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  <p:sldMasterId id="2147483744" r:id="rId2"/>
    <p:sldMasterId id="2147483897" r:id="rId3"/>
  </p:sldMasterIdLst>
  <p:notesMasterIdLst>
    <p:notesMasterId r:id="rId43"/>
  </p:notesMasterIdLst>
  <p:handoutMasterIdLst>
    <p:handoutMasterId r:id="rId44"/>
  </p:handoutMasterIdLst>
  <p:sldIdLst>
    <p:sldId id="256" r:id="rId4"/>
    <p:sldId id="257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34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600">
          <p15:clr>
            <a:srgbClr val="A4A3A4"/>
          </p15:clr>
        </p15:guide>
        <p15:guide id="3" orient="horz" pos="912" userDrawn="1">
          <p15:clr>
            <a:srgbClr val="A4A3A4"/>
          </p15:clr>
        </p15:guide>
        <p15:guide id="4" orient="horz" pos="3360">
          <p15:clr>
            <a:srgbClr val="A4A3A4"/>
          </p15:clr>
        </p15:guide>
        <p15:guide id="5" pos="5616">
          <p15:clr>
            <a:srgbClr val="A4A3A4"/>
          </p15:clr>
        </p15:guide>
        <p15:guide id="6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CFD1"/>
    <a:srgbClr val="9DD1D7"/>
    <a:srgbClr val="307077"/>
    <a:srgbClr val="6A6A6A"/>
    <a:srgbClr val="E66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94628" autoAdjust="0"/>
  </p:normalViewPr>
  <p:slideViewPr>
    <p:cSldViewPr>
      <p:cViewPr varScale="1">
        <p:scale>
          <a:sx n="77" d="100"/>
          <a:sy n="77" d="100"/>
        </p:scale>
        <p:origin x="1164" y="72"/>
      </p:cViewPr>
      <p:guideLst>
        <p:guide orient="horz" pos="3408"/>
        <p:guide orient="horz" pos="3600"/>
        <p:guide orient="horz" pos="912"/>
        <p:guide orient="horz" pos="3360"/>
        <p:guide pos="5616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5028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2AFCBE-E77C-4BB4-A390-44919BC843E6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BE449DE-E9B5-4555-B8C3-DCAC3D49D6AB}">
      <dgm:prSet phldrT="[Text]" custT="1"/>
      <dgm:spPr/>
      <dgm:t>
        <a:bodyPr/>
        <a:lstStyle/>
        <a:p>
          <a:r>
            <a:rPr lang="en-US" sz="1800" b="1" dirty="0"/>
            <a:t>Data Set</a:t>
          </a:r>
        </a:p>
      </dgm:t>
    </dgm:pt>
    <dgm:pt modelId="{F1A53638-763B-480E-8650-36FF2D732F3C}" type="parTrans" cxnId="{67DA36A4-84AC-402A-9D04-84B655F49746}">
      <dgm:prSet/>
      <dgm:spPr/>
      <dgm:t>
        <a:bodyPr/>
        <a:lstStyle/>
        <a:p>
          <a:endParaRPr lang="en-US" sz="2000" b="1"/>
        </a:p>
      </dgm:t>
    </dgm:pt>
    <dgm:pt modelId="{330C96EC-A226-4409-9696-3F32B223006E}" type="sibTrans" cxnId="{67DA36A4-84AC-402A-9D04-84B655F49746}">
      <dgm:prSet/>
      <dgm:spPr/>
      <dgm:t>
        <a:bodyPr/>
        <a:lstStyle/>
        <a:p>
          <a:endParaRPr lang="en-US" sz="2000" b="1"/>
        </a:p>
      </dgm:t>
    </dgm:pt>
    <dgm:pt modelId="{42D038D0-F6A4-4FC8-945D-2F0FE22B153A}">
      <dgm:prSet phldrT="[Text]" custT="1"/>
      <dgm:spPr/>
      <dgm:t>
        <a:bodyPr/>
        <a:lstStyle/>
        <a:p>
          <a:r>
            <a:rPr lang="en-US" sz="1800" b="1" dirty="0"/>
            <a:t>Individuals</a:t>
          </a:r>
        </a:p>
      </dgm:t>
    </dgm:pt>
    <dgm:pt modelId="{8FB7F301-A18D-49A3-ADA8-DC6E453A5F9A}" type="parTrans" cxnId="{CFB1A67A-77E7-4969-B4A6-8F4A19594F26}">
      <dgm:prSet/>
      <dgm:spPr/>
      <dgm:t>
        <a:bodyPr/>
        <a:lstStyle/>
        <a:p>
          <a:endParaRPr lang="en-US" sz="2000" b="1"/>
        </a:p>
      </dgm:t>
    </dgm:pt>
    <dgm:pt modelId="{B24F476A-C736-4018-91CF-1F95B3AB8846}" type="sibTrans" cxnId="{CFB1A67A-77E7-4969-B4A6-8F4A19594F26}">
      <dgm:prSet/>
      <dgm:spPr/>
      <dgm:t>
        <a:bodyPr/>
        <a:lstStyle/>
        <a:p>
          <a:endParaRPr lang="en-US" sz="2000" b="1"/>
        </a:p>
      </dgm:t>
    </dgm:pt>
    <dgm:pt modelId="{BB48E22D-5A98-4A9A-B97A-39F5D6C3162C}">
      <dgm:prSet phldrT="[Text]" custT="1"/>
      <dgm:spPr/>
      <dgm:t>
        <a:bodyPr/>
        <a:lstStyle/>
        <a:p>
          <a:r>
            <a:rPr lang="en-US" sz="1800" b="1" dirty="0"/>
            <a:t>Variables</a:t>
          </a:r>
        </a:p>
      </dgm:t>
    </dgm:pt>
    <dgm:pt modelId="{FC5F1FFF-8C54-4ED9-9470-D64657045CAE}" type="parTrans" cxnId="{4E261D90-73A5-4F21-AD0E-6B736419AC9E}">
      <dgm:prSet/>
      <dgm:spPr/>
      <dgm:t>
        <a:bodyPr/>
        <a:lstStyle/>
        <a:p>
          <a:endParaRPr lang="en-US" sz="2000" b="1"/>
        </a:p>
      </dgm:t>
    </dgm:pt>
    <dgm:pt modelId="{E6AF4B4C-1C75-4709-B786-5BC016DA7A36}" type="sibTrans" cxnId="{4E261D90-73A5-4F21-AD0E-6B736419AC9E}">
      <dgm:prSet/>
      <dgm:spPr/>
      <dgm:t>
        <a:bodyPr/>
        <a:lstStyle/>
        <a:p>
          <a:endParaRPr lang="en-US" sz="2000" b="1"/>
        </a:p>
      </dgm:t>
    </dgm:pt>
    <dgm:pt modelId="{07BCD85A-DD6A-43E8-95D0-B3F4AAA904BA}">
      <dgm:prSet phldrT="[Text]" custT="1"/>
      <dgm:spPr/>
      <dgm:t>
        <a:bodyPr/>
        <a:lstStyle/>
        <a:p>
          <a:r>
            <a:rPr lang="en-US" sz="1800" b="1" dirty="0"/>
            <a:t>Data</a:t>
          </a:r>
        </a:p>
      </dgm:t>
    </dgm:pt>
    <dgm:pt modelId="{9898F865-A040-4C2D-8EB4-CC1176EF8F8A}" type="parTrans" cxnId="{643353B5-DA28-41A9-B382-9DF1B5ADAB0E}">
      <dgm:prSet/>
      <dgm:spPr/>
      <dgm:t>
        <a:bodyPr/>
        <a:lstStyle/>
        <a:p>
          <a:endParaRPr lang="en-US" sz="2000" b="1"/>
        </a:p>
      </dgm:t>
    </dgm:pt>
    <dgm:pt modelId="{930CF45B-FAD3-4784-99DC-02F84BBCF219}" type="sibTrans" cxnId="{643353B5-DA28-41A9-B382-9DF1B5ADAB0E}">
      <dgm:prSet/>
      <dgm:spPr/>
      <dgm:t>
        <a:bodyPr/>
        <a:lstStyle/>
        <a:p>
          <a:endParaRPr lang="en-US" sz="2000" b="1"/>
        </a:p>
      </dgm:t>
    </dgm:pt>
    <dgm:pt modelId="{57CDFF64-48E9-4F55-A7E9-35DDB84EE6E5}" type="pres">
      <dgm:prSet presAssocID="{462AFCBE-E77C-4BB4-A390-44919BC843E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7BB28A-989D-42EB-9417-4D80CED1AA3F}" type="pres">
      <dgm:prSet presAssocID="{462AFCBE-E77C-4BB4-A390-44919BC843E6}" presName="comp1" presStyleCnt="0"/>
      <dgm:spPr/>
    </dgm:pt>
    <dgm:pt modelId="{9BD043E7-9235-448C-B029-EE34228DB263}" type="pres">
      <dgm:prSet presAssocID="{462AFCBE-E77C-4BB4-A390-44919BC843E6}" presName="circle1" presStyleLbl="node1" presStyleIdx="0" presStyleCnt="4"/>
      <dgm:spPr/>
      <dgm:t>
        <a:bodyPr/>
        <a:lstStyle/>
        <a:p>
          <a:endParaRPr lang="en-US"/>
        </a:p>
      </dgm:t>
    </dgm:pt>
    <dgm:pt modelId="{5B3A8566-89FC-45B2-9143-596E7A4B1A2A}" type="pres">
      <dgm:prSet presAssocID="{462AFCBE-E77C-4BB4-A390-44919BC843E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F2C9A-31A7-418E-9D81-3A169B8255ED}" type="pres">
      <dgm:prSet presAssocID="{462AFCBE-E77C-4BB4-A390-44919BC843E6}" presName="comp2" presStyleCnt="0"/>
      <dgm:spPr/>
    </dgm:pt>
    <dgm:pt modelId="{238DCBF0-965F-4AD2-AD17-21882D8F2A5C}" type="pres">
      <dgm:prSet presAssocID="{462AFCBE-E77C-4BB4-A390-44919BC843E6}" presName="circle2" presStyleLbl="node1" presStyleIdx="1" presStyleCnt="4"/>
      <dgm:spPr/>
      <dgm:t>
        <a:bodyPr/>
        <a:lstStyle/>
        <a:p>
          <a:endParaRPr lang="en-US"/>
        </a:p>
      </dgm:t>
    </dgm:pt>
    <dgm:pt modelId="{82445754-DEA1-4AC1-AEB3-5875BFC95729}" type="pres">
      <dgm:prSet presAssocID="{462AFCBE-E77C-4BB4-A390-44919BC843E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C4385-D237-470D-BE6C-BB1A1C1019E9}" type="pres">
      <dgm:prSet presAssocID="{462AFCBE-E77C-4BB4-A390-44919BC843E6}" presName="comp3" presStyleCnt="0"/>
      <dgm:spPr/>
    </dgm:pt>
    <dgm:pt modelId="{0B3727E9-2515-4E71-A589-7788697C16E6}" type="pres">
      <dgm:prSet presAssocID="{462AFCBE-E77C-4BB4-A390-44919BC843E6}" presName="circle3" presStyleLbl="node1" presStyleIdx="2" presStyleCnt="4"/>
      <dgm:spPr/>
      <dgm:t>
        <a:bodyPr/>
        <a:lstStyle/>
        <a:p>
          <a:endParaRPr lang="en-US"/>
        </a:p>
      </dgm:t>
    </dgm:pt>
    <dgm:pt modelId="{84A52A55-97A3-4841-B238-3EF917BE3855}" type="pres">
      <dgm:prSet presAssocID="{462AFCBE-E77C-4BB4-A390-44919BC843E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A416B-5923-4788-91E2-932FDA574F9E}" type="pres">
      <dgm:prSet presAssocID="{462AFCBE-E77C-4BB4-A390-44919BC843E6}" presName="comp4" presStyleCnt="0"/>
      <dgm:spPr/>
    </dgm:pt>
    <dgm:pt modelId="{E009DA8F-6DC3-496C-B2AF-AA06C7DECCBD}" type="pres">
      <dgm:prSet presAssocID="{462AFCBE-E77C-4BB4-A390-44919BC843E6}" presName="circle4" presStyleLbl="node1" presStyleIdx="3" presStyleCnt="4"/>
      <dgm:spPr/>
      <dgm:t>
        <a:bodyPr/>
        <a:lstStyle/>
        <a:p>
          <a:endParaRPr lang="en-US"/>
        </a:p>
      </dgm:t>
    </dgm:pt>
    <dgm:pt modelId="{B96EC195-1106-4B6C-8930-BCECD577DEF0}" type="pres">
      <dgm:prSet presAssocID="{462AFCBE-E77C-4BB4-A390-44919BC843E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261D90-73A5-4F21-AD0E-6B736419AC9E}" srcId="{462AFCBE-E77C-4BB4-A390-44919BC843E6}" destId="{BB48E22D-5A98-4A9A-B97A-39F5D6C3162C}" srcOrd="2" destOrd="0" parTransId="{FC5F1FFF-8C54-4ED9-9470-D64657045CAE}" sibTransId="{E6AF4B4C-1C75-4709-B786-5BC016DA7A36}"/>
    <dgm:cxn modelId="{CFB1A67A-77E7-4969-B4A6-8F4A19594F26}" srcId="{462AFCBE-E77C-4BB4-A390-44919BC843E6}" destId="{42D038D0-F6A4-4FC8-945D-2F0FE22B153A}" srcOrd="1" destOrd="0" parTransId="{8FB7F301-A18D-49A3-ADA8-DC6E453A5F9A}" sibTransId="{B24F476A-C736-4018-91CF-1F95B3AB8846}"/>
    <dgm:cxn modelId="{B049B3ED-1BC1-4169-898E-0A251EA1E440}" type="presOf" srcId="{EBE449DE-E9B5-4555-B8C3-DCAC3D49D6AB}" destId="{5B3A8566-89FC-45B2-9143-596E7A4B1A2A}" srcOrd="1" destOrd="0" presId="urn:microsoft.com/office/officeart/2005/8/layout/venn2"/>
    <dgm:cxn modelId="{26AE8B71-BDEF-4B56-A8E5-6B3520C49712}" type="presOf" srcId="{BB48E22D-5A98-4A9A-B97A-39F5D6C3162C}" destId="{0B3727E9-2515-4E71-A589-7788697C16E6}" srcOrd="0" destOrd="0" presId="urn:microsoft.com/office/officeart/2005/8/layout/venn2"/>
    <dgm:cxn modelId="{92347E98-7774-4B45-B232-DD6EBA50C8FB}" type="presOf" srcId="{BB48E22D-5A98-4A9A-B97A-39F5D6C3162C}" destId="{84A52A55-97A3-4841-B238-3EF917BE3855}" srcOrd="1" destOrd="0" presId="urn:microsoft.com/office/officeart/2005/8/layout/venn2"/>
    <dgm:cxn modelId="{67DA36A4-84AC-402A-9D04-84B655F49746}" srcId="{462AFCBE-E77C-4BB4-A390-44919BC843E6}" destId="{EBE449DE-E9B5-4555-B8C3-DCAC3D49D6AB}" srcOrd="0" destOrd="0" parTransId="{F1A53638-763B-480E-8650-36FF2D732F3C}" sibTransId="{330C96EC-A226-4409-9696-3F32B223006E}"/>
    <dgm:cxn modelId="{DCD9E727-76D6-4CE5-BA4C-63BE88CAB1E3}" type="presOf" srcId="{07BCD85A-DD6A-43E8-95D0-B3F4AAA904BA}" destId="{E009DA8F-6DC3-496C-B2AF-AA06C7DECCBD}" srcOrd="0" destOrd="0" presId="urn:microsoft.com/office/officeart/2005/8/layout/venn2"/>
    <dgm:cxn modelId="{643353B5-DA28-41A9-B382-9DF1B5ADAB0E}" srcId="{462AFCBE-E77C-4BB4-A390-44919BC843E6}" destId="{07BCD85A-DD6A-43E8-95D0-B3F4AAA904BA}" srcOrd="3" destOrd="0" parTransId="{9898F865-A040-4C2D-8EB4-CC1176EF8F8A}" sibTransId="{930CF45B-FAD3-4784-99DC-02F84BBCF219}"/>
    <dgm:cxn modelId="{FABC6EF5-99F9-4CCD-A1CF-A0E2405C17CA}" type="presOf" srcId="{07BCD85A-DD6A-43E8-95D0-B3F4AAA904BA}" destId="{B96EC195-1106-4B6C-8930-BCECD577DEF0}" srcOrd="1" destOrd="0" presId="urn:microsoft.com/office/officeart/2005/8/layout/venn2"/>
    <dgm:cxn modelId="{5E1B34AD-647D-44CD-8107-461B1063657D}" type="presOf" srcId="{462AFCBE-E77C-4BB4-A390-44919BC843E6}" destId="{57CDFF64-48E9-4F55-A7E9-35DDB84EE6E5}" srcOrd="0" destOrd="0" presId="urn:microsoft.com/office/officeart/2005/8/layout/venn2"/>
    <dgm:cxn modelId="{5D9632BF-7AC5-42D4-8CB3-D3765B2441F9}" type="presOf" srcId="{42D038D0-F6A4-4FC8-945D-2F0FE22B153A}" destId="{238DCBF0-965F-4AD2-AD17-21882D8F2A5C}" srcOrd="0" destOrd="0" presId="urn:microsoft.com/office/officeart/2005/8/layout/venn2"/>
    <dgm:cxn modelId="{03391B3C-71E0-4938-9CF0-705F4DD3D3C3}" type="presOf" srcId="{42D038D0-F6A4-4FC8-945D-2F0FE22B153A}" destId="{82445754-DEA1-4AC1-AEB3-5875BFC95729}" srcOrd="1" destOrd="0" presId="urn:microsoft.com/office/officeart/2005/8/layout/venn2"/>
    <dgm:cxn modelId="{56277BAC-C953-4646-A270-CE8B540BFA18}" type="presOf" srcId="{EBE449DE-E9B5-4555-B8C3-DCAC3D49D6AB}" destId="{9BD043E7-9235-448C-B029-EE34228DB263}" srcOrd="0" destOrd="0" presId="urn:microsoft.com/office/officeart/2005/8/layout/venn2"/>
    <dgm:cxn modelId="{9176C30D-9DD4-41A1-835F-5770438928D9}" type="presParOf" srcId="{57CDFF64-48E9-4F55-A7E9-35DDB84EE6E5}" destId="{4A7BB28A-989D-42EB-9417-4D80CED1AA3F}" srcOrd="0" destOrd="0" presId="urn:microsoft.com/office/officeart/2005/8/layout/venn2"/>
    <dgm:cxn modelId="{5864D9C2-6D7F-46A5-950F-F0DEF3D5C552}" type="presParOf" srcId="{4A7BB28A-989D-42EB-9417-4D80CED1AA3F}" destId="{9BD043E7-9235-448C-B029-EE34228DB263}" srcOrd="0" destOrd="0" presId="urn:microsoft.com/office/officeart/2005/8/layout/venn2"/>
    <dgm:cxn modelId="{5BD1BE8A-C0C0-43F4-A374-3ED1E64C9833}" type="presParOf" srcId="{4A7BB28A-989D-42EB-9417-4D80CED1AA3F}" destId="{5B3A8566-89FC-45B2-9143-596E7A4B1A2A}" srcOrd="1" destOrd="0" presId="urn:microsoft.com/office/officeart/2005/8/layout/venn2"/>
    <dgm:cxn modelId="{74F74018-FDE3-4F13-8F1B-0F61BD364914}" type="presParOf" srcId="{57CDFF64-48E9-4F55-A7E9-35DDB84EE6E5}" destId="{FEFF2C9A-31A7-418E-9D81-3A169B8255ED}" srcOrd="1" destOrd="0" presId="urn:microsoft.com/office/officeart/2005/8/layout/venn2"/>
    <dgm:cxn modelId="{C2306922-8DF7-4531-95B6-BEAFA9F0286B}" type="presParOf" srcId="{FEFF2C9A-31A7-418E-9D81-3A169B8255ED}" destId="{238DCBF0-965F-4AD2-AD17-21882D8F2A5C}" srcOrd="0" destOrd="0" presId="urn:microsoft.com/office/officeart/2005/8/layout/venn2"/>
    <dgm:cxn modelId="{4D5671F6-D9D4-43F0-B680-63F0BE9C81B7}" type="presParOf" srcId="{FEFF2C9A-31A7-418E-9D81-3A169B8255ED}" destId="{82445754-DEA1-4AC1-AEB3-5875BFC95729}" srcOrd="1" destOrd="0" presId="urn:microsoft.com/office/officeart/2005/8/layout/venn2"/>
    <dgm:cxn modelId="{747CD0F3-3328-459E-9928-E6A2D22AB1C4}" type="presParOf" srcId="{57CDFF64-48E9-4F55-A7E9-35DDB84EE6E5}" destId="{111C4385-D237-470D-BE6C-BB1A1C1019E9}" srcOrd="2" destOrd="0" presId="urn:microsoft.com/office/officeart/2005/8/layout/venn2"/>
    <dgm:cxn modelId="{70EAA232-FAA1-462D-BC97-A84927A113D0}" type="presParOf" srcId="{111C4385-D237-470D-BE6C-BB1A1C1019E9}" destId="{0B3727E9-2515-4E71-A589-7788697C16E6}" srcOrd="0" destOrd="0" presId="urn:microsoft.com/office/officeart/2005/8/layout/venn2"/>
    <dgm:cxn modelId="{B94DC329-F64E-4C35-8B32-03F9994C0AEE}" type="presParOf" srcId="{111C4385-D237-470D-BE6C-BB1A1C1019E9}" destId="{84A52A55-97A3-4841-B238-3EF917BE3855}" srcOrd="1" destOrd="0" presId="urn:microsoft.com/office/officeart/2005/8/layout/venn2"/>
    <dgm:cxn modelId="{6F031D09-C857-4BA5-AF0E-DA0390F4F295}" type="presParOf" srcId="{57CDFF64-48E9-4F55-A7E9-35DDB84EE6E5}" destId="{890A416B-5923-4788-91E2-932FDA574F9E}" srcOrd="3" destOrd="0" presId="urn:microsoft.com/office/officeart/2005/8/layout/venn2"/>
    <dgm:cxn modelId="{6FB0AAE4-1726-4A71-AEC1-AABBDF029758}" type="presParOf" srcId="{890A416B-5923-4788-91E2-932FDA574F9E}" destId="{E009DA8F-6DC3-496C-B2AF-AA06C7DECCBD}" srcOrd="0" destOrd="0" presId="urn:microsoft.com/office/officeart/2005/8/layout/venn2"/>
    <dgm:cxn modelId="{D271C396-A677-4345-9090-BB7DEA5A00D1}" type="presParOf" srcId="{890A416B-5923-4788-91E2-932FDA574F9E}" destId="{B96EC195-1106-4B6C-8930-BCECD577DEF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043E7-9235-448C-B029-EE34228DB263}">
      <dsp:nvSpPr>
        <dsp:cNvPr id="0" name=""/>
        <dsp:cNvSpPr/>
      </dsp:nvSpPr>
      <dsp:spPr>
        <a:xfrm>
          <a:off x="0" y="293687"/>
          <a:ext cx="4724399" cy="47243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Data Set</a:t>
          </a:r>
        </a:p>
      </dsp:txBody>
      <dsp:txXfrm>
        <a:off x="1701728" y="529907"/>
        <a:ext cx="1320942" cy="708660"/>
      </dsp:txXfrm>
    </dsp:sp>
    <dsp:sp modelId="{238DCBF0-965F-4AD2-AD17-21882D8F2A5C}">
      <dsp:nvSpPr>
        <dsp:cNvPr id="0" name=""/>
        <dsp:cNvSpPr/>
      </dsp:nvSpPr>
      <dsp:spPr>
        <a:xfrm>
          <a:off x="472439" y="1238567"/>
          <a:ext cx="3779520" cy="37795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Individuals</a:t>
          </a:r>
        </a:p>
      </dsp:txBody>
      <dsp:txXfrm>
        <a:off x="1701728" y="1465338"/>
        <a:ext cx="1320942" cy="680313"/>
      </dsp:txXfrm>
    </dsp:sp>
    <dsp:sp modelId="{0B3727E9-2515-4E71-A589-7788697C16E6}">
      <dsp:nvSpPr>
        <dsp:cNvPr id="0" name=""/>
        <dsp:cNvSpPr/>
      </dsp:nvSpPr>
      <dsp:spPr>
        <a:xfrm>
          <a:off x="944879" y="2183447"/>
          <a:ext cx="2834640" cy="28346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Variables</a:t>
          </a:r>
        </a:p>
      </dsp:txBody>
      <dsp:txXfrm>
        <a:off x="1701728" y="2396045"/>
        <a:ext cx="1320942" cy="637794"/>
      </dsp:txXfrm>
    </dsp:sp>
    <dsp:sp modelId="{E009DA8F-6DC3-496C-B2AF-AA06C7DECCBD}">
      <dsp:nvSpPr>
        <dsp:cNvPr id="0" name=""/>
        <dsp:cNvSpPr/>
      </dsp:nvSpPr>
      <dsp:spPr>
        <a:xfrm>
          <a:off x="1417319" y="3128327"/>
          <a:ext cx="1889760" cy="18897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Data</a:t>
          </a:r>
        </a:p>
      </dsp:txBody>
      <dsp:txXfrm>
        <a:off x="1694068" y="3600767"/>
        <a:ext cx="1336262" cy="944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CCBF-31CF-4FCA-A5B4-50142834420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95618-5249-4F12-80E4-2F3A0FD18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0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B720-C9F6-4BFC-BC5C-B1B8D70204D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3D02-7E89-4EBF-B123-9C334E1BF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  <p:sp>
        <p:nvSpPr>
          <p:cNvPr id="7" name="Copyright" descr="©McGraw-Hill Education. All rights reserved. Authorized only for instructor use in the classroom.  No reproduction or further distribution permitted without the prior written consent of McGraw-Hill Education.&#10;"/>
          <p:cNvSpPr txBox="1">
            <a:spLocks/>
          </p:cNvSpPr>
          <p:nvPr userDrawn="1"/>
        </p:nvSpPr>
        <p:spPr>
          <a:xfrm>
            <a:off x="0" y="6705600"/>
            <a:ext cx="9144000" cy="171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©McGraw-Hill Education. All rights reserved. Authorized </a:t>
            </a: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only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instructor use in the classroom.  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Border"/>
          <p:cNvSpPr/>
          <p:nvPr userDrawn="1"/>
        </p:nvSpPr>
        <p:spPr>
          <a:xfrm>
            <a:off x="0" y="1097281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3000">
                <a:schemeClr val="accent6">
                  <a:lumMod val="89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Media Placeholder 1"/>
          <p:cNvSpPr>
            <a:spLocks noGrp="1"/>
          </p:cNvSpPr>
          <p:nvPr>
            <p:ph type="media" sz="quarter" idx="11"/>
          </p:nvPr>
        </p:nvSpPr>
        <p:spPr>
          <a:xfrm>
            <a:off x="0" y="1219200"/>
            <a:ext cx="9144000" cy="516355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41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6248400" cy="175260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867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2000" b="0"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 sz="2000" b="0"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 sz="2000"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867400" cy="60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algn="l">
              <a:defRPr sz="3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438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467100" y="6629400"/>
            <a:ext cx="220980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Jump back to slide containing original image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143000"/>
            <a:ext cx="8229600" cy="54864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>
                <a:latin typeface="+mn-lt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Title"/>
          <p:cNvSpPr txBox="1">
            <a:spLocks/>
          </p:cNvSpPr>
          <p:nvPr userDrawn="1"/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175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3467100" y="6629400"/>
            <a:ext cx="220980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Jump back to slide containing original image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752600"/>
            <a:ext cx="4114800" cy="464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1143000"/>
            <a:ext cx="4117974" cy="609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752600"/>
            <a:ext cx="4038600" cy="464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1143000"/>
            <a:ext cx="4040188" cy="609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Title"/>
          <p:cNvSpPr txBox="1">
            <a:spLocks/>
          </p:cNvSpPr>
          <p:nvPr userDrawn="1"/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1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467100" y="6629400"/>
            <a:ext cx="220980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Jump back to slide containing original image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4196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8100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4196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8100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7526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11128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7526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11128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Title"/>
          <p:cNvSpPr txBox="1">
            <a:spLocks/>
          </p:cNvSpPr>
          <p:nvPr userDrawn="1"/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Border"/>
          <p:cNvSpPr/>
          <p:nvPr userDrawn="1"/>
        </p:nvSpPr>
        <p:spPr>
          <a:xfrm>
            <a:off x="0" y="1097281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3000">
                <a:schemeClr val="accent6">
                  <a:lumMod val="89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0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Six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order"/>
          <p:cNvSpPr/>
          <p:nvPr userDrawn="1"/>
        </p:nvSpPr>
        <p:spPr>
          <a:xfrm>
            <a:off x="0" y="1097281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3000">
                <a:schemeClr val="accent6">
                  <a:lumMod val="89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533400" y="1219200"/>
            <a:ext cx="8153400" cy="6858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150224"/>
            <a:ext cx="8153400" cy="623455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3005050"/>
            <a:ext cx="8153400" cy="561109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33400" y="3825240"/>
            <a:ext cx="8153400" cy="6858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4783974"/>
            <a:ext cx="8153400" cy="748145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533400" y="5777344"/>
            <a:ext cx="8153400" cy="623455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Title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202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Border"/>
          <p:cNvSpPr/>
          <p:nvPr userDrawn="1"/>
        </p:nvSpPr>
        <p:spPr>
          <a:xfrm>
            <a:off x="0" y="1097281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3000">
                <a:schemeClr val="accent6">
                  <a:lumMod val="89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31114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31114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879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Border"/>
          <p:cNvSpPr/>
          <p:nvPr userDrawn="1"/>
        </p:nvSpPr>
        <p:spPr>
          <a:xfrm>
            <a:off x="0" y="1097281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3000">
                <a:schemeClr val="accent6">
                  <a:lumMod val="89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905000"/>
            <a:ext cx="4041775" cy="4607402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12652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905000"/>
            <a:ext cx="4040188" cy="4607402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12652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Title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407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Border"/>
          <p:cNvSpPr/>
          <p:nvPr userDrawn="1"/>
        </p:nvSpPr>
        <p:spPr>
          <a:xfrm>
            <a:off x="0" y="1097281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3000">
                <a:schemeClr val="accent6">
                  <a:lumMod val="89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343400"/>
            <a:ext cx="4041775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>
                <a:latin typeface="+mn-lt"/>
              </a:defRPr>
            </a:lvl1pPr>
            <a:lvl2pPr>
              <a:spcAft>
                <a:spcPts val="800"/>
              </a:spcAft>
              <a:defRPr sz="1800">
                <a:latin typeface="+mn-lt"/>
              </a:defRPr>
            </a:lvl2pPr>
            <a:lvl3pPr>
              <a:spcAft>
                <a:spcPts val="800"/>
              </a:spcAft>
              <a:defRPr sz="1600">
                <a:latin typeface="+mn-lt"/>
              </a:defRPr>
            </a:lvl3pPr>
            <a:lvl4pPr>
              <a:spcAft>
                <a:spcPts val="800"/>
              </a:spcAft>
              <a:defRPr sz="1400">
                <a:latin typeface="+mn-lt"/>
              </a:defRPr>
            </a:lvl4pPr>
            <a:lvl5pPr>
              <a:spcAft>
                <a:spcPts val="800"/>
              </a:spcAft>
              <a:defRPr sz="1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343400"/>
            <a:ext cx="4040188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>
                <a:latin typeface="+mn-lt"/>
              </a:defRPr>
            </a:lvl1pPr>
            <a:lvl2pPr>
              <a:spcAft>
                <a:spcPts val="800"/>
              </a:spcAft>
              <a:defRPr sz="1800">
                <a:latin typeface="+mn-lt"/>
              </a:defRPr>
            </a:lvl2pPr>
            <a:lvl3pPr>
              <a:spcAft>
                <a:spcPts val="800"/>
              </a:spcAft>
              <a:defRPr sz="1600">
                <a:latin typeface="+mn-lt"/>
              </a:defRPr>
            </a:lvl3pPr>
            <a:lvl4pPr>
              <a:spcAft>
                <a:spcPts val="800"/>
              </a:spcAft>
              <a:defRPr sz="1400">
                <a:latin typeface="+mn-lt"/>
              </a:defRPr>
            </a:lvl4pPr>
            <a:lvl5pPr>
              <a:spcAft>
                <a:spcPts val="800"/>
              </a:spcAft>
              <a:defRPr sz="1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>
                <a:latin typeface="+mn-lt"/>
              </a:defRPr>
            </a:lvl1pPr>
            <a:lvl2pPr>
              <a:spcAft>
                <a:spcPts val="800"/>
              </a:spcAft>
              <a:defRPr sz="1800">
                <a:latin typeface="+mn-lt"/>
              </a:defRPr>
            </a:lvl2pPr>
            <a:lvl3pPr>
              <a:spcAft>
                <a:spcPts val="800"/>
              </a:spcAft>
              <a:defRPr sz="1600">
                <a:latin typeface="+mn-lt"/>
              </a:defRPr>
            </a:lvl3pPr>
            <a:lvl4pPr>
              <a:spcAft>
                <a:spcPts val="800"/>
              </a:spcAft>
              <a:defRPr sz="1400">
                <a:latin typeface="+mn-lt"/>
              </a:defRPr>
            </a:lvl4pPr>
            <a:lvl5pPr>
              <a:spcAft>
                <a:spcPts val="800"/>
              </a:spcAft>
              <a:defRPr sz="1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11890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828800"/>
            <a:ext cx="4040188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>
                <a:latin typeface="+mn-lt"/>
              </a:defRPr>
            </a:lvl1pPr>
            <a:lvl2pPr>
              <a:spcAft>
                <a:spcPts val="800"/>
              </a:spcAft>
              <a:defRPr sz="1800">
                <a:latin typeface="+mn-lt"/>
              </a:defRPr>
            </a:lvl2pPr>
            <a:lvl3pPr>
              <a:spcAft>
                <a:spcPts val="800"/>
              </a:spcAft>
              <a:defRPr sz="1600">
                <a:latin typeface="+mn-lt"/>
              </a:defRPr>
            </a:lvl3pPr>
            <a:lvl4pPr>
              <a:spcAft>
                <a:spcPts val="800"/>
              </a:spcAft>
              <a:defRPr sz="1400">
                <a:latin typeface="+mn-lt"/>
              </a:defRPr>
            </a:lvl4pPr>
            <a:lvl5pPr>
              <a:spcAft>
                <a:spcPts val="800"/>
              </a:spcAft>
              <a:defRPr sz="1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11890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Title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73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1" cy="6103619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81000"/>
            <a:ext cx="3008313" cy="7620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504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5111751" cy="6103619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>
                <a:latin typeface="+mn-lt"/>
              </a:defRPr>
            </a:lvl1pPr>
            <a:lvl2pPr>
              <a:spcAft>
                <a:spcPts val="800"/>
              </a:spcAft>
              <a:defRPr sz="2000">
                <a:latin typeface="+mn-lt"/>
              </a:defRPr>
            </a:lvl2pPr>
            <a:lvl3pPr>
              <a:spcAft>
                <a:spcPts val="800"/>
              </a:spcAft>
              <a:defRPr sz="1800">
                <a:latin typeface="+mn-lt"/>
              </a:defRPr>
            </a:lvl3pPr>
            <a:lvl4pPr>
              <a:spcAft>
                <a:spcPts val="800"/>
              </a:spcAft>
              <a:defRPr sz="1600">
                <a:latin typeface="+mn-lt"/>
              </a:defRPr>
            </a:lvl4pPr>
            <a:lvl5pPr>
              <a:spcAft>
                <a:spcPts val="800"/>
              </a:spcAft>
              <a:defRPr sz="16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81000"/>
            <a:ext cx="3008313" cy="7620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100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886200" y="5081650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>
                <a:latin typeface="+mn-lt"/>
              </a:defRPr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457200"/>
            <a:ext cx="7086600" cy="4616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6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pic>
        <p:nvPicPr>
          <p:cNvPr id="2" name="MH Tagline" descr="Tag line: Because learning changes everything™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775"/>
            <a:ext cx="33718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5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Education.</a:t>
            </a:r>
          </a:p>
        </p:txBody>
      </p:sp>
      <p:pic>
        <p:nvPicPr>
          <p:cNvPr id="6" name="Picture 5" descr="Logo: Elementary Statistics by William Navidi and Barry Monk">
            <a:extLst>
              <a:ext uri="{FF2B5EF4-FFF2-40B4-BE49-F238E27FC236}">
                <a16:creationId xmlns:a16="http://schemas.microsoft.com/office/drawing/2014/main" xmlns="" id="{71DA4DEC-7C8C-4E3B-8DB0-6FB648E1864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837" y="-74150"/>
            <a:ext cx="9144000" cy="51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896" r:id="rId2"/>
    <p:sldLayoutId id="2147483753" r:id="rId3"/>
    <p:sldLayoutId id="2147483908" r:id="rId4"/>
    <p:sldLayoutId id="2147483950" r:id="rId5"/>
    <p:sldLayoutId id="2147483757" r:id="rId6"/>
    <p:sldLayoutId id="2147483877" r:id="rId7"/>
    <p:sldLayoutId id="2147483761" r:id="rId8"/>
    <p:sldLayoutId id="2147483800" r:id="rId9"/>
    <p:sldLayoutId id="2147483976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Education.</a:t>
            </a:r>
          </a:p>
        </p:txBody>
      </p:sp>
      <p:pic>
        <p:nvPicPr>
          <p:cNvPr id="3" name="Logo: Navidi/Monk" descr="Logo: Essential Statistics by William Navidi and Barry Monk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368" y="-61005"/>
            <a:ext cx="9156368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3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6" r:id="rId2"/>
    <p:sldLayoutId id="214748375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Statistics 3E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/>
              <a:t>William Navidi and Barry Monk</a:t>
            </a:r>
          </a:p>
        </p:txBody>
      </p:sp>
    </p:spTree>
    <p:extLst>
      <p:ext uri="{BB962C8B-B14F-4D97-AF65-F5344CB8AC3E}">
        <p14:creationId xmlns:p14="http://schemas.microsoft.com/office/powerpoint/2010/main" val="299272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Samples of Convenience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 some cases, it is difficult or impossible to draw a sample in a truly random way. In these cases, the best one can do is to sample items by some convenient method.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>
                <a:solidFill>
                  <a:schemeClr val="accent4"/>
                </a:solidFill>
              </a:rPr>
              <a:t>sample of convenience </a:t>
            </a:r>
            <a:r>
              <a:rPr lang="en-US" sz="2800" dirty="0"/>
              <a:t>is a sample that is not drawn by a well-defined random method.</a:t>
            </a:r>
          </a:p>
        </p:txBody>
      </p:sp>
    </p:spTree>
    <p:extLst>
      <p:ext uri="{BB962C8B-B14F-4D97-AF65-F5344CB8AC3E}">
        <p14:creationId xmlns:p14="http://schemas.microsoft.com/office/powerpoint/2010/main" val="176727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Sample of Convenience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276600" y="1219200"/>
            <a:ext cx="5638800" cy="53111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construction engineer has just received a shipment of 1000 concrete blocks. The blocks have been delivered in a large pile. The engineer wishes to investigate the crushing strength of the blocks by measuring the strengths in a sample of 10 blocks. Explain why it might be difficult to draw a simple random sample of blocks. </a:t>
            </a:r>
          </a:p>
          <a:p>
            <a:pPr marL="0" indent="0">
              <a:buNone/>
            </a:pPr>
            <a:r>
              <a:rPr lang="en-US" b="1" dirty="0"/>
              <a:t>Solution:</a:t>
            </a:r>
            <a:br>
              <a:rPr lang="en-US" b="1" dirty="0"/>
            </a:br>
            <a:r>
              <a:rPr lang="en-US" dirty="0"/>
              <a:t>To draw a simple random sample would require removing blocks from the center and bottom of the pile. One way to draw a sample of convenience would be to simply take 10 blocks off the top of the pile.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Decorative Image. Man working on contstruction site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04" y="2286000"/>
            <a:ext cx="2484292" cy="3089164"/>
          </a:xfrm>
        </p:spPr>
      </p:pic>
    </p:spTree>
    <p:extLst>
      <p:ext uri="{BB962C8B-B14F-4D97-AF65-F5344CB8AC3E}">
        <p14:creationId xmlns:p14="http://schemas.microsoft.com/office/powerpoint/2010/main" val="131590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Samples of Convenience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problem with samples of convenience is that they </a:t>
            </a:r>
            <a:r>
              <a:rPr lang="en-US" sz="2800" b="1" dirty="0">
                <a:solidFill>
                  <a:schemeClr val="accent4"/>
                </a:solidFill>
              </a:rPr>
              <a:t>may differ systematically </a:t>
            </a:r>
            <a:r>
              <a:rPr lang="en-US" sz="2800" dirty="0"/>
              <a:t>in some way from the population.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If it is reasonable to believe that no important systematic difference exists, then it is acceptable to treat the sample of convenience as if it were a simple random sample. </a:t>
            </a:r>
          </a:p>
        </p:txBody>
      </p:sp>
    </p:spTree>
    <p:extLst>
      <p:ext uri="{BB962C8B-B14F-4D97-AF65-F5344CB8AC3E}">
        <p14:creationId xmlns:p14="http://schemas.microsoft.com/office/powerpoint/2010/main" val="46888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Describe stratified sampling, cluster sampling, systematic sampling, and voluntary response sampling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 3</a:t>
            </a:r>
          </a:p>
        </p:txBody>
      </p:sp>
    </p:spTree>
    <p:extLst>
      <p:ext uri="{BB962C8B-B14F-4D97-AF65-F5344CB8AC3E}">
        <p14:creationId xmlns:p14="http://schemas.microsoft.com/office/powerpoint/2010/main" val="27760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Stratified Random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 </a:t>
            </a:r>
            <a:r>
              <a:rPr lang="en-US" sz="2800" b="1" dirty="0">
                <a:solidFill>
                  <a:schemeClr val="accent4"/>
                </a:solidFill>
              </a:rPr>
              <a:t>stratified random sampling</a:t>
            </a:r>
            <a:r>
              <a:rPr lang="en-US" sz="2800" dirty="0"/>
              <a:t>, the population is divided up into groups, called strata, then a simple random sample is drawn from each stratum.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Stratified sampling is useful when the strata differ from one another, but the individuals within a stratum tend to be alike.</a:t>
            </a:r>
          </a:p>
        </p:txBody>
      </p:sp>
    </p:spTree>
    <p:extLst>
      <p:ext uri="{BB962C8B-B14F-4D97-AF65-F5344CB8AC3E}">
        <p14:creationId xmlns:p14="http://schemas.microsoft.com/office/powerpoint/2010/main" val="339061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Stratified Random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1553" y="1371600"/>
            <a:ext cx="8077199" cy="2133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 company has 800 full-time and 200 part-time employees. To draw a sample of 100 employees, a simple random sample of 80 full-time employees is selected and a simple random sample of 20 part-time employees is selected.</a:t>
            </a:r>
          </a:p>
        </p:txBody>
      </p:sp>
      <p:pic>
        <p:nvPicPr>
          <p:cNvPr id="4" name="Content Placeholder 3" descr="Diagram illustrating eighty full-time employees and twenty part-time employees being combined to form the stratified sample of one-hundred."/>
          <p:cNvPicPr>
            <a:picLocks noGrp="1" noChangeAspect="1"/>
          </p:cNvPicPr>
          <p:nvPr>
            <p:ph sz="half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3" y="3581400"/>
            <a:ext cx="8046720" cy="3063702"/>
          </a:xfrm>
        </p:spPr>
      </p:pic>
    </p:spTree>
    <p:extLst>
      <p:ext uri="{BB962C8B-B14F-4D97-AF65-F5344CB8AC3E}">
        <p14:creationId xmlns:p14="http://schemas.microsoft.com/office/powerpoint/2010/main" val="116408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 </a:t>
            </a:r>
            <a:r>
              <a:rPr lang="en-US" sz="2800" b="1" dirty="0">
                <a:solidFill>
                  <a:schemeClr val="accent4"/>
                </a:solidFill>
              </a:rPr>
              <a:t>cluster sampling</a:t>
            </a:r>
            <a:r>
              <a:rPr lang="en-US" sz="2800" dirty="0"/>
              <a:t>, items are drawn from the population in groups, or clusters.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Cluster sampling is useful when the population is too large and spread out for simple random sampling to be feasible. </a:t>
            </a:r>
          </a:p>
        </p:txBody>
      </p:sp>
    </p:spTree>
    <p:extLst>
      <p:ext uri="{BB962C8B-B14F-4D97-AF65-F5344CB8AC3E}">
        <p14:creationId xmlns:p14="http://schemas.microsoft.com/office/powerpoint/2010/main" val="244295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Cluster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To estimate the unemployment rate, a government agency draws a simple random sample of households in a county. Someone visits each household and asks how many adults live in the household, and how many of them are unemployed. </a:t>
            </a:r>
          </a:p>
          <a:p>
            <a:pPr marL="0" indent="0">
              <a:buNone/>
            </a:pPr>
            <a:r>
              <a:rPr lang="en-US" sz="2800" dirty="0"/>
              <a:t>What are the clusters? Why is this a cluster sample?</a:t>
            </a:r>
          </a:p>
        </p:txBody>
      </p:sp>
    </p:spTree>
    <p:extLst>
      <p:ext uri="{BB962C8B-B14F-4D97-AF65-F5344CB8AC3E}">
        <p14:creationId xmlns:p14="http://schemas.microsoft.com/office/powerpoint/2010/main" val="241979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Cluster Sampling (Continued)</a:t>
            </a:r>
          </a:p>
        </p:txBody>
      </p:sp>
      <p:pic>
        <p:nvPicPr>
          <p:cNvPr id="7" name="Content Placeholder 6" descr="Diagram illustrating a random samlpe of households to form a group from which every individual in each household will be selected."/>
          <p:cNvPicPr>
            <a:picLocks noGrp="1" noChangeAspect="1"/>
          </p:cNvPicPr>
          <p:nvPr>
            <p:ph sz="half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0" y="1441722"/>
            <a:ext cx="8293080" cy="43434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257800" y="1472588"/>
            <a:ext cx="35814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clusters are the groups of adults in each of the households in the county. 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"/>
          </p:nvPr>
        </p:nvSpPr>
        <p:spPr>
          <a:xfrm>
            <a:off x="304800" y="4672988"/>
            <a:ext cx="4953000" cy="1143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This is a cluster sample because a simple random sample of clusters is selected, and every individual in each selected cluster is part of the sample.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109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1553" y="1371600"/>
            <a:ext cx="8453847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 </a:t>
            </a:r>
            <a:r>
              <a:rPr lang="en-US" sz="2800" b="1" dirty="0">
                <a:solidFill>
                  <a:schemeClr val="accent2"/>
                </a:solidFill>
              </a:rPr>
              <a:t>systematic sampling</a:t>
            </a:r>
            <a:r>
              <a:rPr lang="en-US" sz="2800" dirty="0"/>
              <a:t>, items are ordered and every 𝑘</a:t>
            </a:r>
            <a:r>
              <a:rPr lang="en-US" sz="2800" dirty="0" err="1"/>
              <a:t>th</a:t>
            </a:r>
            <a:r>
              <a:rPr lang="en-US" sz="2800" dirty="0"/>
              <a:t> item is chosen to be included in the sample.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Systematic sampling is sometimes used to sample products as they come off an assembly line, in order to check that they meet quality standards.</a:t>
            </a:r>
          </a:p>
        </p:txBody>
      </p:sp>
    </p:spTree>
    <p:extLst>
      <p:ext uri="{BB962C8B-B14F-4D97-AF65-F5344CB8AC3E}">
        <p14:creationId xmlns:p14="http://schemas.microsoft.com/office/powerpoint/2010/main" val="21835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US" dirty="0"/>
              <a:t>Section 1.1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213765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Systematic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1" y="1371600"/>
            <a:ext cx="86106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Automobiles are coming off an assembly line. It is decided to draw a systematic sample for a detailed check of the steering system. The starting point will be the third car, then every fifth car after that will be sampled. Which cars will be sampled?</a:t>
            </a:r>
          </a:p>
        </p:txBody>
      </p:sp>
    </p:spTree>
    <p:extLst>
      <p:ext uri="{BB962C8B-B14F-4D97-AF65-F5344CB8AC3E}">
        <p14:creationId xmlns:p14="http://schemas.microsoft.com/office/powerpoint/2010/main" val="35379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Systematic Sampling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1" y="1371600"/>
            <a:ext cx="86106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Automobiles are coming off an assembly line. It is decided to draw a systematic sample for a detailed check of the steering system. The starting point will be the third car, then every fifth car after that will be sampled. Which cars will be sampled?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152400" y="5715000"/>
            <a:ext cx="8610600" cy="84942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sample will consist of cars numbered 3, 8, 13, 18, 23, 28, and so on.</a:t>
            </a:r>
          </a:p>
        </p:txBody>
      </p:sp>
      <p:pic>
        <p:nvPicPr>
          <p:cNvPr id="8" name="Content Placeholder 7" descr="Illustration of a series of cars numbered from 1 to 30 with cars 3, 8, 13, 18, 23, and 28 highlighted.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" y="3590168"/>
            <a:ext cx="8321040" cy="1896232"/>
          </a:xfrm>
        </p:spPr>
      </p:pic>
    </p:spTree>
    <p:extLst>
      <p:ext uri="{BB962C8B-B14F-4D97-AF65-F5344CB8AC3E}">
        <p14:creationId xmlns:p14="http://schemas.microsoft.com/office/powerpoint/2010/main" val="109717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Voluntary Response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1" y="1371600"/>
            <a:ext cx="86106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Voluntary response samples </a:t>
            </a:r>
            <a:r>
              <a:rPr lang="en-US" sz="2800" dirty="0"/>
              <a:t>are often used by the media to try to engage the audience. For example, a radio announcer will invite people to call the station to say what they think. </a:t>
            </a:r>
          </a:p>
          <a:p>
            <a:pPr marL="0" indent="0">
              <a:buNone/>
            </a:pPr>
            <a:r>
              <a:rPr lang="en-US" sz="2800" dirty="0"/>
              <a:t>Voluntary response samples are never reliable for the following reasons:</a:t>
            </a:r>
          </a:p>
          <a:p>
            <a:r>
              <a:rPr lang="en-US" sz="2800" dirty="0"/>
              <a:t>People who volunteer an opinion tend to have stronger opinions than is typical of the population. </a:t>
            </a:r>
          </a:p>
          <a:p>
            <a:r>
              <a:rPr lang="en-US" sz="2800" dirty="0"/>
              <a:t>People with negative opinions are often more likely to volunteer their response. </a:t>
            </a:r>
          </a:p>
        </p:txBody>
      </p:sp>
    </p:spTree>
    <p:extLst>
      <p:ext uri="{BB962C8B-B14F-4D97-AF65-F5344CB8AC3E}">
        <p14:creationId xmlns:p14="http://schemas.microsoft.com/office/powerpoint/2010/main" val="27858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Distinguish between statistics and parameters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 4</a:t>
            </a:r>
          </a:p>
        </p:txBody>
      </p:sp>
    </p:spTree>
    <p:extLst>
      <p:ext uri="{BB962C8B-B14F-4D97-AF65-F5344CB8AC3E}">
        <p14:creationId xmlns:p14="http://schemas.microsoft.com/office/powerpoint/2010/main" val="364709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Terminology: Statistic and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statistic</a:t>
            </a:r>
            <a:r>
              <a:rPr lang="en-US" dirty="0"/>
              <a:t> is a number that describes a sample.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parameter </a:t>
            </a:r>
            <a:r>
              <a:rPr lang="en-US" dirty="0"/>
              <a:t>is a number that describes a population.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pPr marL="0" indent="0">
              <a:buNone/>
            </a:pPr>
            <a:r>
              <a:rPr lang="en-US" dirty="0"/>
              <a:t>Which of the following is a statistic and which is a parameter?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57% of the teachers at Central High School are female.</a:t>
            </a:r>
          </a:p>
          <a:p>
            <a:r>
              <a:rPr lang="en-US" i="1" dirty="0">
                <a:solidFill>
                  <a:schemeClr val="bg2"/>
                </a:solidFill>
              </a:rPr>
              <a:t>The quantity 57% is a parameter, because it describes the entire population of teachers in the school.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 a sample of 100 surgery patients who were given a new pain reliever, 78% of them reported significant pain relief. </a:t>
            </a:r>
          </a:p>
          <a:p>
            <a:r>
              <a:rPr lang="en-US" i="1" dirty="0">
                <a:solidFill>
                  <a:schemeClr val="bg2"/>
                </a:solidFill>
              </a:rPr>
              <a:t>The quantity 78% is a statistic, because it describes a </a:t>
            </a:r>
            <a:r>
              <a:rPr lang="en-US" i="1" dirty="0" smtClean="0">
                <a:solidFill>
                  <a:schemeClr val="bg2"/>
                </a:solidFill>
              </a:rPr>
              <a:t>sample.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Should Know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029200"/>
          </a:xfrm>
        </p:spPr>
        <p:txBody>
          <a:bodyPr/>
          <a:lstStyle/>
          <a:p>
            <a:r>
              <a:rPr lang="en-US" dirty="0"/>
              <a:t>What is Statistics</a:t>
            </a:r>
          </a:p>
          <a:p>
            <a:r>
              <a:rPr lang="en-US" dirty="0"/>
              <a:t>The difference between a population and a sample</a:t>
            </a:r>
          </a:p>
          <a:p>
            <a:r>
              <a:rPr lang="en-US" dirty="0"/>
              <a:t>What is a simple random sample</a:t>
            </a:r>
          </a:p>
          <a:p>
            <a:r>
              <a:rPr lang="en-US" dirty="0"/>
              <a:t>When samples of convenience are acceptable</a:t>
            </a:r>
          </a:p>
          <a:p>
            <a:r>
              <a:rPr lang="en-US" dirty="0"/>
              <a:t>The differences among:</a:t>
            </a:r>
          </a:p>
          <a:p>
            <a:pPr lvl="1"/>
            <a:r>
              <a:rPr lang="en-US" sz="1800" dirty="0"/>
              <a:t>Stratified sampling</a:t>
            </a:r>
          </a:p>
          <a:p>
            <a:pPr lvl="1"/>
            <a:r>
              <a:rPr lang="en-US" sz="1800" dirty="0"/>
              <a:t>Cluster sampling</a:t>
            </a:r>
          </a:p>
          <a:p>
            <a:pPr lvl="1"/>
            <a:r>
              <a:rPr lang="en-US" sz="1800" dirty="0"/>
              <a:t>Systematic sampling</a:t>
            </a:r>
          </a:p>
          <a:p>
            <a:pPr lvl="1"/>
            <a:r>
              <a:rPr lang="en-US" sz="1800" dirty="0"/>
              <a:t>Voluntary response sampling</a:t>
            </a:r>
          </a:p>
          <a:p>
            <a:r>
              <a:rPr lang="en-US" dirty="0"/>
              <a:t>The difference between a statistic and a parameter</a:t>
            </a:r>
          </a:p>
        </p:txBody>
      </p:sp>
    </p:spTree>
    <p:extLst>
      <p:ext uri="{BB962C8B-B14F-4D97-AF65-F5344CB8AC3E}">
        <p14:creationId xmlns:p14="http://schemas.microsoft.com/office/powerpoint/2010/main" val="82853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US" dirty="0"/>
              <a:t>Section 1.2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Data</a:t>
            </a:r>
          </a:p>
        </p:txBody>
      </p:sp>
    </p:spTree>
    <p:extLst>
      <p:ext uri="{BB962C8B-B14F-4D97-AF65-F5344CB8AC3E}">
        <p14:creationId xmlns:p14="http://schemas.microsoft.com/office/powerpoint/2010/main" val="134379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Understand the structure of a typical data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Distinguish between qualitative and quantitative variables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Distinguish between ordinal and nominal variables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Distinguish between discrete and continuous variables</a:t>
            </a:r>
          </a:p>
        </p:txBody>
      </p:sp>
    </p:spTree>
    <p:extLst>
      <p:ext uri="{BB962C8B-B14F-4D97-AF65-F5344CB8AC3E}">
        <p14:creationId xmlns:p14="http://schemas.microsoft.com/office/powerpoint/2010/main" val="42206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Understand the structure of a typical data set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 1</a:t>
            </a:r>
          </a:p>
        </p:txBody>
      </p:sp>
    </p:spTree>
    <p:extLst>
      <p:ext uri="{BB962C8B-B14F-4D97-AF65-F5344CB8AC3E}">
        <p14:creationId xmlns:p14="http://schemas.microsoft.com/office/powerpoint/2010/main" val="93965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Data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038600" cy="53111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values of the variables that we obtain are the </a:t>
            </a:r>
            <a:r>
              <a:rPr lang="en-US" b="1" dirty="0">
                <a:solidFill>
                  <a:schemeClr val="accent4"/>
                </a:solidFill>
              </a:rPr>
              <a:t>data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The characteristics of the individuals about which we collect information are called </a:t>
            </a:r>
            <a:r>
              <a:rPr lang="en-US" b="1" dirty="0">
                <a:solidFill>
                  <a:schemeClr val="accent4"/>
                </a:solidFill>
              </a:rPr>
              <a:t>variables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Information is collected on </a:t>
            </a:r>
            <a:r>
              <a:rPr lang="en-US" b="1" dirty="0">
                <a:solidFill>
                  <a:schemeClr val="accent4"/>
                </a:solidFill>
              </a:rPr>
              <a:t>individuals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 information collected is called a </a:t>
            </a:r>
            <a:r>
              <a:rPr lang="en-US" b="1" dirty="0">
                <a:solidFill>
                  <a:schemeClr val="accent4"/>
                </a:solidFill>
              </a:rPr>
              <a:t>data set</a:t>
            </a:r>
            <a:r>
              <a:rPr lang="en-US" dirty="0"/>
              <a:t>.</a:t>
            </a:r>
          </a:p>
        </p:txBody>
      </p:sp>
      <p:graphicFrame>
        <p:nvGraphicFramePr>
          <p:cNvPr id="5" name="Content Placeholder 4" descr="Decorative image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267200" y="1219200"/>
          <a:ext cx="4724400" cy="531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88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Construct a simple random sample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Determine when samples of convenience are acceptable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Describe stratified sampling, cluster sampling, systematic sampling, and voluntary response sampling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Distinguish between statistics and parameters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Distinguish between qualitative and quantitative variables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</p:txBody>
      </p:sp>
    </p:spTree>
    <p:extLst>
      <p:ext uri="{BB962C8B-B14F-4D97-AF65-F5344CB8AC3E}">
        <p14:creationId xmlns:p14="http://schemas.microsoft.com/office/powerpoint/2010/main" val="410932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382000" cy="531114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Variables can be divided into two types.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>
                <a:solidFill>
                  <a:schemeClr val="accent2"/>
                </a:solidFill>
              </a:rPr>
              <a:t>Qualitative Variables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Classify individuals into categories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>
                <a:solidFill>
                  <a:schemeClr val="accent2"/>
                </a:solidFill>
              </a:rPr>
              <a:t>Quantitative Variables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Tell how much or how many of something there 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87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Qualitative and Quantitative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915400" cy="5311140"/>
          </a:xfrm>
        </p:spPr>
        <p:txBody>
          <a:bodyPr/>
          <a:lstStyle/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dirty="0"/>
              <a:t>Which of the following variables are qualitative and which are quantitative?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b="1" dirty="0"/>
              <a:t>A person’s age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dirty="0">
                <a:solidFill>
                  <a:schemeClr val="bg2"/>
                </a:solidFill>
              </a:rPr>
              <a:t>This variable is quantitative because it tells how much time has elapsed since the person was born.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b="1" dirty="0"/>
              <a:t>A person’s gender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dirty="0">
                <a:solidFill>
                  <a:schemeClr val="bg2"/>
                </a:solidFill>
              </a:rPr>
              <a:t>This variable is qualitative because it consists of the categories “male” and “female”.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b="1" dirty="0"/>
              <a:t>The mileage of a car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dirty="0">
                <a:solidFill>
                  <a:schemeClr val="bg2"/>
                </a:solidFill>
              </a:rPr>
              <a:t>This variable is quantitative because it tells how many miles a car will go on a certain amount of gasoline.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b="1" dirty="0"/>
              <a:t>The color of a car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sz="2300" dirty="0">
                <a:solidFill>
                  <a:schemeClr val="bg2"/>
                </a:solidFill>
              </a:rPr>
              <a:t>This variable is qualitative because it consists of the categories of different colors. </a:t>
            </a:r>
          </a:p>
        </p:txBody>
      </p:sp>
    </p:spTree>
    <p:extLst>
      <p:ext uri="{BB962C8B-B14F-4D97-AF65-F5344CB8AC3E}">
        <p14:creationId xmlns:p14="http://schemas.microsoft.com/office/powerpoint/2010/main" val="398148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Distinguish between ordinal and nominal variables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 3</a:t>
            </a:r>
          </a:p>
        </p:txBody>
      </p:sp>
    </p:spTree>
    <p:extLst>
      <p:ext uri="{BB962C8B-B14F-4D97-AF65-F5344CB8AC3E}">
        <p14:creationId xmlns:p14="http://schemas.microsoft.com/office/powerpoint/2010/main" val="392985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and Nominal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382000" cy="531114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Qualitative variables can be further divided into ordinal and nominal variables.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Ordinal Variables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Have a natural ordering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>
                <a:solidFill>
                  <a:schemeClr val="accent2"/>
                </a:solidFill>
              </a:rPr>
              <a:t>Nominal Variables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Do not have a natural ordering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750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Ordinal and Nominal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86800" cy="5311140"/>
          </a:xfrm>
        </p:spPr>
        <p:txBody>
          <a:bodyPr/>
          <a:lstStyle/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dirty="0"/>
              <a:t>Which of the following variables are ordinal and which are nominal?</a:t>
            </a:r>
          </a:p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b="1" dirty="0"/>
              <a:t>State of residence</a:t>
            </a:r>
          </a:p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2"/>
                </a:solidFill>
              </a:rPr>
              <a:t>This variable is nominal because there is no natural ordering.</a:t>
            </a:r>
          </a:p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b="1" dirty="0"/>
              <a:t>Gender</a:t>
            </a:r>
          </a:p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2"/>
                </a:solidFill>
              </a:rPr>
              <a:t>This variable is nominal because there is no natural ordering.</a:t>
            </a:r>
          </a:p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b="1" dirty="0"/>
              <a:t>Letter grade in a class (A, B, C, D, or F)</a:t>
            </a:r>
          </a:p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2"/>
                </a:solidFill>
              </a:rPr>
              <a:t>This variable is ordinal because there is a natural ordering. For example, grades from best to worst are A, B, C, D, F.</a:t>
            </a:r>
          </a:p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b="1" dirty="0"/>
              <a:t>Size of a soft drink ordered at a fast-food restaurant</a:t>
            </a:r>
          </a:p>
          <a:p>
            <a:pPr marL="0" indent="0">
              <a:spcBef>
                <a:spcPts val="1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2"/>
                </a:solidFill>
              </a:rPr>
              <a:t>This variable is ordinal because there is a natural ordering. For example, sizes may be small, medium, large, extra-large.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4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Distinguish between discrete and continuous variables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 4</a:t>
            </a:r>
          </a:p>
        </p:txBody>
      </p:sp>
    </p:spTree>
    <p:extLst>
      <p:ext uri="{BB962C8B-B14F-4D97-AF65-F5344CB8AC3E}">
        <p14:creationId xmlns:p14="http://schemas.microsoft.com/office/powerpoint/2010/main" val="184111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and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382000" cy="531114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Quantitative variables can be further divided into discrete and continuous variables.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Discrete Variables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Possible values can be listed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>
                <a:solidFill>
                  <a:schemeClr val="accent2"/>
                </a:solidFill>
              </a:rPr>
              <a:t>Continuous Variables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Can take on any value in some interval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155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Discrete and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19200"/>
            <a:ext cx="8991600" cy="5311140"/>
          </a:xfrm>
        </p:spPr>
        <p:txBody>
          <a:bodyPr/>
          <a:lstStyle/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dirty="0"/>
              <a:t>Which of the following variables are discrete and which are continuous?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b="1" dirty="0"/>
              <a:t>Age of a person at his or her last birthday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2"/>
                </a:solidFill>
              </a:rPr>
              <a:t>This variable is discrete because a person’s age at his or her birthday can be listed.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b="1" dirty="0"/>
              <a:t>Height of a person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2"/>
                </a:solidFill>
              </a:rPr>
              <a:t>This variable is continuous because height can take on any value in an interval.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b="1" dirty="0"/>
              <a:t>Number of siblings a person has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2"/>
                </a:solidFill>
              </a:rPr>
              <a:t>This variable is discrete because the number of siblings can be listed.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b="1" dirty="0"/>
              <a:t>Distance a person commutes to work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2"/>
                </a:solidFill>
              </a:rPr>
              <a:t>This variable is continuous because distance can take on any value in an interval.</a:t>
            </a:r>
          </a:p>
          <a:p>
            <a:pPr marL="0" indent="0">
              <a:spcBef>
                <a:spcPts val="100"/>
              </a:spcBef>
              <a:spcAft>
                <a:spcPts val="300"/>
              </a:spcAft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8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Should Know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029200"/>
          </a:xfrm>
        </p:spPr>
        <p:txBody>
          <a:bodyPr/>
          <a:lstStyle/>
          <a:p>
            <a:r>
              <a:rPr lang="en-US" sz="2800" dirty="0"/>
              <a:t>The structure of a data set</a:t>
            </a:r>
          </a:p>
          <a:p>
            <a:r>
              <a:rPr lang="en-US" sz="2800" dirty="0"/>
              <a:t>How to distinguish between</a:t>
            </a:r>
          </a:p>
          <a:p>
            <a:pPr lvl="1"/>
            <a:r>
              <a:rPr lang="en-US" sz="2400" dirty="0"/>
              <a:t>Qualitative and quantitative variables</a:t>
            </a:r>
          </a:p>
          <a:p>
            <a:pPr lvl="1"/>
            <a:r>
              <a:rPr lang="en-US" sz="2400" dirty="0"/>
              <a:t>Ordinal and nominal variables</a:t>
            </a:r>
          </a:p>
          <a:p>
            <a:pPr lvl="1"/>
            <a:r>
              <a:rPr lang="en-US" sz="2400" dirty="0"/>
              <a:t>Discrete and continuous variables</a:t>
            </a:r>
          </a:p>
        </p:txBody>
      </p:sp>
    </p:spTree>
    <p:extLst>
      <p:ext uri="{BB962C8B-B14F-4D97-AF65-F5344CB8AC3E}">
        <p14:creationId xmlns:p14="http://schemas.microsoft.com/office/powerpoint/2010/main" val="240169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Construct a simple random sample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 1</a:t>
            </a:r>
          </a:p>
        </p:txBody>
      </p:sp>
    </p:spTree>
    <p:extLst>
      <p:ext uri="{BB962C8B-B14F-4D97-AF65-F5344CB8AC3E}">
        <p14:creationId xmlns:p14="http://schemas.microsoft.com/office/powerpoint/2010/main" val="416478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Statistics </a:t>
            </a:r>
            <a:r>
              <a:rPr lang="en-US" sz="2800" dirty="0"/>
              <a:t>is the study of procedures for collecting, describing, and drawing conclusions from information.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>
                <a:solidFill>
                  <a:schemeClr val="accent2"/>
                </a:solidFill>
              </a:rPr>
              <a:t>population</a:t>
            </a:r>
            <a:r>
              <a:rPr lang="en-US" sz="2800" dirty="0"/>
              <a:t> is the entire collection of individuals about which information is sought.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>
                <a:solidFill>
                  <a:schemeClr val="accent2"/>
                </a:solidFill>
              </a:rPr>
              <a:t>sample</a:t>
            </a:r>
            <a:r>
              <a:rPr lang="en-US" sz="2800" dirty="0"/>
              <a:t> is a subset of a population, containing the individuals that are actually observed.</a:t>
            </a:r>
          </a:p>
        </p:txBody>
      </p:sp>
    </p:spTree>
    <p:extLst>
      <p:ext uri="{BB962C8B-B14F-4D97-AF65-F5344CB8AC3E}">
        <p14:creationId xmlns:p14="http://schemas.microsoft.com/office/powerpoint/2010/main" val="185434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Random Sample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219200"/>
                <a:ext cx="8305800" cy="4495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A </a:t>
                </a:r>
                <a:r>
                  <a:rPr lang="en-US" sz="2800" b="1" dirty="0">
                    <a:solidFill>
                      <a:schemeClr val="accent4"/>
                    </a:solidFill>
                  </a:rPr>
                  <a:t>simple random sample </a:t>
                </a:r>
                <a:r>
                  <a:rPr lang="en-US" sz="2800" dirty="0"/>
                  <a:t>of size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is a sample chosen by a method in which each collection of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population items is equally likely to make up the sample.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A simple random sample is analogous to a lottery. Suppose that 10,000 lottery tickets are sold and 5 are drawn as the winning tickets. Each collection of 5 tickets that can be formed is equally likely to comprise the group of 5 that is drawn.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219200"/>
                <a:ext cx="8305800" cy="4495800"/>
              </a:xfrm>
              <a:blipFill>
                <a:blip r:embed="rId2"/>
                <a:stretch>
                  <a:fillRect l="-1467" t="-1220" r="-1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70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Simple Random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physical education professor wants to study the physical fitness levels of 20,000 students enrolled at her university. She obtains a list of all 20,000 students, numbered from 1 to 20,000 and uses a computer random number generator to generate 100 random integers between 1 and 20,000, then invites the 100 students corresponding to those numbers to participate in the study. Is this a simple random sample?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Solution:</a:t>
            </a:r>
            <a:br>
              <a:rPr lang="en-US" b="1" dirty="0"/>
            </a:br>
            <a:r>
              <a:rPr lang="en-US" dirty="0"/>
              <a:t>Yes, this is a simple random sample since any group of 100 students would have been equally likely to have been chosen.</a:t>
            </a:r>
          </a:p>
        </p:txBody>
      </p:sp>
    </p:spTree>
    <p:extLst>
      <p:ext uri="{BB962C8B-B14F-4D97-AF65-F5344CB8AC3E}">
        <p14:creationId xmlns:p14="http://schemas.microsoft.com/office/powerpoint/2010/main" val="403236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Simple Random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professor in the last example now wants to draw a sample of 50 students to fill out a questionnaire about which sports they play. The professor’s 10:00 am class has 50 students. She uses the first 20 minutes of class to have the students fill out the questionnaire. Is this a simple random sample?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Solution: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No. A simple random sample is like a lottery, in which each student in the population has an equal chance to be part of the sample. This sample does not meet that criterion.</a:t>
            </a:r>
          </a:p>
        </p:txBody>
      </p:sp>
    </p:spTree>
    <p:extLst>
      <p:ext uri="{BB962C8B-B14F-4D97-AF65-F5344CB8AC3E}">
        <p14:creationId xmlns:p14="http://schemas.microsoft.com/office/powerpoint/2010/main" val="36864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Determine when samples of convenience are acceptable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</p:txBody>
      </p:sp>
    </p:spTree>
    <p:extLst>
      <p:ext uri="{BB962C8B-B14F-4D97-AF65-F5344CB8AC3E}">
        <p14:creationId xmlns:p14="http://schemas.microsoft.com/office/powerpoint/2010/main" val="426526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lternate FIRST, BREAK, LAST slides">
  <a:themeElements>
    <a:clrScheme name="Custom: Navidi/Monk">
      <a:dk1>
        <a:sysClr val="windowText" lastClr="000000"/>
      </a:dk1>
      <a:lt1>
        <a:sysClr val="window" lastClr="FFFFFF"/>
      </a:lt1>
      <a:dk2>
        <a:srgbClr val="E6E4CC"/>
      </a:dk2>
      <a:lt2>
        <a:srgbClr val="09639C"/>
      </a:lt2>
      <a:accent1>
        <a:srgbClr val="802754"/>
      </a:accent1>
      <a:accent2>
        <a:srgbClr val="813937"/>
      </a:accent2>
      <a:accent3>
        <a:srgbClr val="777777"/>
      </a:accent3>
      <a:accent4>
        <a:srgbClr val="813937"/>
      </a:accent4>
      <a:accent5>
        <a:srgbClr val="39858E"/>
      </a:accent5>
      <a:accent6>
        <a:srgbClr val="09639C"/>
      </a:accent6>
      <a:hlink>
        <a:srgbClr val="39858E"/>
      </a:hlink>
      <a:folHlink>
        <a:srgbClr val="39858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lain BODY/MAIN CONTENT">
  <a:themeElements>
    <a:clrScheme name="Custom: Navidi/Monk">
      <a:dk1>
        <a:sysClr val="windowText" lastClr="000000"/>
      </a:dk1>
      <a:lt1>
        <a:sysClr val="window" lastClr="FFFFFF"/>
      </a:lt1>
      <a:dk2>
        <a:srgbClr val="E6E4CC"/>
      </a:dk2>
      <a:lt2>
        <a:srgbClr val="09639C"/>
      </a:lt2>
      <a:accent1>
        <a:srgbClr val="802754"/>
      </a:accent1>
      <a:accent2>
        <a:srgbClr val="813937"/>
      </a:accent2>
      <a:accent3>
        <a:srgbClr val="777777"/>
      </a:accent3>
      <a:accent4>
        <a:srgbClr val="813937"/>
      </a:accent4>
      <a:accent5>
        <a:srgbClr val="39858E"/>
      </a:accent5>
      <a:accent6>
        <a:srgbClr val="09639C"/>
      </a:accent6>
      <a:hlink>
        <a:srgbClr val="39858E"/>
      </a:hlink>
      <a:folHlink>
        <a:srgbClr val="39858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lain_APPENDIX">
  <a:themeElements>
    <a:clrScheme name="Custom: Navidi/Monk">
      <a:dk1>
        <a:sysClr val="windowText" lastClr="000000"/>
      </a:dk1>
      <a:lt1>
        <a:sysClr val="window" lastClr="FFFFFF"/>
      </a:lt1>
      <a:dk2>
        <a:srgbClr val="E6E4CC"/>
      </a:dk2>
      <a:lt2>
        <a:srgbClr val="09639C"/>
      </a:lt2>
      <a:accent1>
        <a:srgbClr val="802754"/>
      </a:accent1>
      <a:accent2>
        <a:srgbClr val="813937"/>
      </a:accent2>
      <a:accent3>
        <a:srgbClr val="777777"/>
      </a:accent3>
      <a:accent4>
        <a:srgbClr val="813937"/>
      </a:accent4>
      <a:accent5>
        <a:srgbClr val="39858E"/>
      </a:accent5>
      <a:accent6>
        <a:srgbClr val="09639C"/>
      </a:accent6>
      <a:hlink>
        <a:srgbClr val="39858E"/>
      </a:hlink>
      <a:folHlink>
        <a:srgbClr val="39858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MHHE_Accessible_PPT_Template-v3</Template>
  <TotalTime>1429</TotalTime>
  <Words>1732</Words>
  <Application>Microsoft Office PowerPoint</Application>
  <PresentationFormat>On-screen Show (4:3)</PresentationFormat>
  <Paragraphs>171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Cambria Math</vt:lpstr>
      <vt:lpstr>Alternate FIRST, BREAK, LAST slides</vt:lpstr>
      <vt:lpstr>Plain BODY/MAIN CONTENT</vt:lpstr>
      <vt:lpstr>Plain_APPENDIX</vt:lpstr>
      <vt:lpstr>Elementary Statistics 3E</vt:lpstr>
      <vt:lpstr>Sampling</vt:lpstr>
      <vt:lpstr>Objectives</vt:lpstr>
      <vt:lpstr>Objective 1</vt:lpstr>
      <vt:lpstr>Terminology</vt:lpstr>
      <vt:lpstr>Simple Random Sample</vt:lpstr>
      <vt:lpstr>Example 1: Simple Random Sample</vt:lpstr>
      <vt:lpstr>Example 2: Simple Random Sample</vt:lpstr>
      <vt:lpstr>Objective 2</vt:lpstr>
      <vt:lpstr>Samples of Convenience</vt:lpstr>
      <vt:lpstr>Example: Sample of Convenience</vt:lpstr>
      <vt:lpstr>Problems with Samples of Convenience</vt:lpstr>
      <vt:lpstr>Objective 3</vt:lpstr>
      <vt:lpstr>Stratified Random Sampling</vt:lpstr>
      <vt:lpstr>Example: Stratified Random Sampling</vt:lpstr>
      <vt:lpstr>Cluster Sampling</vt:lpstr>
      <vt:lpstr>Example: Cluster Sampling</vt:lpstr>
      <vt:lpstr>Example: Cluster Sampling (Continued)</vt:lpstr>
      <vt:lpstr>Systematic Sampling</vt:lpstr>
      <vt:lpstr>Example: Systematic Sampling</vt:lpstr>
      <vt:lpstr>Example: Systematic Sampling (Continued)</vt:lpstr>
      <vt:lpstr>Voluntary Response Sample</vt:lpstr>
      <vt:lpstr>Objective 4</vt:lpstr>
      <vt:lpstr>Terminology: Statistic and Parameter</vt:lpstr>
      <vt:lpstr>You Should Know . . . </vt:lpstr>
      <vt:lpstr>Types of Data</vt:lpstr>
      <vt:lpstr>Objectives</vt:lpstr>
      <vt:lpstr>Objective 1</vt:lpstr>
      <vt:lpstr>Structure of a Data Set</vt:lpstr>
      <vt:lpstr>Objective 2</vt:lpstr>
      <vt:lpstr>Qualitative and Quantitative Variables</vt:lpstr>
      <vt:lpstr>Example: Qualitative and Quantitative</vt:lpstr>
      <vt:lpstr>Objective 3</vt:lpstr>
      <vt:lpstr>Ordinal and Nominal</vt:lpstr>
      <vt:lpstr>Example: Ordinal and Nominal</vt:lpstr>
      <vt:lpstr>Objective 4</vt:lpstr>
      <vt:lpstr>Discrete and Continuous</vt:lpstr>
      <vt:lpstr>Example: Discrete and Continuous</vt:lpstr>
      <vt:lpstr>You Should Know . . 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Statistics 3E</dc:title>
  <dc:subject>Navidi/Monk Statistics</dc:subject>
  <dc:creator>Barry Monk</dc:creator>
  <cp:lastModifiedBy>Chris Lumanglas</cp:lastModifiedBy>
  <cp:revision>2</cp:revision>
  <dcterms:created xsi:type="dcterms:W3CDTF">2016-08-12T00:41:15Z</dcterms:created>
  <dcterms:modified xsi:type="dcterms:W3CDTF">2019-09-04T16:06:46Z</dcterms:modified>
  <cp:category>Navidi/Monk Statistics</cp:category>
</cp:coreProperties>
</file>