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744" r:id="rId2"/>
    <p:sldMasterId id="2147483897" r:id="rId3"/>
  </p:sldMasterIdLst>
  <p:notesMasterIdLst>
    <p:notesMasterId r:id="rId76"/>
  </p:notesMasterIdLst>
  <p:handoutMasterIdLst>
    <p:handoutMasterId r:id="rId77"/>
  </p:handoutMasterIdLst>
  <p:sldIdLst>
    <p:sldId id="256" r:id="rId4"/>
    <p:sldId id="257" r:id="rId5"/>
    <p:sldId id="311" r:id="rId6"/>
    <p:sldId id="312" r:id="rId7"/>
    <p:sldId id="333" r:id="rId8"/>
    <p:sldId id="334" r:id="rId9"/>
    <p:sldId id="335" r:id="rId10"/>
    <p:sldId id="336" r:id="rId11"/>
    <p:sldId id="337" r:id="rId12"/>
    <p:sldId id="317" r:id="rId13"/>
    <p:sldId id="338" r:id="rId14"/>
    <p:sldId id="339" r:id="rId15"/>
    <p:sldId id="340" r:id="rId16"/>
    <p:sldId id="341" r:id="rId17"/>
    <p:sldId id="32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FD1"/>
    <a:srgbClr val="9DD1D7"/>
    <a:srgbClr val="307077"/>
    <a:srgbClr val="6A6A6A"/>
    <a:srgbClr val="E66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94628" autoAdjust="0"/>
  </p:normalViewPr>
  <p:slideViewPr>
    <p:cSldViewPr>
      <p:cViewPr varScale="1">
        <p:scale>
          <a:sx n="77" d="100"/>
          <a:sy n="77" d="100"/>
        </p:scale>
        <p:origin x="1164" y="7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7" d="100"/>
          <a:sy n="117" d="100"/>
        </p:scale>
        <p:origin x="50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9/4/2019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9/4/2019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214918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51</a:t>
            </a:fld>
            <a:endParaRPr lang="en-US"/>
          </a:p>
        </p:txBody>
      </p:sp>
    </p:spTree>
    <p:extLst>
      <p:ext uri="{BB962C8B-B14F-4D97-AF65-F5344CB8AC3E}">
        <p14:creationId xmlns:p14="http://schemas.microsoft.com/office/powerpoint/2010/main" val="238686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52</a:t>
            </a:fld>
            <a:endParaRPr lang="en-US"/>
          </a:p>
        </p:txBody>
      </p:sp>
    </p:spTree>
    <p:extLst>
      <p:ext uri="{BB962C8B-B14F-4D97-AF65-F5344CB8AC3E}">
        <p14:creationId xmlns:p14="http://schemas.microsoft.com/office/powerpoint/2010/main" val="31564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54</a:t>
            </a:fld>
            <a:endParaRPr lang="en-US"/>
          </a:p>
        </p:txBody>
      </p:sp>
    </p:spTree>
    <p:extLst>
      <p:ext uri="{BB962C8B-B14F-4D97-AF65-F5344CB8AC3E}">
        <p14:creationId xmlns:p14="http://schemas.microsoft.com/office/powerpoint/2010/main" val="109401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55</a:t>
            </a:fld>
            <a:endParaRPr lang="en-US"/>
          </a:p>
        </p:txBody>
      </p:sp>
    </p:spTree>
    <p:extLst>
      <p:ext uri="{BB962C8B-B14F-4D97-AF65-F5344CB8AC3E}">
        <p14:creationId xmlns:p14="http://schemas.microsoft.com/office/powerpoint/2010/main" val="172052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57</a:t>
            </a:fld>
            <a:endParaRPr lang="en-US"/>
          </a:p>
        </p:txBody>
      </p:sp>
    </p:spTree>
    <p:extLst>
      <p:ext uri="{BB962C8B-B14F-4D97-AF65-F5344CB8AC3E}">
        <p14:creationId xmlns:p14="http://schemas.microsoft.com/office/powerpoint/2010/main" val="20216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58</a:t>
            </a:fld>
            <a:endParaRPr lang="en-US"/>
          </a:p>
        </p:txBody>
      </p:sp>
    </p:spTree>
    <p:extLst>
      <p:ext uri="{BB962C8B-B14F-4D97-AF65-F5344CB8AC3E}">
        <p14:creationId xmlns:p14="http://schemas.microsoft.com/office/powerpoint/2010/main" val="233974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63</a:t>
            </a:fld>
            <a:endParaRPr lang="en-US"/>
          </a:p>
        </p:txBody>
      </p:sp>
    </p:spTree>
    <p:extLst>
      <p:ext uri="{BB962C8B-B14F-4D97-AF65-F5344CB8AC3E}">
        <p14:creationId xmlns:p14="http://schemas.microsoft.com/office/powerpoint/2010/main" val="148992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65</a:t>
            </a:fld>
            <a:endParaRPr lang="en-US"/>
          </a:p>
        </p:txBody>
      </p:sp>
    </p:spTree>
    <p:extLst>
      <p:ext uri="{BB962C8B-B14F-4D97-AF65-F5344CB8AC3E}">
        <p14:creationId xmlns:p14="http://schemas.microsoft.com/office/powerpoint/2010/main" val="2086217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66</a:t>
            </a:fld>
            <a:endParaRPr lang="en-US"/>
          </a:p>
        </p:txBody>
      </p:sp>
    </p:spTree>
    <p:extLst>
      <p:ext uri="{BB962C8B-B14F-4D97-AF65-F5344CB8AC3E}">
        <p14:creationId xmlns:p14="http://schemas.microsoft.com/office/powerpoint/2010/main" val="1150105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68</a:t>
            </a:fld>
            <a:endParaRPr lang="en-US"/>
          </a:p>
        </p:txBody>
      </p:sp>
    </p:spTree>
    <p:extLst>
      <p:ext uri="{BB962C8B-B14F-4D97-AF65-F5344CB8AC3E}">
        <p14:creationId xmlns:p14="http://schemas.microsoft.com/office/powerpoint/2010/main" val="76157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a:p>
        </p:txBody>
      </p:sp>
    </p:spTree>
    <p:extLst>
      <p:ext uri="{BB962C8B-B14F-4D97-AF65-F5344CB8AC3E}">
        <p14:creationId xmlns:p14="http://schemas.microsoft.com/office/powerpoint/2010/main" val="216909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69</a:t>
            </a:fld>
            <a:endParaRPr lang="en-US"/>
          </a:p>
        </p:txBody>
      </p:sp>
    </p:spTree>
    <p:extLst>
      <p:ext uri="{BB962C8B-B14F-4D97-AF65-F5344CB8AC3E}">
        <p14:creationId xmlns:p14="http://schemas.microsoft.com/office/powerpoint/2010/main" val="302926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71</a:t>
            </a:fld>
            <a:endParaRPr lang="en-US"/>
          </a:p>
        </p:txBody>
      </p:sp>
    </p:spTree>
    <p:extLst>
      <p:ext uri="{BB962C8B-B14F-4D97-AF65-F5344CB8AC3E}">
        <p14:creationId xmlns:p14="http://schemas.microsoft.com/office/powerpoint/2010/main" val="142099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291264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a:p>
        </p:txBody>
      </p:sp>
    </p:spTree>
    <p:extLst>
      <p:ext uri="{BB962C8B-B14F-4D97-AF65-F5344CB8AC3E}">
        <p14:creationId xmlns:p14="http://schemas.microsoft.com/office/powerpoint/2010/main" val="301866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303609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a:p>
        </p:txBody>
      </p:sp>
    </p:spTree>
    <p:extLst>
      <p:ext uri="{BB962C8B-B14F-4D97-AF65-F5344CB8AC3E}">
        <p14:creationId xmlns:p14="http://schemas.microsoft.com/office/powerpoint/2010/main" val="211054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a:p>
        </p:txBody>
      </p:sp>
    </p:spTree>
    <p:extLst>
      <p:ext uri="{BB962C8B-B14F-4D97-AF65-F5344CB8AC3E}">
        <p14:creationId xmlns:p14="http://schemas.microsoft.com/office/powerpoint/2010/main" val="427002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49</a:t>
            </a:fld>
            <a:endParaRPr lang="en-US"/>
          </a:p>
        </p:txBody>
      </p:sp>
    </p:spTree>
    <p:extLst>
      <p:ext uri="{BB962C8B-B14F-4D97-AF65-F5344CB8AC3E}">
        <p14:creationId xmlns:p14="http://schemas.microsoft.com/office/powerpoint/2010/main" val="371673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50</a:t>
            </a:fld>
            <a:endParaRPr lang="en-US"/>
          </a:p>
        </p:txBody>
      </p:sp>
    </p:spTree>
    <p:extLst>
      <p:ext uri="{BB962C8B-B14F-4D97-AF65-F5344CB8AC3E}">
        <p14:creationId xmlns:p14="http://schemas.microsoft.com/office/powerpoint/2010/main" val="394225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n-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mn-lt"/>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mn-lt"/>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9"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edia Placeholder 1"/>
          <p:cNvSpPr>
            <a:spLocks noGrp="1"/>
          </p:cNvSpPr>
          <p:nvPr>
            <p:ph type="media" sz="quarter" idx="11"/>
          </p:nvPr>
        </p:nvSpPr>
        <p:spPr>
          <a:xfrm>
            <a:off x="0" y="1219200"/>
            <a:ext cx="9144000" cy="5163556"/>
          </a:xfrm>
          <a:prstGeom prst="rect">
            <a:avLst/>
          </a:prstGeom>
        </p:spPr>
        <p:txBody>
          <a:bodyPr/>
          <a:lstStyle>
            <a:lvl1pPr>
              <a:defRPr>
                <a:latin typeface="+mn-lt"/>
              </a:defRPr>
            </a:lvl1pPr>
          </a:lstStyle>
          <a:p>
            <a:endParaRPr lang="en-US"/>
          </a:p>
        </p:txBody>
      </p:sp>
      <p:sp>
        <p:nvSpPr>
          <p:cNvPr id="7"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6248400" cy="1752600"/>
          </a:xfrm>
          <a:prstGeom prst="rect">
            <a:avLst/>
          </a:prstGeom>
          <a:solidFill>
            <a:schemeClr val="accent5">
              <a:lumMod val="40000"/>
              <a:lumOff val="60000"/>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latin typeface="+mn-lt"/>
            </a:endParaRPr>
          </a:p>
        </p:txBody>
      </p:sp>
      <p:sp>
        <p:nvSpPr>
          <p:cNvPr id="7" name="Text Placeholder 1"/>
          <p:cNvSpPr>
            <a:spLocks noGrp="1"/>
          </p:cNvSpPr>
          <p:nvPr>
            <p:ph type="body" sz="quarter" idx="10"/>
          </p:nvPr>
        </p:nvSpPr>
        <p:spPr>
          <a:xfrm>
            <a:off x="228600" y="4114800"/>
            <a:ext cx="5867400" cy="685800"/>
          </a:xfrm>
          <a:prstGeom prst="rect">
            <a:avLst/>
          </a:prstGeom>
        </p:spPr>
        <p:txBody>
          <a:bodyPr/>
          <a:lstStyle>
            <a:lvl1pPr marL="0" indent="0">
              <a:buNone/>
              <a:defRPr sz="2000" b="0">
                <a:solidFill>
                  <a:schemeClr val="tx1"/>
                </a:solidFill>
                <a:latin typeface="+mn-lt"/>
              </a:defRPr>
            </a:lvl1pPr>
            <a:lvl2pPr marL="457200" indent="0">
              <a:buNone/>
              <a:defRPr sz="2000" b="0">
                <a:solidFill>
                  <a:schemeClr val="tx1"/>
                </a:solidFill>
                <a:latin typeface="+mn-lt"/>
              </a:defRPr>
            </a:lvl2pPr>
            <a:lvl3pPr marL="914400" indent="0">
              <a:buNone/>
              <a:defRPr sz="2000" b="0">
                <a:solidFill>
                  <a:schemeClr val="tx1"/>
                </a:solidFill>
                <a:latin typeface="+mn-lt"/>
              </a:defRPr>
            </a:lvl3pPr>
            <a:lvl4pPr marL="1371600" indent="0">
              <a:buNone/>
              <a:defRPr sz="2000" b="0">
                <a:solidFill>
                  <a:schemeClr val="tx1"/>
                </a:solidFill>
                <a:latin typeface="+mn-lt"/>
              </a:defRPr>
            </a:lvl4pPr>
            <a:lvl5pPr marL="1828800" indent="0">
              <a:buNone/>
              <a:defRPr sz="2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ctrTitle"/>
          </p:nvPr>
        </p:nvSpPr>
        <p:spPr>
          <a:xfrm>
            <a:off x="228600" y="3429000"/>
            <a:ext cx="5867400"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lgn="l">
              <a:defRPr sz="3600" b="0" cap="none" spc="0">
                <a:ln w="0"/>
                <a:solidFill>
                  <a:schemeClr val="tx1"/>
                </a:solidFill>
                <a:effectLst>
                  <a:outerShdw blurRad="38100" dist="19050" dir="2700000" algn="tl" rotWithShape="0">
                    <a:schemeClr val="dk1">
                      <a:alpha val="40000"/>
                    </a:scheme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6743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 Tagline-Gray BG, Title &amp; Subtitle Left_Long">
    <p:spTree>
      <p:nvGrpSpPr>
        <p:cNvPr id="1" name=""/>
        <p:cNvGrpSpPr/>
        <p:nvPr/>
      </p:nvGrpSpPr>
      <p:grpSpPr>
        <a:xfrm>
          <a:off x="0" y="0"/>
          <a:ext cx="0" cy="0"/>
          <a:chOff x="0" y="0"/>
          <a:chExt cx="0" cy="0"/>
        </a:xfrm>
      </p:grpSpPr>
      <p:sp>
        <p:nvSpPr>
          <p:cNvPr id="8" name="Title Background"/>
          <p:cNvSpPr/>
          <p:nvPr userDrawn="1"/>
        </p:nvSpPr>
        <p:spPr>
          <a:xfrm>
            <a:off x="0" y="3276600"/>
            <a:ext cx="6248400" cy="1752600"/>
          </a:xfrm>
          <a:prstGeom prst="rect">
            <a:avLst/>
          </a:prstGeom>
          <a:solidFill>
            <a:schemeClr val="accent5">
              <a:lumMod val="40000"/>
              <a:lumOff val="60000"/>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latin typeface="+mn-lt"/>
            </a:endParaRPr>
          </a:p>
        </p:txBody>
      </p:sp>
      <p:sp>
        <p:nvSpPr>
          <p:cNvPr id="7" name="Text Placeholder 1"/>
          <p:cNvSpPr>
            <a:spLocks noGrp="1"/>
          </p:cNvSpPr>
          <p:nvPr>
            <p:ph type="body" sz="quarter" idx="10"/>
          </p:nvPr>
        </p:nvSpPr>
        <p:spPr>
          <a:xfrm>
            <a:off x="228600" y="4495800"/>
            <a:ext cx="5867400" cy="304800"/>
          </a:xfrm>
          <a:prstGeom prst="rect">
            <a:avLst/>
          </a:prstGeom>
        </p:spPr>
        <p:txBody>
          <a:bodyPr/>
          <a:lstStyle>
            <a:lvl1pPr marL="0" indent="0">
              <a:buNone/>
              <a:defRPr sz="2000" b="0">
                <a:solidFill>
                  <a:schemeClr val="tx1"/>
                </a:solidFill>
                <a:latin typeface="+mn-lt"/>
              </a:defRPr>
            </a:lvl1pPr>
            <a:lvl2pPr marL="457200" indent="0">
              <a:buNone/>
              <a:defRPr sz="2000" b="0">
                <a:solidFill>
                  <a:schemeClr val="tx1"/>
                </a:solidFill>
                <a:latin typeface="+mn-lt"/>
              </a:defRPr>
            </a:lvl2pPr>
            <a:lvl3pPr marL="914400" indent="0">
              <a:buNone/>
              <a:defRPr sz="2000" b="0">
                <a:solidFill>
                  <a:schemeClr val="tx1"/>
                </a:solidFill>
                <a:latin typeface="+mn-lt"/>
              </a:defRPr>
            </a:lvl3pPr>
            <a:lvl4pPr marL="1371600" indent="0">
              <a:buNone/>
              <a:defRPr sz="2000" b="0">
                <a:solidFill>
                  <a:schemeClr val="tx1"/>
                </a:solidFill>
                <a:latin typeface="+mn-lt"/>
              </a:defRPr>
            </a:lvl4pPr>
            <a:lvl5pPr marL="1828800" indent="0">
              <a:buNone/>
              <a:defRPr sz="2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ctrTitle"/>
          </p:nvPr>
        </p:nvSpPr>
        <p:spPr>
          <a:xfrm>
            <a:off x="228600" y="3429000"/>
            <a:ext cx="5867400" cy="9906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lgn="l">
              <a:defRPr sz="3600" b="0" cap="none" spc="0">
                <a:ln w="0"/>
                <a:solidFill>
                  <a:schemeClr val="tx1"/>
                </a:solidFill>
                <a:effectLst>
                  <a:outerShdw blurRad="38100" dist="19050" dir="2700000" algn="tl" rotWithShape="0">
                    <a:schemeClr val="dk1">
                      <a:alpha val="40000"/>
                    </a:scheme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204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143000"/>
            <a:ext cx="8229600" cy="5486400"/>
          </a:xfrm>
          <a:prstGeom prst="rect">
            <a:avLst/>
          </a:prstGeom>
        </p:spPr>
        <p:txBody>
          <a:bodyPr/>
          <a:lstStyle>
            <a:lvl1pPr marL="0" indent="0">
              <a:spcAft>
                <a:spcPts val="800"/>
              </a:spcAft>
              <a:buNone/>
              <a:defRPr sz="2400">
                <a:latin typeface="+mn-lt"/>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15" name="Text Placeholder 2"/>
          <p:cNvSpPr>
            <a:spLocks noGrp="1"/>
          </p:cNvSpPr>
          <p:nvPr>
            <p:ph type="body" sz="quarter" idx="14"/>
          </p:nvPr>
        </p:nvSpPr>
        <p:spPr>
          <a:xfrm>
            <a:off x="4648200" y="1752600"/>
            <a:ext cx="4114800" cy="4648200"/>
          </a:xfrm>
          <a:prstGeom prst="rect">
            <a:avLst/>
          </a:prstGeom>
        </p:spPr>
        <p:txBody>
          <a:bodyPr/>
          <a:lstStyle>
            <a:lvl1pPr marL="0" indent="0">
              <a:spcAft>
                <a:spcPts val="800"/>
              </a:spcAft>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1143000"/>
            <a:ext cx="4117974" cy="60960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752600"/>
            <a:ext cx="4038600" cy="4648200"/>
          </a:xfrm>
          <a:prstGeom prst="rect">
            <a:avLst/>
          </a:prstGeom>
        </p:spPr>
        <p:txBody>
          <a:bodyPr/>
          <a:lstStyle>
            <a:lvl1pPr marL="0" indent="0">
              <a:spcAft>
                <a:spcPts val="800"/>
              </a:spcAft>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Header 1"/>
          <p:cNvSpPr>
            <a:spLocks noGrp="1"/>
          </p:cNvSpPr>
          <p:nvPr>
            <p:ph type="body" idx="1"/>
          </p:nvPr>
        </p:nvSpPr>
        <p:spPr>
          <a:xfrm>
            <a:off x="457201" y="1143000"/>
            <a:ext cx="4040188" cy="60960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27" name="Text Placeholder 4"/>
          <p:cNvSpPr>
            <a:spLocks noGrp="1"/>
          </p:cNvSpPr>
          <p:nvPr>
            <p:ph type="body" sz="quarter" idx="17"/>
          </p:nvPr>
        </p:nvSpPr>
        <p:spPr>
          <a:xfrm>
            <a:off x="4648200" y="4419600"/>
            <a:ext cx="4038600" cy="21336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10" name="Header 4"/>
          <p:cNvSpPr>
            <a:spLocks noGrp="1"/>
          </p:cNvSpPr>
          <p:nvPr>
            <p:ph type="body" sz="quarter" idx="13"/>
          </p:nvPr>
        </p:nvSpPr>
        <p:spPr>
          <a:xfrm>
            <a:off x="4648200" y="38100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419600"/>
            <a:ext cx="4038600" cy="21336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7" name="Header 3"/>
          <p:cNvSpPr>
            <a:spLocks noGrp="1"/>
          </p:cNvSpPr>
          <p:nvPr>
            <p:ph type="body" sz="quarter" idx="12"/>
          </p:nvPr>
        </p:nvSpPr>
        <p:spPr>
          <a:xfrm>
            <a:off x="457200" y="38100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3" name="Text Placeholder 2"/>
          <p:cNvSpPr>
            <a:spLocks noGrp="1"/>
          </p:cNvSpPr>
          <p:nvPr>
            <p:ph type="body" sz="quarter" idx="15"/>
          </p:nvPr>
        </p:nvSpPr>
        <p:spPr>
          <a:xfrm>
            <a:off x="4648200" y="1752600"/>
            <a:ext cx="4038600" cy="19812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5" name="Header 2"/>
          <p:cNvSpPr>
            <a:spLocks noGrp="1"/>
          </p:cNvSpPr>
          <p:nvPr>
            <p:ph type="body" sz="quarter" idx="3"/>
          </p:nvPr>
        </p:nvSpPr>
        <p:spPr>
          <a:xfrm>
            <a:off x="4645026" y="1112838"/>
            <a:ext cx="4041775" cy="639762"/>
          </a:xfrm>
          <a:prstGeom prst="rect">
            <a:avLst/>
          </a:prstGeom>
        </p:spPr>
        <p:txBody>
          <a:bodyPr anchor="b"/>
          <a:lstStyle>
            <a:lvl1pPr marL="0" indent="0">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752600"/>
            <a:ext cx="4038600" cy="1981200"/>
          </a:xfrm>
          <a:prstGeom prst="rect">
            <a:avLst/>
          </a:prstGeom>
        </p:spPr>
        <p:txBody>
          <a:bodyPr/>
          <a:lstStyle>
            <a:lvl1pPr marL="0" indent="0">
              <a:spcAft>
                <a:spcPts val="800"/>
              </a:spcAft>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Header 1"/>
          <p:cNvSpPr>
            <a:spLocks noGrp="1"/>
          </p:cNvSpPr>
          <p:nvPr>
            <p:ph type="body" idx="1"/>
          </p:nvPr>
        </p:nvSpPr>
        <p:spPr>
          <a:xfrm>
            <a:off x="457201" y="1112838"/>
            <a:ext cx="4040188" cy="639762"/>
          </a:xfrm>
          <a:prstGeom prst="rect">
            <a:avLst/>
          </a:prstGeom>
        </p:spPr>
        <p:txBody>
          <a:bodyPr anchor="b"/>
          <a:lstStyle>
            <a:lvl1pPr marL="0" indent="0">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2"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1"/>
          <p:cNvSpPr>
            <a:spLocks noGrp="1"/>
          </p:cNvSpPr>
          <p:nvPr>
            <p:ph idx="1"/>
          </p:nvPr>
        </p:nvSpPr>
        <p:spPr>
          <a:xfrm>
            <a:off x="457200" y="1219200"/>
            <a:ext cx="8229600" cy="533400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16"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sz="quarter" idx="12"/>
          </p:nvPr>
        </p:nvSpPr>
        <p:spPr>
          <a:xfrm>
            <a:off x="533400" y="1219200"/>
            <a:ext cx="8153400" cy="68580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150224"/>
            <a:ext cx="8153400" cy="623455"/>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3005050"/>
            <a:ext cx="8153400" cy="561109"/>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825240"/>
            <a:ext cx="8153400" cy="68580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783974"/>
            <a:ext cx="8153400" cy="748145"/>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777344"/>
            <a:ext cx="8153400" cy="623455"/>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5620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12"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2"/>
          <p:cNvSpPr>
            <a:spLocks noGrp="1"/>
          </p:cNvSpPr>
          <p:nvPr>
            <p:ph sz="half" idx="2"/>
          </p:nvPr>
        </p:nvSpPr>
        <p:spPr>
          <a:xfrm>
            <a:off x="4648200" y="1219200"/>
            <a:ext cx="4038600" cy="531114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457200" y="1219200"/>
            <a:ext cx="4038600" cy="531114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14"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sz="quarter" idx="4"/>
          </p:nvPr>
        </p:nvSpPr>
        <p:spPr>
          <a:xfrm>
            <a:off x="4645026" y="1905000"/>
            <a:ext cx="4041775" cy="4607402"/>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eader 2"/>
          <p:cNvSpPr>
            <a:spLocks noGrp="1"/>
          </p:cNvSpPr>
          <p:nvPr>
            <p:ph type="body" sz="quarter" idx="3"/>
          </p:nvPr>
        </p:nvSpPr>
        <p:spPr>
          <a:xfrm>
            <a:off x="4645026" y="1265238"/>
            <a:ext cx="4041775" cy="639762"/>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905000"/>
            <a:ext cx="4040188" cy="4607402"/>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ader 1"/>
          <p:cNvSpPr>
            <a:spLocks noGrp="1"/>
          </p:cNvSpPr>
          <p:nvPr>
            <p:ph type="body" idx="1"/>
          </p:nvPr>
        </p:nvSpPr>
        <p:spPr>
          <a:xfrm>
            <a:off x="457201" y="1265238"/>
            <a:ext cx="4040188" cy="639762"/>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18"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6" name="Content Placeholder 2"/>
          <p:cNvSpPr>
            <a:spLocks noGrp="1"/>
          </p:cNvSpPr>
          <p:nvPr>
            <p:ph sz="quarter" idx="4"/>
          </p:nvPr>
        </p:nvSpPr>
        <p:spPr>
          <a:xfrm>
            <a:off x="4645026" y="1828800"/>
            <a:ext cx="4041775"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1189038"/>
            <a:ext cx="4041775"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828800"/>
            <a:ext cx="4040188"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ader 1"/>
          <p:cNvSpPr>
            <a:spLocks noGrp="1"/>
          </p:cNvSpPr>
          <p:nvPr>
            <p:ph type="body" idx="1"/>
          </p:nvPr>
        </p:nvSpPr>
        <p:spPr>
          <a:xfrm>
            <a:off x="457201" y="1189038"/>
            <a:ext cx="4040188"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81000"/>
            <a:ext cx="5111751" cy="6103619"/>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457201" y="381000"/>
            <a:ext cx="3008313" cy="762000"/>
          </a:xfrm>
          <a:prstGeom prst="rect">
            <a:avLst/>
          </a:prstGeom>
        </p:spPr>
        <p:txBody>
          <a:bodyPr anchor="b"/>
          <a:lstStyle>
            <a:lvl1pPr algn="l">
              <a:defRPr sz="18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81000"/>
            <a:ext cx="5111751" cy="6103619"/>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5678487" y="381000"/>
            <a:ext cx="3008313" cy="762000"/>
          </a:xfrm>
          <a:prstGeom prst="rect">
            <a:avLst/>
          </a:prstGeom>
        </p:spPr>
        <p:txBody>
          <a:bodyPr anchor="b"/>
          <a:lstStyle>
            <a:lvl1pPr algn="l">
              <a:defRPr sz="18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atin typeface="+mn-lt"/>
              </a:defRPr>
            </a:lvl1pPr>
          </a:lstStyle>
          <a:p>
            <a:pPr lvl="0"/>
            <a:r>
              <a:rPr lang="en-US" dirty="0"/>
              <a:t>Jump to long image description</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457200"/>
            <a:ext cx="7086600" cy="4616073"/>
          </a:xfrm>
          <a:prstGeom prst="rect">
            <a:avLst/>
          </a:prstGeo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2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pic>
        <p:nvPicPr>
          <p:cNvPr id="6" name="Picture 5" descr="Logo: Elementary Statistics by William Navidi and Barry Monk">
            <a:extLst>
              <a:ext uri="{FF2B5EF4-FFF2-40B4-BE49-F238E27FC236}">
                <a16:creationId xmlns:a16="http://schemas.microsoft.com/office/drawing/2014/main" xmlns="" id="{71DA4DEC-7C8C-4E3B-8DB0-6FB648E1864B}"/>
              </a:ext>
            </a:extLst>
          </p:cNvPr>
          <p:cNvPicPr>
            <a:picLocks noChangeAspect="1"/>
          </p:cNvPicPr>
          <p:nvPr userDrawn="1"/>
        </p:nvPicPr>
        <p:blipFill>
          <a:blip r:embed="rId13"/>
          <a:stretch>
            <a:fillRect/>
          </a:stretch>
        </p:blipFill>
        <p:spPr>
          <a:xfrm>
            <a:off x="5837" y="-74150"/>
            <a:ext cx="9144000" cy="517470"/>
          </a:xfrm>
          <a:prstGeom prst="rect">
            <a:avLst/>
          </a:prstGeom>
        </p:spPr>
      </p:pic>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76" r:id="rId10"/>
    <p:sldLayoutId id="21474839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pic>
        <p:nvPicPr>
          <p:cNvPr id="3" name="Logo: Navidi/Monk" descr="Logo: Essential Statistics by William Navidi and Barry Monk"/>
          <p:cNvPicPr>
            <a:picLocks noChangeAspect="1"/>
          </p:cNvPicPr>
          <p:nvPr userDrawn="1"/>
        </p:nvPicPr>
        <p:blipFill>
          <a:blip r:embed="rId5"/>
          <a:stretch>
            <a:fillRect/>
          </a:stretch>
        </p:blipFill>
        <p:spPr>
          <a:xfrm>
            <a:off x="-12368" y="-61005"/>
            <a:ext cx="9156368" cy="518205"/>
          </a:xfrm>
          <a:prstGeom prst="rect">
            <a:avLst/>
          </a:prstGeom>
        </p:spPr>
      </p:pic>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Elementary Statistics 3E</a:t>
            </a:r>
          </a:p>
        </p:txBody>
      </p:sp>
      <p:sp>
        <p:nvSpPr>
          <p:cNvPr id="3" name="Text Placeholder 2"/>
          <p:cNvSpPr>
            <a:spLocks noGrp="1"/>
          </p:cNvSpPr>
          <p:nvPr>
            <p:ph type="body" idx="1"/>
          </p:nvPr>
        </p:nvSpPr>
        <p:spPr/>
        <p:txBody>
          <a:bodyPr/>
          <a:lstStyle/>
          <a:p>
            <a:pPr algn="r"/>
            <a:r>
              <a:rPr lang="en-US" dirty="0"/>
              <a:t>William Navidi and Barry Monk</a:t>
            </a:r>
          </a:p>
        </p:txBody>
      </p:sp>
    </p:spTree>
    <p:extLst>
      <p:ext uri="{BB962C8B-B14F-4D97-AF65-F5344CB8AC3E}">
        <p14:creationId xmlns:p14="http://schemas.microsoft.com/office/powerpoint/2010/main" val="29927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bar graphs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426526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Bar Graphs</a:t>
            </a:r>
          </a:p>
        </p:txBody>
      </p:sp>
      <p:sp>
        <p:nvSpPr>
          <p:cNvPr id="2" name="Content Placeholder 1"/>
          <p:cNvSpPr>
            <a:spLocks noGrp="1"/>
          </p:cNvSpPr>
          <p:nvPr>
            <p:ph sz="quarter" idx="12"/>
          </p:nvPr>
        </p:nvSpPr>
        <p:spPr/>
        <p:txBody>
          <a:bodyPr/>
          <a:lstStyle/>
          <a:p>
            <a:pPr marL="0" indent="0">
              <a:buNone/>
            </a:pPr>
            <a:r>
              <a:rPr lang="en-US" dirty="0"/>
              <a:t>A </a:t>
            </a:r>
            <a:r>
              <a:rPr lang="en-US" b="1" dirty="0">
                <a:solidFill>
                  <a:schemeClr val="accent4"/>
                </a:solidFill>
              </a:rPr>
              <a:t>bar graph </a:t>
            </a:r>
            <a:r>
              <a:rPr lang="en-US" dirty="0"/>
              <a:t>is a graphical representation of a frequency distribution. A bar graph consists of rectangles of equal width, with one rectangle for each category. The heights of the rectangles represent the frequencies or relative frequencies of the categories.</a:t>
            </a:r>
          </a:p>
          <a:p>
            <a:pPr marL="0" indent="0">
              <a:buNone/>
            </a:pPr>
            <a:r>
              <a:rPr lang="en-US" dirty="0"/>
              <a:t>Following are the frequency and relative frequency bar graphs for the credit card data.</a:t>
            </a:r>
          </a:p>
        </p:txBody>
      </p:sp>
      <p:pic>
        <p:nvPicPr>
          <p:cNvPr id="9" name="Content Placeholder 8" descr="Image that displays a frequency and relative frequency bar graph with the frequencies and relative frequencies indicated for each catgory. MasterCard has frequency 11 and relative frequency 0.22. Visa has frequency 23 and relative frequency 0.46. American Express has frequency 9 and relative frequency 0.18. Discover has frequency 7 and relative frequency 0.14. "/>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72440" y="4153504"/>
            <a:ext cx="8138160" cy="2323496"/>
          </a:xfrm>
        </p:spPr>
      </p:pic>
    </p:spTree>
    <p:extLst>
      <p:ext uri="{BB962C8B-B14F-4D97-AF65-F5344CB8AC3E}">
        <p14:creationId xmlns:p14="http://schemas.microsoft.com/office/powerpoint/2010/main" val="75260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Pareto Chart</a:t>
            </a:r>
          </a:p>
        </p:txBody>
      </p:sp>
      <p:sp>
        <p:nvSpPr>
          <p:cNvPr id="2" name="Content Placeholder 1"/>
          <p:cNvSpPr>
            <a:spLocks noGrp="1"/>
          </p:cNvSpPr>
          <p:nvPr>
            <p:ph sz="quarter" idx="12"/>
          </p:nvPr>
        </p:nvSpPr>
        <p:spPr/>
        <p:txBody>
          <a:bodyPr/>
          <a:lstStyle/>
          <a:p>
            <a:pPr marL="0" indent="0">
              <a:buNone/>
            </a:pPr>
            <a:r>
              <a:rPr lang="en-US" dirty="0"/>
              <a:t>Sometimes it is desirable to construct a bar graph in which the categories are presented in order of frequency or relative frequency. Such a graph is called a </a:t>
            </a:r>
            <a:r>
              <a:rPr lang="en-US" b="1" dirty="0">
                <a:solidFill>
                  <a:schemeClr val="accent4"/>
                </a:solidFill>
              </a:rPr>
              <a:t>Pareto chart</a:t>
            </a:r>
            <a:r>
              <a:rPr lang="en-US" dirty="0"/>
              <a:t>. These charts are useful when it is important to see clearly which are the most frequently occurring categories.</a:t>
            </a:r>
          </a:p>
        </p:txBody>
      </p:sp>
      <p:pic>
        <p:nvPicPr>
          <p:cNvPr id="4" name="Content Placeholder 3" descr="Image that displays a bar graph with the frequencies presented in order from largest to smallest (Visa, with frequency 23, MasterCard with frequency 11, American Express with frequency 9, and Discover with frequency 7)."/>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011680" y="3276600"/>
            <a:ext cx="5120640" cy="3062584"/>
          </a:xfrm>
        </p:spPr>
      </p:pic>
    </p:spTree>
    <p:extLst>
      <p:ext uri="{BB962C8B-B14F-4D97-AF65-F5344CB8AC3E}">
        <p14:creationId xmlns:p14="http://schemas.microsoft.com/office/powerpoint/2010/main" val="394162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Horizontal Bars</a:t>
            </a:r>
          </a:p>
        </p:txBody>
      </p:sp>
      <p:sp>
        <p:nvSpPr>
          <p:cNvPr id="2" name="Content Placeholder 1"/>
          <p:cNvSpPr>
            <a:spLocks noGrp="1"/>
          </p:cNvSpPr>
          <p:nvPr>
            <p:ph sz="quarter" idx="12"/>
          </p:nvPr>
        </p:nvSpPr>
        <p:spPr/>
        <p:txBody>
          <a:bodyPr/>
          <a:lstStyle/>
          <a:p>
            <a:pPr marL="0" indent="0">
              <a:buNone/>
            </a:pPr>
            <a:r>
              <a:rPr lang="en-US" dirty="0"/>
              <a:t>The bars in a bar graph may be either horizontal or vertical. </a:t>
            </a:r>
            <a:r>
              <a:rPr lang="en-US" b="1" dirty="0">
                <a:solidFill>
                  <a:schemeClr val="accent4"/>
                </a:solidFill>
              </a:rPr>
              <a:t>Horizontal bars </a:t>
            </a:r>
            <a:r>
              <a:rPr lang="en-US" dirty="0"/>
              <a:t>are sometimes more convenient when the categories have long names.</a:t>
            </a:r>
          </a:p>
        </p:txBody>
      </p:sp>
      <p:pic>
        <p:nvPicPr>
          <p:cNvPr id="9" name="Content Placeholder 5" descr="Image displaying a bar graph with horizontal bars instead of vertical bars. This image displays data on the employment of U.S. residents."/>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868680" y="2895600"/>
            <a:ext cx="7406640" cy="2719901"/>
          </a:xfrm>
        </p:spPr>
      </p:pic>
    </p:spTree>
    <p:extLst>
      <p:ext uri="{BB962C8B-B14F-4D97-AF65-F5344CB8AC3E}">
        <p14:creationId xmlns:p14="http://schemas.microsoft.com/office/powerpoint/2010/main" val="152640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Side-by-side Bar Graphs</a:t>
            </a:r>
          </a:p>
        </p:txBody>
      </p:sp>
      <p:sp>
        <p:nvSpPr>
          <p:cNvPr id="2" name="Content Placeholder 1"/>
          <p:cNvSpPr>
            <a:spLocks noGrp="1"/>
          </p:cNvSpPr>
          <p:nvPr>
            <p:ph sz="quarter" idx="12"/>
          </p:nvPr>
        </p:nvSpPr>
        <p:spPr/>
        <p:txBody>
          <a:bodyPr/>
          <a:lstStyle/>
          <a:p>
            <a:pPr marL="0" indent="0">
              <a:buNone/>
            </a:pPr>
            <a:r>
              <a:rPr lang="en-US" dirty="0"/>
              <a:t>Sometimes we want to compare two bar graphs that have the same categories. The best way to do this is to construct both bar graphs on the same axes, putting bars that correspond to the same category next to each other. This is called a </a:t>
            </a:r>
            <a:r>
              <a:rPr lang="en-US" b="1" dirty="0">
                <a:solidFill>
                  <a:schemeClr val="accent4"/>
                </a:solidFill>
              </a:rPr>
              <a:t>side-by-side bar graph</a:t>
            </a:r>
            <a:r>
              <a:rPr lang="en-US" dirty="0"/>
              <a:t>.</a:t>
            </a:r>
          </a:p>
        </p:txBody>
      </p:sp>
      <p:pic>
        <p:nvPicPr>
          <p:cNvPr id="7" name="Content Placeholder 6" descr="Image that displays bars that correspond to the same category next to each other. This image displays monthly active users to several popular social media platforms in 2015 and 2016.">
            <a:extLst>
              <a:ext uri="{FF2B5EF4-FFF2-40B4-BE49-F238E27FC236}">
                <a16:creationId xmlns:a16="http://schemas.microsoft.com/office/drawing/2014/main" xmlns="" id="{D9A49EE3-3B0C-4465-9DAE-54123BCB7E8B}"/>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990600" y="3200400"/>
            <a:ext cx="7086600" cy="3431616"/>
          </a:xfrm>
        </p:spPr>
      </p:pic>
    </p:spTree>
    <p:extLst>
      <p:ext uri="{BB962C8B-B14F-4D97-AF65-F5344CB8AC3E}">
        <p14:creationId xmlns:p14="http://schemas.microsoft.com/office/powerpoint/2010/main" val="403286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pie charts</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2776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Pie Charts</a:t>
            </a:r>
          </a:p>
        </p:txBody>
      </p:sp>
      <p:sp>
        <p:nvSpPr>
          <p:cNvPr id="2" name="Content Placeholder 1"/>
          <p:cNvSpPr>
            <a:spLocks noGrp="1"/>
          </p:cNvSpPr>
          <p:nvPr>
            <p:ph sz="quarter" idx="12"/>
          </p:nvPr>
        </p:nvSpPr>
        <p:spPr/>
        <p:txBody>
          <a:bodyPr/>
          <a:lstStyle/>
          <a:p>
            <a:pPr marL="0" indent="0">
              <a:buNone/>
            </a:pPr>
            <a:r>
              <a:rPr lang="en-US" dirty="0"/>
              <a:t>A </a:t>
            </a:r>
            <a:r>
              <a:rPr lang="en-US" b="1" dirty="0">
                <a:solidFill>
                  <a:schemeClr val="accent4"/>
                </a:solidFill>
              </a:rPr>
              <a:t>pie chart </a:t>
            </a:r>
            <a:r>
              <a:rPr lang="en-US" dirty="0"/>
              <a:t>is an alternative to the bar graph for displaying relative frequency information. A pie chart is a circle which is divided into sectors, one for each category. The relative sizes of the sectors match the relative frequencies of the categories. For example, if a category has a relative frequency of 0.25, then its sector takes up 25% of the circle. Following is the pie chart for the credit card example at the beginning of this section.</a:t>
            </a:r>
          </a:p>
        </p:txBody>
      </p:sp>
      <p:graphicFrame>
        <p:nvGraphicFramePr>
          <p:cNvPr id="9" name="Content Placeholder 8" descr="The frequency of Mastercard is 11, so the relative frequency is 11/50, or 0.22. The frequency of Visa is 23, so the relative frequency is 23/50, or 0.46. The frequency of American Express is 9, so the relative frequency is 9/50, or 0.18. The frequency of Discover is 7, so the relative frequency is 7/50, or 0.14." title="Relative Frequency Distribution for Credit Card Data"/>
          <p:cNvGraphicFramePr>
            <a:graphicFrameLocks noGrp="1"/>
          </p:cNvGraphicFramePr>
          <p:nvPr>
            <p:ph sz="quarter" idx="15"/>
            <p:extLst/>
          </p:nvPr>
        </p:nvGraphicFramePr>
        <p:xfrm>
          <a:off x="533400" y="3900650"/>
          <a:ext cx="4800600" cy="2651760"/>
        </p:xfrm>
        <a:graphic>
          <a:graphicData uri="http://schemas.openxmlformats.org/drawingml/2006/table">
            <a:tbl>
              <a:tblPr firstRow="1" bandRow="1">
                <a:tableStyleId>{68D230F3-CF80-4859-8CE7-A43EE81993B5}</a:tableStyleId>
              </a:tblPr>
              <a:tblGrid>
                <a:gridCol w="2400300">
                  <a:extLst>
                    <a:ext uri="{9D8B030D-6E8A-4147-A177-3AD203B41FA5}">
                      <a16:colId xmlns:a16="http://schemas.microsoft.com/office/drawing/2014/main" xmlns="" val="20000"/>
                    </a:ext>
                  </a:extLst>
                </a:gridCol>
                <a:gridCol w="2400300">
                  <a:extLst>
                    <a:ext uri="{9D8B030D-6E8A-4147-A177-3AD203B41FA5}">
                      <a16:colId xmlns:a16="http://schemas.microsoft.com/office/drawing/2014/main" xmlns="" val="20001"/>
                    </a:ext>
                  </a:extLst>
                </a:gridCol>
              </a:tblGrid>
              <a:tr h="370840">
                <a:tc>
                  <a:txBody>
                    <a:bodyPr/>
                    <a:lstStyle/>
                    <a:p>
                      <a:pPr algn="ctr"/>
                      <a:r>
                        <a:rPr lang="en-US" sz="2400" dirty="0"/>
                        <a:t>Type of Credit Card</a:t>
                      </a:r>
                    </a:p>
                  </a:txBody>
                  <a:tcPr/>
                </a:tc>
                <a:tc>
                  <a:txBody>
                    <a:bodyPr/>
                    <a:lstStyle/>
                    <a:p>
                      <a:pPr algn="ctr"/>
                      <a:r>
                        <a:rPr lang="en-US" sz="2400" dirty="0"/>
                        <a:t>Relative Frequency</a:t>
                      </a:r>
                    </a:p>
                  </a:txBody>
                  <a:tcPr/>
                </a:tc>
                <a:extLst>
                  <a:ext uri="{0D108BD9-81ED-4DB2-BD59-A6C34878D82A}">
                    <a16:rowId xmlns:a16="http://schemas.microsoft.com/office/drawing/2014/main" xmlns="" val="10000"/>
                  </a:ext>
                </a:extLst>
              </a:tr>
              <a:tr h="370840">
                <a:tc>
                  <a:txBody>
                    <a:bodyPr/>
                    <a:lstStyle/>
                    <a:p>
                      <a:pPr algn="ctr"/>
                      <a:r>
                        <a:rPr lang="en-US" sz="2400" dirty="0"/>
                        <a:t>MasterCard</a:t>
                      </a:r>
                    </a:p>
                  </a:txBody>
                  <a:tcPr/>
                </a:tc>
                <a:tc>
                  <a:txBody>
                    <a:bodyPr/>
                    <a:lstStyle/>
                    <a:p>
                      <a:pPr algn="ctr"/>
                      <a:r>
                        <a:rPr lang="en-US" sz="2400" dirty="0"/>
                        <a:t>11/50 = 0.22</a:t>
                      </a:r>
                    </a:p>
                  </a:txBody>
                  <a:tcPr/>
                </a:tc>
                <a:extLst>
                  <a:ext uri="{0D108BD9-81ED-4DB2-BD59-A6C34878D82A}">
                    <a16:rowId xmlns:a16="http://schemas.microsoft.com/office/drawing/2014/main" xmlns="" val="10001"/>
                  </a:ext>
                </a:extLst>
              </a:tr>
              <a:tr h="370840">
                <a:tc>
                  <a:txBody>
                    <a:bodyPr/>
                    <a:lstStyle/>
                    <a:p>
                      <a:pPr algn="ctr"/>
                      <a:r>
                        <a:rPr lang="en-US" sz="2400" dirty="0"/>
                        <a:t>Visa</a:t>
                      </a:r>
                    </a:p>
                  </a:txBody>
                  <a:tcPr/>
                </a:tc>
                <a:tc>
                  <a:txBody>
                    <a:bodyPr/>
                    <a:lstStyle/>
                    <a:p>
                      <a:pPr algn="ctr"/>
                      <a:r>
                        <a:rPr lang="en-US" sz="2400" dirty="0"/>
                        <a:t>23/50 = 0.46</a:t>
                      </a:r>
                    </a:p>
                  </a:txBody>
                  <a:tcPr/>
                </a:tc>
                <a:extLst>
                  <a:ext uri="{0D108BD9-81ED-4DB2-BD59-A6C34878D82A}">
                    <a16:rowId xmlns:a16="http://schemas.microsoft.com/office/drawing/2014/main" xmlns="" val="10002"/>
                  </a:ext>
                </a:extLst>
              </a:tr>
              <a:tr h="370840">
                <a:tc>
                  <a:txBody>
                    <a:bodyPr/>
                    <a:lstStyle/>
                    <a:p>
                      <a:pPr algn="ctr"/>
                      <a:r>
                        <a:rPr lang="en-US" sz="2400" dirty="0"/>
                        <a:t>American Express</a:t>
                      </a:r>
                    </a:p>
                  </a:txBody>
                  <a:tcPr/>
                </a:tc>
                <a:tc>
                  <a:txBody>
                    <a:bodyPr/>
                    <a:lstStyle/>
                    <a:p>
                      <a:pPr algn="ctr"/>
                      <a:r>
                        <a:rPr lang="en-US" sz="2400" dirty="0"/>
                        <a:t>9/50 = 0.18</a:t>
                      </a:r>
                    </a:p>
                  </a:txBody>
                  <a:tcPr/>
                </a:tc>
                <a:extLst>
                  <a:ext uri="{0D108BD9-81ED-4DB2-BD59-A6C34878D82A}">
                    <a16:rowId xmlns:a16="http://schemas.microsoft.com/office/drawing/2014/main" xmlns="" val="10003"/>
                  </a:ext>
                </a:extLst>
              </a:tr>
              <a:tr h="370840">
                <a:tc>
                  <a:txBody>
                    <a:bodyPr/>
                    <a:lstStyle/>
                    <a:p>
                      <a:pPr algn="ctr"/>
                      <a:r>
                        <a:rPr lang="en-US" sz="2400" dirty="0"/>
                        <a:t>Discover</a:t>
                      </a:r>
                    </a:p>
                  </a:txBody>
                  <a:tcPr/>
                </a:tc>
                <a:tc>
                  <a:txBody>
                    <a:bodyPr/>
                    <a:lstStyle/>
                    <a:p>
                      <a:pPr algn="ctr"/>
                      <a:r>
                        <a:rPr lang="en-US" sz="2400" dirty="0"/>
                        <a:t>7/50 = 0.14</a:t>
                      </a:r>
                    </a:p>
                  </a:txBody>
                  <a:tcPr/>
                </a:tc>
                <a:extLst>
                  <a:ext uri="{0D108BD9-81ED-4DB2-BD59-A6C34878D82A}">
                    <a16:rowId xmlns:a16="http://schemas.microsoft.com/office/drawing/2014/main" xmlns="" val="10004"/>
                  </a:ext>
                </a:extLst>
              </a:tr>
            </a:tbl>
          </a:graphicData>
        </a:graphic>
      </p:graphicFrame>
      <p:pic>
        <p:nvPicPr>
          <p:cNvPr id="10" name="Content Placeholder 9" descr="Pie chart displaying each category and their relative frequencies (Mastercard - relative frequency is 0.22; Visa - relative frequency is 0.46; American Express - relative frequency is 0.18; Discover - relative frequency is 0.1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486400" y="3900650"/>
            <a:ext cx="3383280" cy="2728750"/>
          </a:xfrm>
        </p:spPr>
      </p:pic>
    </p:spTree>
    <p:extLst>
      <p:ext uri="{BB962C8B-B14F-4D97-AF65-F5344CB8AC3E}">
        <p14:creationId xmlns:p14="http://schemas.microsoft.com/office/powerpoint/2010/main" val="3143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9600"/>
          </a:xfrm>
        </p:spPr>
        <p:txBody>
          <a:bodyPr/>
          <a:lstStyle/>
          <a:p>
            <a:r>
              <a:rPr lang="en-US" dirty="0"/>
              <a:t>You Should Know . . . </a:t>
            </a:r>
          </a:p>
        </p:txBody>
      </p:sp>
      <p:sp>
        <p:nvSpPr>
          <p:cNvPr id="3" name="Content Placeholder 2"/>
          <p:cNvSpPr>
            <a:spLocks noGrp="1"/>
          </p:cNvSpPr>
          <p:nvPr>
            <p:ph idx="1"/>
          </p:nvPr>
        </p:nvSpPr>
        <p:spPr>
          <a:xfrm>
            <a:off x="457200" y="1219200"/>
            <a:ext cx="8305800" cy="2743200"/>
          </a:xfrm>
        </p:spPr>
        <p:txBody>
          <a:bodyPr/>
          <a:lstStyle/>
          <a:p>
            <a:r>
              <a:rPr lang="en-US" sz="2800" dirty="0"/>
              <a:t>How to construct a frequency and relative frequency distribution</a:t>
            </a:r>
          </a:p>
          <a:p>
            <a:r>
              <a:rPr lang="en-US" sz="2800" dirty="0"/>
              <a:t>How to construct and interpret bar graphs including:</a:t>
            </a:r>
          </a:p>
          <a:p>
            <a:pPr lvl="1"/>
            <a:r>
              <a:rPr lang="en-US" dirty="0"/>
              <a:t>Pareto charts</a:t>
            </a:r>
          </a:p>
          <a:p>
            <a:pPr lvl="1"/>
            <a:r>
              <a:rPr lang="en-US" dirty="0"/>
              <a:t>Bar graphs with horizontal bars</a:t>
            </a:r>
          </a:p>
          <a:p>
            <a:pPr lvl="1"/>
            <a:r>
              <a:rPr lang="en-US" dirty="0"/>
              <a:t>Side-by-side bar graphs </a:t>
            </a:r>
          </a:p>
          <a:p>
            <a:r>
              <a:rPr lang="en-US" sz="2800" dirty="0"/>
              <a:t>How to construct and interpret pie charts</a:t>
            </a:r>
          </a:p>
        </p:txBody>
      </p:sp>
    </p:spTree>
    <p:extLst>
      <p:ext uri="{BB962C8B-B14F-4D97-AF65-F5344CB8AC3E}">
        <p14:creationId xmlns:p14="http://schemas.microsoft.com/office/powerpoint/2010/main" val="8285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2.2</a:t>
            </a:r>
          </a:p>
        </p:txBody>
      </p:sp>
      <p:sp>
        <p:nvSpPr>
          <p:cNvPr id="2" name="Title 1"/>
          <p:cNvSpPr>
            <a:spLocks noGrp="1"/>
          </p:cNvSpPr>
          <p:nvPr>
            <p:ph type="ctrTitle"/>
          </p:nvPr>
        </p:nvSpPr>
        <p:spPr/>
        <p:txBody>
          <a:bodyPr/>
          <a:lstStyle/>
          <a:p>
            <a:r>
              <a:rPr lang="en-US" dirty="0"/>
              <a:t>Frequency Distributions and Their Graphs</a:t>
            </a:r>
          </a:p>
        </p:txBody>
      </p:sp>
    </p:spTree>
    <p:extLst>
      <p:ext uri="{BB962C8B-B14F-4D97-AF65-F5344CB8AC3E}">
        <p14:creationId xmlns:p14="http://schemas.microsoft.com/office/powerpoint/2010/main" val="319848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Construct frequency distributions for quantitative data</a:t>
            </a:r>
          </a:p>
          <a:p>
            <a:pPr marL="457200" indent="-457200">
              <a:buFont typeface="+mj-lt"/>
              <a:buAutoNum type="arabicPeriod"/>
            </a:pPr>
            <a:r>
              <a:rPr lang="en-US" dirty="0"/>
              <a:t>Construct histograms</a:t>
            </a:r>
          </a:p>
          <a:p>
            <a:pPr marL="457200" indent="-457200">
              <a:buFont typeface="+mj-lt"/>
              <a:buAutoNum type="arabicPeriod"/>
            </a:pPr>
            <a:r>
              <a:rPr lang="en-US" dirty="0"/>
              <a:t>Determine the shape of a distribution from a histogram</a:t>
            </a:r>
          </a:p>
          <a:p>
            <a:pPr marL="457200" indent="-457200">
              <a:buFont typeface="+mj-lt"/>
              <a:buAutoNum type="arabicPeriod"/>
            </a:pPr>
            <a:r>
              <a:rPr lang="en-US" dirty="0"/>
              <a:t>Construct frequency polygons and ogives</a:t>
            </a:r>
          </a:p>
        </p:txBody>
      </p:sp>
    </p:spTree>
    <p:extLst>
      <p:ext uri="{BB962C8B-B14F-4D97-AF65-F5344CB8AC3E}">
        <p14:creationId xmlns:p14="http://schemas.microsoft.com/office/powerpoint/2010/main" val="30708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2.1</a:t>
            </a:r>
          </a:p>
        </p:txBody>
      </p:sp>
      <p:sp>
        <p:nvSpPr>
          <p:cNvPr id="2" name="Title 1"/>
          <p:cNvSpPr>
            <a:spLocks noGrp="1"/>
          </p:cNvSpPr>
          <p:nvPr>
            <p:ph type="ctrTitle"/>
          </p:nvPr>
        </p:nvSpPr>
        <p:spPr/>
        <p:txBody>
          <a:bodyPr/>
          <a:lstStyle/>
          <a:p>
            <a:r>
              <a:rPr lang="en-US" dirty="0"/>
              <a:t>Graphical Summaries for Qualitative Data</a:t>
            </a:r>
          </a:p>
        </p:txBody>
      </p:sp>
    </p:spTree>
    <p:extLst>
      <p:ext uri="{BB962C8B-B14F-4D97-AF65-F5344CB8AC3E}">
        <p14:creationId xmlns:p14="http://schemas.microsoft.com/office/powerpoint/2010/main" val="213765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frequency distributions for quantitative data</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65628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Frequency Distribution for Quantitative Data</a:t>
            </a:r>
          </a:p>
        </p:txBody>
      </p:sp>
      <p:sp>
        <p:nvSpPr>
          <p:cNvPr id="2" name="Content Placeholder 1"/>
          <p:cNvSpPr>
            <a:spLocks noGrp="1"/>
          </p:cNvSpPr>
          <p:nvPr>
            <p:ph sz="quarter" idx="12"/>
          </p:nvPr>
        </p:nvSpPr>
        <p:spPr>
          <a:xfrm>
            <a:off x="152400" y="1219200"/>
            <a:ext cx="5638800" cy="5410200"/>
          </a:xfrm>
        </p:spPr>
        <p:txBody>
          <a:bodyPr/>
          <a:lstStyle/>
          <a:p>
            <a:pPr marL="0" indent="0">
              <a:buNone/>
            </a:pPr>
            <a:r>
              <a:rPr lang="en-US" sz="2300" dirty="0"/>
              <a:t>To summarize quantitative data, we use a </a:t>
            </a:r>
            <a:r>
              <a:rPr lang="en-US" sz="2300" b="1" dirty="0">
                <a:solidFill>
                  <a:schemeClr val="accent4"/>
                </a:solidFill>
              </a:rPr>
              <a:t>frequency distribution </a:t>
            </a:r>
            <a:r>
              <a:rPr lang="en-US" sz="2300" dirty="0"/>
              <a:t>just like those for qualitative data. However, since these data have no natural categories, we divide the data into </a:t>
            </a:r>
            <a:r>
              <a:rPr lang="en-US" sz="2300" b="1" dirty="0">
                <a:solidFill>
                  <a:schemeClr val="accent4"/>
                </a:solidFill>
              </a:rPr>
              <a:t>classes</a:t>
            </a:r>
            <a:r>
              <a:rPr lang="en-US" sz="2300" dirty="0"/>
              <a:t>. Classes are intervals of equal width that cover all values that are observed in the data set.</a:t>
            </a:r>
          </a:p>
          <a:p>
            <a:pPr marL="0" indent="0">
              <a:buNone/>
            </a:pPr>
            <a:r>
              <a:rPr lang="en-US" sz="2300" dirty="0"/>
              <a:t>The </a:t>
            </a:r>
            <a:r>
              <a:rPr lang="en-US" sz="2300" b="1" dirty="0">
                <a:solidFill>
                  <a:schemeClr val="accent4"/>
                </a:solidFill>
              </a:rPr>
              <a:t>lower class limit </a:t>
            </a:r>
            <a:r>
              <a:rPr lang="en-US" sz="2300" dirty="0"/>
              <a:t>of a class is the smallest value that can appear in that class.</a:t>
            </a:r>
          </a:p>
          <a:p>
            <a:pPr marL="0" indent="0">
              <a:buNone/>
            </a:pPr>
            <a:r>
              <a:rPr lang="en-US" sz="2300" dirty="0"/>
              <a:t>The </a:t>
            </a:r>
            <a:r>
              <a:rPr lang="en-US" sz="2300" b="1" dirty="0">
                <a:solidFill>
                  <a:schemeClr val="accent4"/>
                </a:solidFill>
              </a:rPr>
              <a:t>upper class limit </a:t>
            </a:r>
            <a:r>
              <a:rPr lang="en-US" sz="2300" dirty="0"/>
              <a:t>of a class is the largest value that can appear in that class.</a:t>
            </a:r>
          </a:p>
          <a:p>
            <a:pPr marL="0" indent="0">
              <a:buNone/>
            </a:pPr>
            <a:r>
              <a:rPr lang="en-US" sz="2300" dirty="0"/>
              <a:t>The </a:t>
            </a:r>
            <a:r>
              <a:rPr lang="en-US" sz="2300" b="1" dirty="0">
                <a:solidFill>
                  <a:schemeClr val="accent4"/>
                </a:solidFill>
              </a:rPr>
              <a:t>class width </a:t>
            </a:r>
            <a:r>
              <a:rPr lang="en-US" sz="2300" dirty="0"/>
              <a:t>is the difference between consecutive lower class limits.</a:t>
            </a:r>
          </a:p>
        </p:txBody>
      </p:sp>
      <p:pic>
        <p:nvPicPr>
          <p:cNvPr id="4" name="Content Placeholder 3" descr="Image indicating lower class limits, upper class limits and the class width." title="Image of Frequency Distribution"/>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791200" y="2438400"/>
            <a:ext cx="2926080" cy="2791613"/>
          </a:xfrm>
        </p:spPr>
      </p:pic>
    </p:spTree>
    <p:extLst>
      <p:ext uri="{BB962C8B-B14F-4D97-AF65-F5344CB8AC3E}">
        <p14:creationId xmlns:p14="http://schemas.microsoft.com/office/powerpoint/2010/main" val="133514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Choosing Classes</a:t>
            </a:r>
          </a:p>
        </p:txBody>
      </p:sp>
      <p:sp>
        <p:nvSpPr>
          <p:cNvPr id="3" name="Content Placeholder 2"/>
          <p:cNvSpPr>
            <a:spLocks noGrp="1"/>
          </p:cNvSpPr>
          <p:nvPr>
            <p:ph idx="1"/>
          </p:nvPr>
        </p:nvSpPr>
        <p:spPr/>
        <p:txBody>
          <a:bodyPr/>
          <a:lstStyle/>
          <a:p>
            <a:pPr marL="0" indent="0">
              <a:buNone/>
            </a:pPr>
            <a:r>
              <a:rPr lang="en-US" sz="2800" dirty="0"/>
              <a:t>There are many ways to construct a frequency distribution, and they will differ depending on the classes chosen. Following are guidelines for choosing the classes.</a:t>
            </a:r>
          </a:p>
          <a:p>
            <a:pPr>
              <a:buFont typeface="Arial" pitchFamily="34" charset="0"/>
              <a:buChar char="•"/>
            </a:pPr>
            <a:r>
              <a:rPr lang="en-US" sz="2800" dirty="0"/>
              <a:t>Every observation must fall into one of the classes.</a:t>
            </a:r>
          </a:p>
          <a:p>
            <a:pPr>
              <a:buFont typeface="Arial" pitchFamily="34" charset="0"/>
              <a:buChar char="•"/>
            </a:pPr>
            <a:r>
              <a:rPr lang="en-US" sz="2800" dirty="0"/>
              <a:t>The classes must not overlap.</a:t>
            </a:r>
          </a:p>
          <a:p>
            <a:pPr>
              <a:buFont typeface="Arial" pitchFamily="34" charset="0"/>
              <a:buChar char="•"/>
            </a:pPr>
            <a:r>
              <a:rPr lang="en-US" sz="2800" dirty="0"/>
              <a:t>The classes must be of equal width.</a:t>
            </a:r>
          </a:p>
          <a:p>
            <a:pPr>
              <a:buFont typeface="Arial" pitchFamily="34" charset="0"/>
              <a:buChar char="•"/>
            </a:pPr>
            <a:r>
              <a:rPr lang="en-US" sz="2800" dirty="0"/>
              <a:t>There must be no gaps between classes. Even if there are no observations in a class, it must be included in the frequency distribution.</a:t>
            </a:r>
          </a:p>
        </p:txBody>
      </p:sp>
    </p:spTree>
    <p:extLst>
      <p:ext uri="{BB962C8B-B14F-4D97-AF65-F5344CB8AC3E}">
        <p14:creationId xmlns:p14="http://schemas.microsoft.com/office/powerpoint/2010/main" val="329338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Constructing a Frequency Distribution</a:t>
            </a:r>
          </a:p>
        </p:txBody>
      </p:sp>
      <p:sp>
        <p:nvSpPr>
          <p:cNvPr id="3" name="Content Placeholder 2"/>
          <p:cNvSpPr>
            <a:spLocks noGrp="1"/>
          </p:cNvSpPr>
          <p:nvPr>
            <p:ph idx="1"/>
          </p:nvPr>
        </p:nvSpPr>
        <p:spPr>
          <a:xfrm>
            <a:off x="228600" y="1219200"/>
            <a:ext cx="8686800" cy="5334000"/>
          </a:xfrm>
        </p:spPr>
        <p:txBody>
          <a:bodyPr/>
          <a:lstStyle/>
          <a:p>
            <a:pPr marL="1085850" indent="-2000250">
              <a:buNone/>
            </a:pPr>
            <a:r>
              <a:rPr lang="en-US" sz="2100" dirty="0"/>
              <a:t>Following are the general steps for constructing a frequency distribution.</a:t>
            </a:r>
          </a:p>
          <a:p>
            <a:pPr marL="1085850" indent="-2000250">
              <a:buNone/>
            </a:pPr>
            <a:r>
              <a:rPr lang="en-US" sz="2100" dirty="0"/>
              <a:t>Step 1:	Choose a class width.</a:t>
            </a:r>
          </a:p>
          <a:p>
            <a:pPr marL="1085850" indent="-2000250">
              <a:buNone/>
            </a:pPr>
            <a:r>
              <a:rPr lang="en-US" sz="2100" dirty="0"/>
              <a:t>Step 2: 	Choose a lower class limit for the first class. This should be a convenient number that is slightly less than the minimum data value.</a:t>
            </a:r>
          </a:p>
          <a:p>
            <a:pPr marL="1085850" indent="-2000250">
              <a:buNone/>
            </a:pPr>
            <a:r>
              <a:rPr lang="en-US" sz="2100" dirty="0"/>
              <a:t>Step 3: 	Compute the lower limit for the second class, by adding the class width to the lower limit for the first class:</a:t>
            </a:r>
          </a:p>
          <a:p>
            <a:pPr marL="1085850" indent="-2000250">
              <a:buNone/>
            </a:pPr>
            <a:r>
              <a:rPr lang="en-US" sz="2100" dirty="0"/>
              <a:t>	Lower limit for second class = Lower limit for first class + Class width</a:t>
            </a:r>
          </a:p>
          <a:p>
            <a:pPr marL="1085850" indent="-2000250">
              <a:buNone/>
            </a:pPr>
            <a:r>
              <a:rPr lang="en-US" sz="2100" dirty="0"/>
              <a:t>Step 4: 	Compute the lower limits for each of the remaining classes, by adding the class width to the lower limit of the preceding class. Stop when the largest data value is included in a class.</a:t>
            </a:r>
          </a:p>
          <a:p>
            <a:pPr marL="1085850" indent="-2000250">
              <a:buNone/>
            </a:pPr>
            <a:r>
              <a:rPr lang="en-US" sz="2100" dirty="0"/>
              <a:t>Step 5: 	Count the number of observations in each class, and construct the frequency distribution.</a:t>
            </a:r>
          </a:p>
        </p:txBody>
      </p:sp>
    </p:spTree>
    <p:extLst>
      <p:ext uri="{BB962C8B-B14F-4D97-AF65-F5344CB8AC3E}">
        <p14:creationId xmlns:p14="http://schemas.microsoft.com/office/powerpoint/2010/main" val="159736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Frequency Distribution</a:t>
            </a:r>
          </a:p>
        </p:txBody>
      </p:sp>
      <p:sp>
        <p:nvSpPr>
          <p:cNvPr id="3" name="Content Placeholder 2" descr="Equation: Frequency divided by the Sum of all frequencies"/>
          <p:cNvSpPr>
            <a:spLocks noGrp="1"/>
          </p:cNvSpPr>
          <p:nvPr>
            <p:ph sz="quarter" idx="10"/>
          </p:nvPr>
        </p:nvSpPr>
        <p:spPr>
          <a:xfrm>
            <a:off x="533400" y="1219200"/>
            <a:ext cx="8153400" cy="1219200"/>
          </a:xfrm>
        </p:spPr>
        <p:txBody>
          <a:bodyPr/>
          <a:lstStyle/>
          <a:p>
            <a:pPr marL="0" indent="0">
              <a:buNone/>
            </a:pPr>
            <a:r>
              <a:rPr lang="en-US" dirty="0"/>
              <a:t>The emissions for 65 vehicles, in units of grams of particles per gallon of fuel, are given. Construct a frequency distribution using a class width of 1.</a:t>
            </a:r>
          </a:p>
        </p:txBody>
      </p:sp>
      <p:sp>
        <p:nvSpPr>
          <p:cNvPr id="8" name="Content Placeholder 7"/>
          <p:cNvSpPr>
            <a:spLocks noGrp="1"/>
          </p:cNvSpPr>
          <p:nvPr>
            <p:ph sz="quarter" idx="15"/>
          </p:nvPr>
        </p:nvSpPr>
        <p:spPr>
          <a:xfrm>
            <a:off x="76200" y="2514600"/>
            <a:ext cx="8991600" cy="2667000"/>
          </a:xfrm>
          <a:gradFill>
            <a:gsLst>
              <a:gs pos="0">
                <a:srgbClr val="D5E3F7"/>
              </a:gs>
              <a:gs pos="35000">
                <a:srgbClr val="E9F0FB"/>
              </a:gs>
              <a:gs pos="100000">
                <a:schemeClr val="bg1"/>
              </a:gs>
            </a:gsLst>
          </a:gradFill>
        </p:spPr>
        <p:style>
          <a:lnRef idx="1">
            <a:schemeClr val="accent6"/>
          </a:lnRef>
          <a:fillRef idx="2">
            <a:schemeClr val="accent6"/>
          </a:fillRef>
          <a:effectRef idx="1">
            <a:schemeClr val="accent6"/>
          </a:effectRef>
          <a:fontRef idx="minor">
            <a:schemeClr val="dk1"/>
          </a:fontRef>
        </p:style>
        <p:txBody>
          <a:bodyPr numCol="13"/>
          <a:lstStyle/>
          <a:p>
            <a:pPr marL="0" indent="0" algn="r">
              <a:buNone/>
            </a:pPr>
            <a:r>
              <a:rPr lang="en-US" sz="2200" dirty="0"/>
              <a:t>1.50</a:t>
            </a:r>
          </a:p>
          <a:p>
            <a:pPr marL="0" indent="0" algn="r">
              <a:buNone/>
            </a:pPr>
            <a:r>
              <a:rPr lang="en-US" sz="2200" dirty="0"/>
              <a:t>1.48</a:t>
            </a:r>
          </a:p>
          <a:p>
            <a:pPr marL="0" indent="0" algn="r">
              <a:buNone/>
            </a:pPr>
            <a:r>
              <a:rPr lang="en-US" sz="2200" dirty="0"/>
              <a:t>1.40</a:t>
            </a:r>
          </a:p>
          <a:p>
            <a:pPr marL="0" indent="0" algn="r">
              <a:buNone/>
            </a:pPr>
            <a:r>
              <a:rPr lang="en-US" sz="2200" dirty="0"/>
              <a:t>3.12</a:t>
            </a:r>
          </a:p>
          <a:p>
            <a:pPr marL="0" indent="0" algn="r">
              <a:buNone/>
            </a:pPr>
            <a:r>
              <a:rPr lang="en-US" sz="2200" dirty="0"/>
              <a:t>0.25</a:t>
            </a:r>
          </a:p>
          <a:p>
            <a:pPr marL="0" indent="0" algn="r">
              <a:buNone/>
            </a:pPr>
            <a:endParaRPr lang="en-US" sz="2200" dirty="0"/>
          </a:p>
          <a:p>
            <a:pPr marL="0" indent="0" algn="r">
              <a:buNone/>
            </a:pPr>
            <a:r>
              <a:rPr lang="en-US" sz="2200" dirty="0"/>
              <a:t>0.87</a:t>
            </a:r>
          </a:p>
          <a:p>
            <a:pPr marL="0" indent="0" algn="r">
              <a:buNone/>
            </a:pPr>
            <a:r>
              <a:rPr lang="en-US" sz="2200" dirty="0"/>
              <a:t>1.06</a:t>
            </a:r>
          </a:p>
          <a:p>
            <a:pPr marL="0" indent="0" algn="r">
              <a:buNone/>
            </a:pPr>
            <a:r>
              <a:rPr lang="en-US" sz="2200" dirty="0"/>
              <a:t>1.37</a:t>
            </a:r>
          </a:p>
          <a:p>
            <a:pPr marL="0" indent="0" algn="r">
              <a:buNone/>
            </a:pPr>
            <a:r>
              <a:rPr lang="en-US" sz="2200" dirty="0"/>
              <a:t>2.37</a:t>
            </a:r>
          </a:p>
          <a:p>
            <a:pPr marL="0" indent="0" algn="r">
              <a:buNone/>
            </a:pPr>
            <a:r>
              <a:rPr lang="en-US" sz="2200" dirty="0"/>
              <a:t>0.53</a:t>
            </a:r>
          </a:p>
          <a:p>
            <a:pPr marL="0" indent="0" algn="r">
              <a:buNone/>
            </a:pPr>
            <a:endParaRPr lang="en-US" sz="2200" dirty="0"/>
          </a:p>
          <a:p>
            <a:pPr marL="0" indent="0" algn="r">
              <a:buNone/>
            </a:pPr>
            <a:r>
              <a:rPr lang="en-US" sz="2200" dirty="0"/>
              <a:t>1.12</a:t>
            </a:r>
          </a:p>
          <a:p>
            <a:pPr marL="0" indent="0" algn="r">
              <a:buNone/>
            </a:pPr>
            <a:r>
              <a:rPr lang="en-US" sz="2200" dirty="0"/>
              <a:t>1.11</a:t>
            </a:r>
          </a:p>
          <a:p>
            <a:pPr marL="0" indent="0" algn="r">
              <a:buNone/>
            </a:pPr>
            <a:r>
              <a:rPr lang="en-US" sz="2200" dirty="0"/>
              <a:t>1.81</a:t>
            </a:r>
          </a:p>
          <a:p>
            <a:pPr marL="0" indent="0" algn="r">
              <a:buNone/>
            </a:pPr>
            <a:r>
              <a:rPr lang="en-US" sz="2200" dirty="0"/>
              <a:t>2.12</a:t>
            </a:r>
          </a:p>
          <a:p>
            <a:pPr marL="0" indent="0" algn="r">
              <a:buNone/>
            </a:pPr>
            <a:r>
              <a:rPr lang="en-US" sz="2200" dirty="0"/>
              <a:t>3.36</a:t>
            </a:r>
          </a:p>
          <a:p>
            <a:pPr marL="0" indent="0" algn="r">
              <a:buNone/>
            </a:pPr>
            <a:endParaRPr lang="en-US" sz="2200" dirty="0"/>
          </a:p>
          <a:p>
            <a:pPr marL="0" indent="0" algn="r">
              <a:buNone/>
            </a:pPr>
            <a:r>
              <a:rPr lang="en-US" sz="2200" dirty="0"/>
              <a:t>1.25</a:t>
            </a:r>
          </a:p>
          <a:p>
            <a:pPr marL="0" indent="0" algn="r">
              <a:buNone/>
            </a:pPr>
            <a:r>
              <a:rPr lang="en-US" sz="2200" dirty="0"/>
              <a:t>2.15</a:t>
            </a:r>
          </a:p>
          <a:p>
            <a:pPr marL="0" indent="0" algn="r">
              <a:buNone/>
            </a:pPr>
            <a:r>
              <a:rPr lang="en-US" sz="2200" dirty="0"/>
              <a:t>1.14</a:t>
            </a:r>
          </a:p>
          <a:p>
            <a:pPr marL="0" indent="0" algn="r">
              <a:buNone/>
            </a:pPr>
            <a:r>
              <a:rPr lang="en-US" sz="2200" dirty="0"/>
              <a:t>2.68</a:t>
            </a:r>
          </a:p>
          <a:p>
            <a:pPr marL="0" indent="0" algn="r">
              <a:buNone/>
            </a:pPr>
            <a:r>
              <a:rPr lang="en-US" sz="2200" dirty="0"/>
              <a:t>3.47</a:t>
            </a:r>
          </a:p>
          <a:p>
            <a:pPr marL="0" indent="0" algn="r">
              <a:buNone/>
            </a:pPr>
            <a:endParaRPr lang="en-US" sz="2200" dirty="0"/>
          </a:p>
          <a:p>
            <a:pPr marL="0" indent="0" algn="r">
              <a:buNone/>
            </a:pPr>
            <a:r>
              <a:rPr lang="en-US" sz="2200" dirty="0"/>
              <a:t>3.46</a:t>
            </a:r>
          </a:p>
          <a:p>
            <a:pPr marL="0" indent="0" algn="r">
              <a:buNone/>
            </a:pPr>
            <a:r>
              <a:rPr lang="en-US" sz="2200" dirty="0"/>
              <a:t>0.86</a:t>
            </a:r>
          </a:p>
          <a:p>
            <a:pPr marL="0" indent="0" algn="r">
              <a:buNone/>
            </a:pPr>
            <a:r>
              <a:rPr lang="en-US" sz="2200" dirty="0"/>
              <a:t>1.63</a:t>
            </a:r>
          </a:p>
          <a:p>
            <a:pPr marL="0" indent="0" algn="r">
              <a:buNone/>
            </a:pPr>
            <a:r>
              <a:rPr lang="en-US" sz="2200" dirty="0"/>
              <a:t>1.17</a:t>
            </a:r>
          </a:p>
          <a:p>
            <a:pPr marL="0" indent="0" algn="r">
              <a:buNone/>
            </a:pPr>
            <a:r>
              <a:rPr lang="en-US" sz="2200" dirty="0"/>
              <a:t>2.74</a:t>
            </a:r>
          </a:p>
          <a:p>
            <a:pPr marL="0" indent="0" algn="r">
              <a:buNone/>
            </a:pPr>
            <a:endParaRPr lang="en-US" sz="2200" dirty="0"/>
          </a:p>
          <a:p>
            <a:pPr marL="0" indent="0" algn="r">
              <a:buNone/>
            </a:pPr>
            <a:r>
              <a:rPr lang="en-US" sz="2200" dirty="0"/>
              <a:t>1.11</a:t>
            </a:r>
          </a:p>
          <a:p>
            <a:pPr marL="0" indent="0" algn="r">
              <a:buNone/>
            </a:pPr>
            <a:r>
              <a:rPr lang="en-US" sz="2200" dirty="0"/>
              <a:t>1.81</a:t>
            </a:r>
          </a:p>
          <a:p>
            <a:pPr marL="0" indent="0" algn="r">
              <a:buNone/>
            </a:pPr>
            <a:r>
              <a:rPr lang="en-US" sz="2200" dirty="0"/>
              <a:t>3.67</a:t>
            </a:r>
          </a:p>
          <a:p>
            <a:pPr marL="0" indent="0" algn="r">
              <a:buNone/>
            </a:pPr>
            <a:r>
              <a:rPr lang="en-US" sz="2200" dirty="0"/>
              <a:t>3.34</a:t>
            </a:r>
          </a:p>
          <a:p>
            <a:pPr marL="0" indent="0" algn="r">
              <a:buNone/>
            </a:pPr>
            <a:r>
              <a:rPr lang="en-US" sz="2200" dirty="0"/>
              <a:t>1.88</a:t>
            </a:r>
          </a:p>
          <a:p>
            <a:pPr marL="0" indent="0" algn="r">
              <a:buNone/>
            </a:pPr>
            <a:endParaRPr lang="en-US" sz="2200" dirty="0"/>
          </a:p>
          <a:p>
            <a:pPr marL="0" indent="0" algn="r">
              <a:buNone/>
            </a:pPr>
            <a:r>
              <a:rPr lang="en-US" sz="2200" dirty="0"/>
              <a:t>1.12</a:t>
            </a:r>
          </a:p>
          <a:p>
            <a:pPr marL="0" indent="0" algn="r">
              <a:buNone/>
            </a:pPr>
            <a:r>
              <a:rPr lang="en-US" sz="2200" dirty="0"/>
              <a:t>1.47</a:t>
            </a:r>
          </a:p>
          <a:p>
            <a:pPr marL="0" indent="0" algn="r">
              <a:buNone/>
            </a:pPr>
            <a:r>
              <a:rPr lang="en-US" sz="2200" dirty="0"/>
              <a:t>0.55</a:t>
            </a:r>
          </a:p>
          <a:p>
            <a:pPr marL="0" indent="0" algn="r">
              <a:buNone/>
            </a:pPr>
            <a:r>
              <a:rPr lang="en-US" sz="2200" dirty="0"/>
              <a:t>3.79</a:t>
            </a:r>
          </a:p>
          <a:p>
            <a:pPr marL="0" indent="0" algn="r">
              <a:buNone/>
            </a:pPr>
            <a:r>
              <a:rPr lang="en-US" sz="2200" dirty="0"/>
              <a:t>5.94</a:t>
            </a:r>
          </a:p>
          <a:p>
            <a:pPr marL="0" indent="0" algn="r">
              <a:buNone/>
            </a:pPr>
            <a:endParaRPr lang="en-US" sz="2200" dirty="0"/>
          </a:p>
          <a:p>
            <a:pPr marL="0" indent="0" algn="r">
              <a:buNone/>
            </a:pPr>
            <a:r>
              <a:rPr lang="en-US" sz="2200" dirty="0"/>
              <a:t>0.88</a:t>
            </a:r>
          </a:p>
          <a:p>
            <a:pPr marL="0" indent="0" algn="r">
              <a:buNone/>
            </a:pPr>
            <a:r>
              <a:rPr lang="en-US" sz="2200" dirty="0"/>
              <a:t>1.24</a:t>
            </a:r>
          </a:p>
          <a:p>
            <a:pPr marL="0" indent="0" algn="r">
              <a:buNone/>
            </a:pPr>
            <a:r>
              <a:rPr lang="en-US" sz="2200" dirty="0"/>
              <a:t>2.67</a:t>
            </a:r>
          </a:p>
          <a:p>
            <a:pPr marL="0" indent="0" algn="r">
              <a:buNone/>
            </a:pPr>
            <a:r>
              <a:rPr lang="en-US" sz="2200" dirty="0"/>
              <a:t>1.28</a:t>
            </a:r>
          </a:p>
          <a:p>
            <a:pPr marL="0" indent="0" algn="r">
              <a:buNone/>
            </a:pPr>
            <a:r>
              <a:rPr lang="en-US" sz="2200" dirty="0"/>
              <a:t>4.24</a:t>
            </a:r>
          </a:p>
          <a:p>
            <a:pPr marL="0" indent="0" algn="r">
              <a:buNone/>
            </a:pPr>
            <a:endParaRPr lang="en-US" sz="2200" dirty="0"/>
          </a:p>
          <a:p>
            <a:pPr marL="0" indent="0" algn="r">
              <a:buNone/>
            </a:pPr>
            <a:r>
              <a:rPr lang="en-US" sz="2200" dirty="0"/>
              <a:t>1.29</a:t>
            </a:r>
          </a:p>
          <a:p>
            <a:pPr marL="0" indent="0" algn="r">
              <a:buNone/>
            </a:pPr>
            <a:r>
              <a:rPr lang="en-US" sz="2200" dirty="0"/>
              <a:t>1.63</a:t>
            </a:r>
          </a:p>
          <a:p>
            <a:pPr marL="0" indent="0" algn="r">
              <a:buNone/>
            </a:pPr>
            <a:r>
              <a:rPr lang="en-US" sz="2200" dirty="0"/>
              <a:t>2.63</a:t>
            </a:r>
          </a:p>
          <a:p>
            <a:pPr marL="0" indent="0" algn="r">
              <a:buNone/>
            </a:pPr>
            <a:r>
              <a:rPr lang="en-US" sz="2200" dirty="0"/>
              <a:t>2.10</a:t>
            </a:r>
          </a:p>
          <a:p>
            <a:pPr marL="0" indent="0" algn="r">
              <a:buNone/>
            </a:pPr>
            <a:r>
              <a:rPr lang="en-US" sz="2200" dirty="0"/>
              <a:t>3.52</a:t>
            </a:r>
          </a:p>
          <a:p>
            <a:pPr marL="0" indent="0" algn="r">
              <a:buNone/>
            </a:pPr>
            <a:endParaRPr lang="en-US" sz="2200" dirty="0"/>
          </a:p>
          <a:p>
            <a:pPr marL="0" indent="0" algn="r">
              <a:buNone/>
            </a:pPr>
            <a:r>
              <a:rPr lang="en-US" sz="2200" dirty="0"/>
              <a:t>0.94</a:t>
            </a:r>
          </a:p>
          <a:p>
            <a:pPr marL="0" indent="0" algn="r">
              <a:buNone/>
            </a:pPr>
            <a:r>
              <a:rPr lang="en-US" sz="2200" dirty="0"/>
              <a:t>2.14</a:t>
            </a:r>
          </a:p>
          <a:p>
            <a:pPr marL="0" indent="0" algn="r">
              <a:buNone/>
            </a:pPr>
            <a:r>
              <a:rPr lang="en-US" sz="2200" dirty="0"/>
              <a:t>3.03</a:t>
            </a:r>
          </a:p>
          <a:p>
            <a:pPr marL="0" indent="0" algn="r">
              <a:buNone/>
            </a:pPr>
            <a:r>
              <a:rPr lang="en-US" sz="2200" dirty="0"/>
              <a:t>6.55</a:t>
            </a:r>
          </a:p>
          <a:p>
            <a:pPr marL="0" indent="0" algn="r">
              <a:buNone/>
            </a:pPr>
            <a:r>
              <a:rPr lang="en-US" sz="2200" dirty="0"/>
              <a:t>3.59</a:t>
            </a:r>
          </a:p>
          <a:p>
            <a:pPr marL="0" indent="0" algn="r">
              <a:buNone/>
            </a:pPr>
            <a:endParaRPr lang="en-US" sz="2200" dirty="0"/>
          </a:p>
          <a:p>
            <a:pPr marL="0" indent="0" algn="r">
              <a:buNone/>
            </a:pPr>
            <a:r>
              <a:rPr lang="en-US" sz="2200" dirty="0"/>
              <a:t>0.64</a:t>
            </a:r>
          </a:p>
          <a:p>
            <a:pPr marL="0" indent="0" algn="r">
              <a:buNone/>
            </a:pPr>
            <a:r>
              <a:rPr lang="en-US" sz="2200" dirty="0"/>
              <a:t>6.64</a:t>
            </a:r>
          </a:p>
          <a:p>
            <a:pPr marL="0" indent="0" algn="r">
              <a:buNone/>
            </a:pPr>
            <a:r>
              <a:rPr lang="en-US" sz="2200" dirty="0"/>
              <a:t>1.23</a:t>
            </a:r>
          </a:p>
          <a:p>
            <a:pPr marL="0" indent="0" algn="r">
              <a:buNone/>
            </a:pPr>
            <a:r>
              <a:rPr lang="en-US" sz="2200" dirty="0"/>
              <a:t>1.18</a:t>
            </a:r>
          </a:p>
          <a:p>
            <a:pPr marL="0" indent="0" algn="r">
              <a:buNone/>
            </a:pPr>
            <a:r>
              <a:rPr lang="en-US" sz="2200" dirty="0"/>
              <a:t>3.10</a:t>
            </a:r>
          </a:p>
          <a:p>
            <a:pPr marL="0" indent="0" algn="r">
              <a:buNone/>
            </a:pPr>
            <a:endParaRPr lang="en-US" sz="2200" dirty="0"/>
          </a:p>
          <a:p>
            <a:pPr marL="0" indent="0" algn="r">
              <a:buNone/>
            </a:pPr>
            <a:r>
              <a:rPr lang="en-US" sz="2200" dirty="0"/>
              <a:t>1.31</a:t>
            </a:r>
          </a:p>
          <a:p>
            <a:pPr marL="0" indent="0" algn="r">
              <a:buNone/>
            </a:pPr>
            <a:r>
              <a:rPr lang="en-US" sz="2200" dirty="0"/>
              <a:t>4.04</a:t>
            </a:r>
          </a:p>
          <a:p>
            <a:pPr marL="0" indent="0" algn="r">
              <a:buNone/>
            </a:pPr>
            <a:r>
              <a:rPr lang="en-US" sz="2200" dirty="0"/>
              <a:t>1.04</a:t>
            </a:r>
          </a:p>
          <a:p>
            <a:pPr marL="0" indent="0" algn="r">
              <a:buNone/>
            </a:pPr>
            <a:r>
              <a:rPr lang="en-US" sz="2200" dirty="0"/>
              <a:t>3.06</a:t>
            </a:r>
          </a:p>
          <a:p>
            <a:pPr marL="0" indent="0" algn="r">
              <a:buNone/>
            </a:pPr>
            <a:r>
              <a:rPr lang="en-US" sz="2200" dirty="0"/>
              <a:t>3.33</a:t>
            </a:r>
          </a:p>
          <a:p>
            <a:pPr marL="0" indent="0" algn="r">
              <a:buNone/>
            </a:pPr>
            <a:endParaRPr lang="en-US" sz="2200" dirty="0"/>
          </a:p>
          <a:p>
            <a:pPr marL="0" indent="0" algn="r">
              <a:buNone/>
            </a:pPr>
            <a:r>
              <a:rPr lang="en-US" sz="2200" dirty="0"/>
              <a:t>2.49</a:t>
            </a:r>
          </a:p>
          <a:p>
            <a:pPr marL="0" indent="0" algn="r">
              <a:buNone/>
            </a:pPr>
            <a:r>
              <a:rPr lang="en-US" sz="2200" dirty="0"/>
              <a:t>2.48</a:t>
            </a:r>
          </a:p>
          <a:p>
            <a:pPr marL="0" indent="0" algn="r">
              <a:buNone/>
            </a:pPr>
            <a:r>
              <a:rPr lang="en-US" sz="2200" dirty="0"/>
              <a:t>1.63</a:t>
            </a:r>
          </a:p>
          <a:p>
            <a:pPr marL="0" indent="0" algn="r">
              <a:buNone/>
            </a:pPr>
            <a:r>
              <a:rPr lang="en-US" sz="2200" dirty="0"/>
              <a:t>0.48</a:t>
            </a:r>
          </a:p>
          <a:p>
            <a:pPr marL="0" indent="0" algn="r">
              <a:buNone/>
            </a:pPr>
            <a:r>
              <a:rPr lang="en-US" sz="2200" dirty="0"/>
              <a:t>4.58</a:t>
            </a:r>
          </a:p>
        </p:txBody>
      </p:sp>
    </p:spTree>
    <p:extLst>
      <p:ext uri="{BB962C8B-B14F-4D97-AF65-F5344CB8AC3E}">
        <p14:creationId xmlns:p14="http://schemas.microsoft.com/office/powerpoint/2010/main" val="596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Frequency Distribution (Continued 1)</a:t>
            </a:r>
          </a:p>
        </p:txBody>
      </p:sp>
      <p:sp>
        <p:nvSpPr>
          <p:cNvPr id="3" name="Content Placeholder 2"/>
          <p:cNvSpPr>
            <a:spLocks noGrp="1"/>
          </p:cNvSpPr>
          <p:nvPr>
            <p:ph idx="1"/>
          </p:nvPr>
        </p:nvSpPr>
        <p:spPr>
          <a:xfrm>
            <a:off x="381000" y="1219200"/>
            <a:ext cx="8382000" cy="5334000"/>
          </a:xfrm>
        </p:spPr>
        <p:txBody>
          <a:bodyPr/>
          <a:lstStyle/>
          <a:p>
            <a:pPr marL="0" indent="0">
              <a:spcBef>
                <a:spcPts val="300"/>
              </a:spcBef>
              <a:spcAft>
                <a:spcPts val="100"/>
              </a:spcAft>
              <a:buNone/>
            </a:pPr>
            <a:r>
              <a:rPr lang="en-US" dirty="0"/>
              <a:t>Since the smallest value in the data set is 0.25, we choose 0.00 as the lower limit for the first class. The class width is 1 and the first lower class limit is 0.00, so the lower limit for the second class is 0.00 + 1 = 1.00.</a:t>
            </a:r>
          </a:p>
          <a:p>
            <a:pPr marL="0" indent="0">
              <a:spcBef>
                <a:spcPts val="300"/>
              </a:spcBef>
              <a:spcAft>
                <a:spcPts val="100"/>
              </a:spcAft>
              <a:buNone/>
            </a:pPr>
            <a:r>
              <a:rPr lang="en-US" dirty="0"/>
              <a:t>The remaining lower class limits are as follows.</a:t>
            </a:r>
          </a:p>
          <a:p>
            <a:pPr marL="0" indent="0" algn="ctr">
              <a:spcBef>
                <a:spcPts val="300"/>
              </a:spcBef>
              <a:spcAft>
                <a:spcPts val="100"/>
              </a:spcAft>
              <a:buNone/>
            </a:pPr>
            <a:r>
              <a:rPr lang="en-US" dirty="0"/>
              <a:t>1.00 + 1 = 2.00</a:t>
            </a:r>
          </a:p>
          <a:p>
            <a:pPr marL="0" indent="0" algn="ctr">
              <a:spcBef>
                <a:spcPts val="300"/>
              </a:spcBef>
              <a:spcAft>
                <a:spcPts val="100"/>
              </a:spcAft>
              <a:buNone/>
            </a:pPr>
            <a:r>
              <a:rPr lang="en-US" dirty="0"/>
              <a:t>2.00 + 1 = 3.00</a:t>
            </a:r>
          </a:p>
          <a:p>
            <a:pPr marL="0" indent="0" algn="ctr">
              <a:spcBef>
                <a:spcPts val="300"/>
              </a:spcBef>
              <a:spcAft>
                <a:spcPts val="100"/>
              </a:spcAft>
              <a:buNone/>
            </a:pPr>
            <a:r>
              <a:rPr lang="en-US" dirty="0"/>
              <a:t>3.00 + 1 = 4.00</a:t>
            </a:r>
          </a:p>
          <a:p>
            <a:pPr marL="0" indent="0" algn="ctr">
              <a:spcBef>
                <a:spcPts val="300"/>
              </a:spcBef>
              <a:spcAft>
                <a:spcPts val="100"/>
              </a:spcAft>
              <a:buNone/>
            </a:pPr>
            <a:r>
              <a:rPr lang="en-US" dirty="0"/>
              <a:t>4.00 + 1 = 5.00</a:t>
            </a:r>
          </a:p>
          <a:p>
            <a:pPr marL="0" indent="0" algn="ctr">
              <a:spcBef>
                <a:spcPts val="300"/>
              </a:spcBef>
              <a:spcAft>
                <a:spcPts val="100"/>
              </a:spcAft>
              <a:buNone/>
            </a:pPr>
            <a:r>
              <a:rPr lang="en-US" dirty="0"/>
              <a:t>5.00 + 1 = 6.00</a:t>
            </a:r>
          </a:p>
          <a:p>
            <a:pPr marL="0" indent="0" algn="ctr">
              <a:spcBef>
                <a:spcPts val="300"/>
              </a:spcBef>
              <a:spcAft>
                <a:spcPts val="100"/>
              </a:spcAft>
              <a:buNone/>
            </a:pPr>
            <a:r>
              <a:rPr lang="en-US" dirty="0"/>
              <a:t>6.00 + 1 = 7.00</a:t>
            </a:r>
          </a:p>
          <a:p>
            <a:pPr marL="0" indent="0">
              <a:spcBef>
                <a:spcPts val="300"/>
              </a:spcBef>
              <a:spcAft>
                <a:spcPts val="100"/>
              </a:spcAft>
              <a:buNone/>
            </a:pPr>
            <a:r>
              <a:rPr lang="en-US" dirty="0"/>
              <a:t>Since the largest data value is 6.64, every data value is now contained in a class.</a:t>
            </a:r>
          </a:p>
          <a:p>
            <a:pPr marL="0" indent="0">
              <a:spcBef>
                <a:spcPts val="300"/>
              </a:spcBef>
              <a:spcAft>
                <a:spcPts val="100"/>
              </a:spcAft>
              <a:buNone/>
            </a:pPr>
            <a:endParaRPr lang="en-US" dirty="0"/>
          </a:p>
        </p:txBody>
      </p:sp>
    </p:spTree>
    <p:extLst>
      <p:ext uri="{BB962C8B-B14F-4D97-AF65-F5344CB8AC3E}">
        <p14:creationId xmlns:p14="http://schemas.microsoft.com/office/powerpoint/2010/main" val="30356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Frequency Distribution (Continued 2)</a:t>
            </a:r>
          </a:p>
        </p:txBody>
      </p:sp>
      <p:sp>
        <p:nvSpPr>
          <p:cNvPr id="2" name="Content Placeholder 1"/>
          <p:cNvSpPr>
            <a:spLocks noGrp="1"/>
          </p:cNvSpPr>
          <p:nvPr>
            <p:ph sz="quarter" idx="12"/>
          </p:nvPr>
        </p:nvSpPr>
        <p:spPr>
          <a:xfrm>
            <a:off x="533400" y="1219200"/>
            <a:ext cx="8153400" cy="1219200"/>
          </a:xfrm>
        </p:spPr>
        <p:txBody>
          <a:bodyPr/>
          <a:lstStyle/>
          <a:p>
            <a:pPr marL="0" indent="0">
              <a:buNone/>
            </a:pPr>
            <a:r>
              <a:rPr lang="en-US" dirty="0"/>
              <a:t>Lastly, we count the number of observations in each class to obtain the frequency distribution.</a:t>
            </a:r>
          </a:p>
          <a:p>
            <a:pPr marL="0" indent="0">
              <a:buNone/>
            </a:pPr>
            <a:endParaRPr lang="en-US" dirty="0"/>
          </a:p>
        </p:txBody>
      </p:sp>
      <p:graphicFrame>
        <p:nvGraphicFramePr>
          <p:cNvPr id="9" name="Content Placeholder 8" descr="The frequency for class 0.00 to 0.99 is 9. The frequency for class 1.00 to 1.99 is 26. The frequency for class 2.00 to 2.99 is 11. The frequency for class 3.00 to 3.99 is 13. The frequency for class 4.00 to 4.99 is 3. The frequency for class 5.00 to 5.99 is 1. The frequency for class 6.00 to 6.99 is 2. " title="Frequency Distribution for Emissions Data"/>
          <p:cNvGraphicFramePr>
            <a:graphicFrameLocks noGrp="1"/>
          </p:cNvGraphicFramePr>
          <p:nvPr>
            <p:ph sz="quarter" idx="10"/>
            <p:extLst/>
          </p:nvPr>
        </p:nvGraphicFramePr>
        <p:xfrm>
          <a:off x="1676400" y="2438400"/>
          <a:ext cx="5537200" cy="2966720"/>
        </p:xfrm>
        <a:graphic>
          <a:graphicData uri="http://schemas.openxmlformats.org/drawingml/2006/table">
            <a:tbl>
              <a:tblPr firstRow="1" bandRow="1">
                <a:tableStyleId>{68D230F3-CF80-4859-8CE7-A43EE81993B5}</a:tableStyleId>
              </a:tblPr>
              <a:tblGrid>
                <a:gridCol w="25654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tblGrid>
              <a:tr h="370840">
                <a:tc>
                  <a:txBody>
                    <a:bodyPr/>
                    <a:lstStyle/>
                    <a:p>
                      <a:pPr algn="ctr"/>
                      <a:r>
                        <a:rPr lang="en-US" sz="2400" dirty="0"/>
                        <a:t>Class</a:t>
                      </a:r>
                    </a:p>
                  </a:txBody>
                  <a:tcPr marL="0" marR="0" marT="0" marB="0"/>
                </a:tc>
                <a:tc>
                  <a:txBody>
                    <a:bodyPr/>
                    <a:lstStyle/>
                    <a:p>
                      <a:pPr algn="ctr"/>
                      <a:r>
                        <a:rPr lang="en-US" sz="2400" dirty="0"/>
                        <a:t>Frequency</a:t>
                      </a:r>
                    </a:p>
                  </a:txBody>
                  <a:tcPr marL="0" marR="0" marT="0" marB="0"/>
                </a:tc>
                <a:extLst>
                  <a:ext uri="{0D108BD9-81ED-4DB2-BD59-A6C34878D82A}">
                    <a16:rowId xmlns:a16="http://schemas.microsoft.com/office/drawing/2014/main" xmlns="" val="10000"/>
                  </a:ext>
                </a:extLst>
              </a:tr>
              <a:tr h="370840">
                <a:tc>
                  <a:txBody>
                    <a:bodyPr/>
                    <a:lstStyle/>
                    <a:p>
                      <a:pPr algn="ctr"/>
                      <a:r>
                        <a:rPr lang="en-US" sz="2400" dirty="0"/>
                        <a:t>0.00 – 0.99</a:t>
                      </a:r>
                    </a:p>
                  </a:txBody>
                  <a:tcPr marL="0" marR="0" marT="0" marB="0"/>
                </a:tc>
                <a:tc>
                  <a:txBody>
                    <a:bodyPr/>
                    <a:lstStyle/>
                    <a:p>
                      <a:pPr algn="ctr"/>
                      <a:r>
                        <a:rPr lang="en-US" sz="2400" dirty="0"/>
                        <a:t>9</a:t>
                      </a:r>
                    </a:p>
                  </a:txBody>
                  <a:tcPr marL="0" marR="0" marT="0" marB="0"/>
                </a:tc>
                <a:extLst>
                  <a:ext uri="{0D108BD9-81ED-4DB2-BD59-A6C34878D82A}">
                    <a16:rowId xmlns:a16="http://schemas.microsoft.com/office/drawing/2014/main" xmlns="" val="10001"/>
                  </a:ext>
                </a:extLst>
              </a:tr>
              <a:tr h="370840">
                <a:tc>
                  <a:txBody>
                    <a:bodyPr/>
                    <a:lstStyle/>
                    <a:p>
                      <a:pPr algn="ctr"/>
                      <a:r>
                        <a:rPr lang="en-US" sz="2400" dirty="0"/>
                        <a:t>1.00 – 1.99</a:t>
                      </a:r>
                    </a:p>
                  </a:txBody>
                  <a:tcPr marL="0" marR="0" marT="0" marB="0"/>
                </a:tc>
                <a:tc>
                  <a:txBody>
                    <a:bodyPr/>
                    <a:lstStyle/>
                    <a:p>
                      <a:pPr algn="ctr"/>
                      <a:r>
                        <a:rPr lang="en-US" sz="2400" dirty="0"/>
                        <a:t>26</a:t>
                      </a:r>
                    </a:p>
                  </a:txBody>
                  <a:tcPr marL="0" marR="0" marT="0" marB="0"/>
                </a:tc>
                <a:extLst>
                  <a:ext uri="{0D108BD9-81ED-4DB2-BD59-A6C34878D82A}">
                    <a16:rowId xmlns:a16="http://schemas.microsoft.com/office/drawing/2014/main" xmlns="" val="10002"/>
                  </a:ext>
                </a:extLst>
              </a:tr>
              <a:tr h="370840">
                <a:tc>
                  <a:txBody>
                    <a:bodyPr/>
                    <a:lstStyle/>
                    <a:p>
                      <a:pPr algn="ctr"/>
                      <a:r>
                        <a:rPr lang="en-US" sz="2400" dirty="0"/>
                        <a:t>2.00 – 2.99</a:t>
                      </a:r>
                    </a:p>
                  </a:txBody>
                  <a:tcPr marL="0" marR="0" marT="0" marB="0"/>
                </a:tc>
                <a:tc>
                  <a:txBody>
                    <a:bodyPr/>
                    <a:lstStyle/>
                    <a:p>
                      <a:pPr algn="ctr"/>
                      <a:r>
                        <a:rPr lang="en-US" sz="2400" dirty="0"/>
                        <a:t>11</a:t>
                      </a:r>
                    </a:p>
                  </a:txBody>
                  <a:tcPr marL="0" marR="0" marT="0" marB="0"/>
                </a:tc>
                <a:extLst>
                  <a:ext uri="{0D108BD9-81ED-4DB2-BD59-A6C34878D82A}">
                    <a16:rowId xmlns:a16="http://schemas.microsoft.com/office/drawing/2014/main" xmlns="" val="10003"/>
                  </a:ext>
                </a:extLst>
              </a:tr>
              <a:tr h="370840">
                <a:tc>
                  <a:txBody>
                    <a:bodyPr/>
                    <a:lstStyle/>
                    <a:p>
                      <a:pPr algn="ctr"/>
                      <a:r>
                        <a:rPr lang="en-US" sz="2400" dirty="0"/>
                        <a:t>3.00 – 3.99</a:t>
                      </a:r>
                    </a:p>
                  </a:txBody>
                  <a:tcPr marL="0" marR="0" marT="0" marB="0"/>
                </a:tc>
                <a:tc>
                  <a:txBody>
                    <a:bodyPr/>
                    <a:lstStyle/>
                    <a:p>
                      <a:pPr algn="ctr"/>
                      <a:r>
                        <a:rPr lang="en-US" sz="2400" dirty="0"/>
                        <a:t>13</a:t>
                      </a:r>
                    </a:p>
                  </a:txBody>
                  <a:tcPr marL="0" marR="0" marT="0" marB="0"/>
                </a:tc>
                <a:extLst>
                  <a:ext uri="{0D108BD9-81ED-4DB2-BD59-A6C34878D82A}">
                    <a16:rowId xmlns:a16="http://schemas.microsoft.com/office/drawing/2014/main" xmlns="" val="10004"/>
                  </a:ext>
                </a:extLst>
              </a:tr>
              <a:tr h="370840">
                <a:tc>
                  <a:txBody>
                    <a:bodyPr/>
                    <a:lstStyle/>
                    <a:p>
                      <a:pPr algn="ctr"/>
                      <a:r>
                        <a:rPr lang="en-US" sz="2400" dirty="0"/>
                        <a:t>4.00 –</a:t>
                      </a:r>
                      <a:r>
                        <a:rPr lang="en-US" sz="2400" baseline="0" dirty="0"/>
                        <a:t> 4.99</a:t>
                      </a:r>
                      <a:endParaRPr lang="en-US" sz="2400" dirty="0"/>
                    </a:p>
                  </a:txBody>
                  <a:tcPr marL="0" marR="0" marT="0" marB="0"/>
                </a:tc>
                <a:tc>
                  <a:txBody>
                    <a:bodyPr/>
                    <a:lstStyle/>
                    <a:p>
                      <a:pPr algn="ctr"/>
                      <a:r>
                        <a:rPr lang="en-US" sz="2400" dirty="0"/>
                        <a:t>3</a:t>
                      </a:r>
                    </a:p>
                  </a:txBody>
                  <a:tcPr marL="0" marR="0" marT="0" marB="0"/>
                </a:tc>
                <a:extLst>
                  <a:ext uri="{0D108BD9-81ED-4DB2-BD59-A6C34878D82A}">
                    <a16:rowId xmlns:a16="http://schemas.microsoft.com/office/drawing/2014/main" xmlns="" val="10005"/>
                  </a:ext>
                </a:extLst>
              </a:tr>
              <a:tr h="370840">
                <a:tc>
                  <a:txBody>
                    <a:bodyPr/>
                    <a:lstStyle/>
                    <a:p>
                      <a:pPr algn="ctr"/>
                      <a:r>
                        <a:rPr lang="en-US" sz="2400" dirty="0"/>
                        <a:t>5.00 – 5.99</a:t>
                      </a:r>
                    </a:p>
                  </a:txBody>
                  <a:tcPr marL="0" marR="0" marT="0" marB="0"/>
                </a:tc>
                <a:tc>
                  <a:txBody>
                    <a:bodyPr/>
                    <a:lstStyle/>
                    <a:p>
                      <a:pPr algn="ctr"/>
                      <a:r>
                        <a:rPr lang="en-US" sz="2400" dirty="0"/>
                        <a:t>1</a:t>
                      </a:r>
                    </a:p>
                  </a:txBody>
                  <a:tcPr marL="0" marR="0" marT="0" marB="0"/>
                </a:tc>
                <a:extLst>
                  <a:ext uri="{0D108BD9-81ED-4DB2-BD59-A6C34878D82A}">
                    <a16:rowId xmlns:a16="http://schemas.microsoft.com/office/drawing/2014/main" xmlns="" val="10006"/>
                  </a:ext>
                </a:extLst>
              </a:tr>
              <a:tr h="370840">
                <a:tc>
                  <a:txBody>
                    <a:bodyPr/>
                    <a:lstStyle/>
                    <a:p>
                      <a:pPr algn="ctr"/>
                      <a:r>
                        <a:rPr lang="en-US" sz="2400" dirty="0"/>
                        <a:t>6.00 – 6.99</a:t>
                      </a:r>
                    </a:p>
                  </a:txBody>
                  <a:tcPr marL="0" marR="0" marT="0" marB="0"/>
                </a:tc>
                <a:tc>
                  <a:txBody>
                    <a:bodyPr/>
                    <a:lstStyle/>
                    <a:p>
                      <a:pPr algn="ctr"/>
                      <a:r>
                        <a:rPr lang="en-US" sz="2400" dirty="0"/>
                        <a:t>2</a:t>
                      </a:r>
                    </a:p>
                  </a:txBody>
                  <a:tcPr marL="0" marR="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53522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Relative Frequency Distribution</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2"/>
              </p:nvPr>
            </p:nvSpPr>
            <p:spPr>
              <a:xfrm>
                <a:off x="304800" y="1219200"/>
                <a:ext cx="8610600" cy="1219200"/>
              </a:xfrm>
            </p:spPr>
            <p:txBody>
              <a:bodyPr/>
              <a:lstStyle/>
              <a:p>
                <a:pPr marL="0" indent="0">
                  <a:buNone/>
                </a:pPr>
                <a:r>
                  <a:rPr lang="en-US" dirty="0"/>
                  <a:t>Given a frequency distribution, a relative frequency distribution can be constructed by computing the relative frequency for each class.</a:t>
                </a:r>
              </a:p>
              <a:p>
                <a:pPr marL="0" indent="0" algn="ctr">
                  <a:buNone/>
                </a:pPr>
                <a:r>
                  <a:rPr lang="en-US" dirty="0">
                    <a:solidFill>
                      <a:schemeClr val="accent4"/>
                    </a:solidFill>
                  </a:rPr>
                  <a:t>Relative Frequency = </a:t>
                </a:r>
                <a14:m>
                  <m:oMath xmlns:m="http://schemas.openxmlformats.org/officeDocument/2006/math">
                    <m:f>
                      <m:fPr>
                        <m:ctrlPr>
                          <a:rPr lang="en-US" i="1">
                            <a:solidFill>
                              <a:schemeClr val="accent4"/>
                            </a:solidFill>
                            <a:latin typeface="Cambria Math" panose="02040503050406030204" pitchFamily="18" charset="0"/>
                          </a:rPr>
                        </m:ctrlPr>
                      </m:fPr>
                      <m:num>
                        <m:r>
                          <m:rPr>
                            <m:nor/>
                          </m:rPr>
                          <a:rPr lang="en-US">
                            <a:solidFill>
                              <a:schemeClr val="accent4"/>
                            </a:solidFill>
                          </a:rPr>
                          <m:t>Frequency</m:t>
                        </m:r>
                      </m:num>
                      <m:den>
                        <m:r>
                          <m:rPr>
                            <m:nor/>
                          </m:rPr>
                          <a:rPr lang="en-US">
                            <a:solidFill>
                              <a:schemeClr val="accent4"/>
                            </a:solidFill>
                          </a:rPr>
                          <m:t>Sum</m:t>
                        </m:r>
                        <m:r>
                          <m:rPr>
                            <m:nor/>
                          </m:rPr>
                          <a:rPr lang="en-US">
                            <a:solidFill>
                              <a:schemeClr val="accent4"/>
                            </a:solidFill>
                          </a:rPr>
                          <m:t> </m:t>
                        </m:r>
                        <m:r>
                          <m:rPr>
                            <m:nor/>
                          </m:rPr>
                          <a:rPr lang="en-US">
                            <a:solidFill>
                              <a:schemeClr val="accent4"/>
                            </a:solidFill>
                          </a:rPr>
                          <m:t>of</m:t>
                        </m:r>
                        <m:r>
                          <m:rPr>
                            <m:nor/>
                          </m:rPr>
                          <a:rPr lang="en-US">
                            <a:solidFill>
                              <a:schemeClr val="accent4"/>
                            </a:solidFill>
                          </a:rPr>
                          <m:t> </m:t>
                        </m:r>
                        <m:r>
                          <m:rPr>
                            <m:nor/>
                          </m:rPr>
                          <a:rPr lang="en-US">
                            <a:solidFill>
                              <a:schemeClr val="accent4"/>
                            </a:solidFill>
                          </a:rPr>
                          <m:t>all</m:t>
                        </m:r>
                        <m:r>
                          <m:rPr>
                            <m:nor/>
                          </m:rPr>
                          <a:rPr lang="en-US">
                            <a:solidFill>
                              <a:schemeClr val="accent4"/>
                            </a:solidFill>
                          </a:rPr>
                          <m:t> </m:t>
                        </m:r>
                        <m:r>
                          <m:rPr>
                            <m:nor/>
                          </m:rPr>
                          <a:rPr lang="en-US">
                            <a:solidFill>
                              <a:schemeClr val="accent4"/>
                            </a:solidFill>
                          </a:rPr>
                          <m:t>frequencies</m:t>
                        </m:r>
                      </m:den>
                    </m:f>
                  </m:oMath>
                </a14:m>
                <a:endParaRPr lang="en-US" dirty="0">
                  <a:solidFill>
                    <a:schemeClr val="accent4"/>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sz="quarter" idx="12"/>
              </p:nvPr>
            </p:nvSpPr>
            <p:spPr>
              <a:xfrm>
                <a:off x="304800" y="1219200"/>
                <a:ext cx="8610600" cy="1219200"/>
              </a:xfrm>
              <a:blipFill>
                <a:blip r:embed="rId2"/>
                <a:stretch>
                  <a:fillRect l="-1062" t="-4000" r="-991" b="-38000"/>
                </a:stretch>
              </a:blipFill>
            </p:spPr>
            <p:txBody>
              <a:bodyPr/>
              <a:lstStyle/>
              <a:p>
                <a:r>
                  <a:rPr lang="en-US">
                    <a:noFill/>
                  </a:rPr>
                  <a:t> </a:t>
                </a:r>
              </a:p>
            </p:txBody>
          </p:sp>
        </mc:Fallback>
      </mc:AlternateContent>
      <p:graphicFrame>
        <p:nvGraphicFramePr>
          <p:cNvPr id="9" name="Content Placeholder 8" descr="The relative frequency for class 0.00 to 0.99 is 0.138. The relative frequency for class 1.00 to 1.99 is 0.400. The relative frequency for class 2.00 to 2.99 is 0.169. The relative frequency for class 3.00 to 3.99 is 0.200. The relative frequency for class 4.00 to 4.99 is 0.046. The relative frequency for class 5.00 to 5.99 is 0.015. The relative frequency for class 6.00 to 6.99 is 0.031. " title="Relative Frequency Distribution for Emissions Data"/>
          <p:cNvGraphicFramePr>
            <a:graphicFrameLocks noGrp="1"/>
          </p:cNvGraphicFramePr>
          <p:nvPr>
            <p:ph sz="quarter" idx="10"/>
            <p:extLst/>
          </p:nvPr>
        </p:nvGraphicFramePr>
        <p:xfrm>
          <a:off x="1295400" y="3200400"/>
          <a:ext cx="6553200" cy="2966720"/>
        </p:xfrm>
        <a:graphic>
          <a:graphicData uri="http://schemas.openxmlformats.org/drawingml/2006/table">
            <a:tbl>
              <a:tblPr firstRow="1" bandRow="1">
                <a:tableStyleId>{68D230F3-CF80-4859-8CE7-A43EE81993B5}</a:tableStyleId>
              </a:tblPr>
              <a:tblGrid>
                <a:gridCol w="1975740">
                  <a:extLst>
                    <a:ext uri="{9D8B030D-6E8A-4147-A177-3AD203B41FA5}">
                      <a16:colId xmlns:a16="http://schemas.microsoft.com/office/drawing/2014/main" xmlns="" val="20000"/>
                    </a:ext>
                  </a:extLst>
                </a:gridCol>
                <a:gridCol w="191046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1074829641"/>
                    </a:ext>
                  </a:extLst>
                </a:gridCol>
              </a:tblGrid>
              <a:tr h="370840">
                <a:tc>
                  <a:txBody>
                    <a:bodyPr/>
                    <a:lstStyle/>
                    <a:p>
                      <a:pPr algn="ctr"/>
                      <a:r>
                        <a:rPr lang="en-US" sz="2400" dirty="0"/>
                        <a:t>Class</a:t>
                      </a:r>
                    </a:p>
                  </a:txBody>
                  <a:tcPr marL="0" marR="0" marT="0" marB="0"/>
                </a:tc>
                <a:tc>
                  <a:txBody>
                    <a:bodyPr/>
                    <a:lstStyle/>
                    <a:p>
                      <a:pPr algn="ctr"/>
                      <a:r>
                        <a:rPr lang="en-US" sz="2400" dirty="0"/>
                        <a:t>Frequency</a:t>
                      </a:r>
                    </a:p>
                  </a:txBody>
                  <a:tcPr marL="0" marR="0" marT="0" marB="0"/>
                </a:tc>
                <a:tc>
                  <a:txBody>
                    <a:bodyPr/>
                    <a:lstStyle/>
                    <a:p>
                      <a:pPr algn="ctr"/>
                      <a:r>
                        <a:rPr lang="en-US" sz="2400" dirty="0"/>
                        <a:t>Relative Frequency</a:t>
                      </a:r>
                    </a:p>
                  </a:txBody>
                  <a:tcPr marL="0" marR="0" marT="0" marB="0"/>
                </a:tc>
                <a:extLst>
                  <a:ext uri="{0D108BD9-81ED-4DB2-BD59-A6C34878D82A}">
                    <a16:rowId xmlns:a16="http://schemas.microsoft.com/office/drawing/2014/main" xmlns="" val="10000"/>
                  </a:ext>
                </a:extLst>
              </a:tr>
              <a:tr h="370840">
                <a:tc>
                  <a:txBody>
                    <a:bodyPr/>
                    <a:lstStyle/>
                    <a:p>
                      <a:pPr algn="ctr"/>
                      <a:r>
                        <a:rPr lang="en-US" sz="2400" dirty="0"/>
                        <a:t>0.00 – 0.99</a:t>
                      </a:r>
                    </a:p>
                  </a:txBody>
                  <a:tcPr marL="0" marR="0" marT="0" marB="0"/>
                </a:tc>
                <a:tc>
                  <a:txBody>
                    <a:bodyPr/>
                    <a:lstStyle/>
                    <a:p>
                      <a:pPr algn="ctr"/>
                      <a:r>
                        <a:rPr lang="en-US" sz="2400" dirty="0"/>
                        <a:t>9</a:t>
                      </a:r>
                    </a:p>
                  </a:txBody>
                  <a:tcPr marL="0" marR="0" marT="0" marB="0"/>
                </a:tc>
                <a:tc>
                  <a:txBody>
                    <a:bodyPr/>
                    <a:lstStyle/>
                    <a:p>
                      <a:pPr algn="ctr"/>
                      <a:r>
                        <a:rPr lang="en-US" sz="2400" dirty="0"/>
                        <a:t>0.138</a:t>
                      </a:r>
                    </a:p>
                  </a:txBody>
                  <a:tcPr marL="0" marR="0" marT="0" marB="0"/>
                </a:tc>
                <a:extLst>
                  <a:ext uri="{0D108BD9-81ED-4DB2-BD59-A6C34878D82A}">
                    <a16:rowId xmlns:a16="http://schemas.microsoft.com/office/drawing/2014/main" xmlns="" val="10001"/>
                  </a:ext>
                </a:extLst>
              </a:tr>
              <a:tr h="370840">
                <a:tc>
                  <a:txBody>
                    <a:bodyPr/>
                    <a:lstStyle/>
                    <a:p>
                      <a:pPr algn="ctr"/>
                      <a:r>
                        <a:rPr lang="en-US" sz="2400" dirty="0"/>
                        <a:t>1.00 – 1.99</a:t>
                      </a:r>
                    </a:p>
                  </a:txBody>
                  <a:tcPr marL="0" marR="0" marT="0" marB="0"/>
                </a:tc>
                <a:tc>
                  <a:txBody>
                    <a:bodyPr/>
                    <a:lstStyle/>
                    <a:p>
                      <a:pPr algn="ctr"/>
                      <a:r>
                        <a:rPr lang="en-US" sz="2400" dirty="0"/>
                        <a:t>26</a:t>
                      </a:r>
                    </a:p>
                  </a:txBody>
                  <a:tcPr marL="0" marR="0" marT="0" marB="0"/>
                </a:tc>
                <a:tc>
                  <a:txBody>
                    <a:bodyPr/>
                    <a:lstStyle/>
                    <a:p>
                      <a:pPr algn="ctr"/>
                      <a:r>
                        <a:rPr lang="en-US" sz="2400" dirty="0"/>
                        <a:t>0.400</a:t>
                      </a:r>
                    </a:p>
                  </a:txBody>
                  <a:tcPr marL="0" marR="0" marT="0" marB="0"/>
                </a:tc>
                <a:extLst>
                  <a:ext uri="{0D108BD9-81ED-4DB2-BD59-A6C34878D82A}">
                    <a16:rowId xmlns:a16="http://schemas.microsoft.com/office/drawing/2014/main" xmlns="" val="10002"/>
                  </a:ext>
                </a:extLst>
              </a:tr>
              <a:tr h="370840">
                <a:tc>
                  <a:txBody>
                    <a:bodyPr/>
                    <a:lstStyle/>
                    <a:p>
                      <a:pPr algn="ctr"/>
                      <a:r>
                        <a:rPr lang="en-US" sz="2400" dirty="0"/>
                        <a:t>2.00 – 2.99</a:t>
                      </a:r>
                    </a:p>
                  </a:txBody>
                  <a:tcPr marL="0" marR="0" marT="0" marB="0"/>
                </a:tc>
                <a:tc>
                  <a:txBody>
                    <a:bodyPr/>
                    <a:lstStyle/>
                    <a:p>
                      <a:pPr algn="ctr"/>
                      <a:r>
                        <a:rPr lang="en-US" sz="2400" dirty="0"/>
                        <a:t>11</a:t>
                      </a:r>
                    </a:p>
                  </a:txBody>
                  <a:tcPr marL="0" marR="0" marT="0" marB="0"/>
                </a:tc>
                <a:tc>
                  <a:txBody>
                    <a:bodyPr/>
                    <a:lstStyle/>
                    <a:p>
                      <a:pPr algn="ctr"/>
                      <a:r>
                        <a:rPr lang="en-US" sz="2400" dirty="0"/>
                        <a:t>0.169</a:t>
                      </a:r>
                    </a:p>
                  </a:txBody>
                  <a:tcPr marL="0" marR="0" marT="0" marB="0"/>
                </a:tc>
                <a:extLst>
                  <a:ext uri="{0D108BD9-81ED-4DB2-BD59-A6C34878D82A}">
                    <a16:rowId xmlns:a16="http://schemas.microsoft.com/office/drawing/2014/main" xmlns="" val="10003"/>
                  </a:ext>
                </a:extLst>
              </a:tr>
              <a:tr h="370840">
                <a:tc>
                  <a:txBody>
                    <a:bodyPr/>
                    <a:lstStyle/>
                    <a:p>
                      <a:pPr algn="ctr"/>
                      <a:r>
                        <a:rPr lang="en-US" sz="2400" dirty="0"/>
                        <a:t>3.00 – 3.99</a:t>
                      </a:r>
                    </a:p>
                  </a:txBody>
                  <a:tcPr marL="0" marR="0" marT="0" marB="0"/>
                </a:tc>
                <a:tc>
                  <a:txBody>
                    <a:bodyPr/>
                    <a:lstStyle/>
                    <a:p>
                      <a:pPr algn="ctr"/>
                      <a:r>
                        <a:rPr lang="en-US" sz="2400" dirty="0"/>
                        <a:t>13</a:t>
                      </a:r>
                    </a:p>
                  </a:txBody>
                  <a:tcPr marL="0" marR="0" marT="0" marB="0"/>
                </a:tc>
                <a:tc>
                  <a:txBody>
                    <a:bodyPr/>
                    <a:lstStyle/>
                    <a:p>
                      <a:pPr algn="ctr"/>
                      <a:r>
                        <a:rPr lang="en-US" sz="2400" dirty="0"/>
                        <a:t>0.200</a:t>
                      </a:r>
                    </a:p>
                  </a:txBody>
                  <a:tcPr marL="0" marR="0" marT="0" marB="0"/>
                </a:tc>
                <a:extLst>
                  <a:ext uri="{0D108BD9-81ED-4DB2-BD59-A6C34878D82A}">
                    <a16:rowId xmlns:a16="http://schemas.microsoft.com/office/drawing/2014/main" xmlns="" val="10004"/>
                  </a:ext>
                </a:extLst>
              </a:tr>
              <a:tr h="370840">
                <a:tc>
                  <a:txBody>
                    <a:bodyPr/>
                    <a:lstStyle/>
                    <a:p>
                      <a:pPr algn="ctr"/>
                      <a:r>
                        <a:rPr lang="en-US" sz="2400" dirty="0"/>
                        <a:t>4.00 –</a:t>
                      </a:r>
                      <a:r>
                        <a:rPr lang="en-US" sz="2400" baseline="0" dirty="0"/>
                        <a:t> 4.99</a:t>
                      </a:r>
                      <a:endParaRPr lang="en-US" sz="2400" dirty="0"/>
                    </a:p>
                  </a:txBody>
                  <a:tcPr marL="0" marR="0" marT="0" marB="0"/>
                </a:tc>
                <a:tc>
                  <a:txBody>
                    <a:bodyPr/>
                    <a:lstStyle/>
                    <a:p>
                      <a:pPr algn="ctr"/>
                      <a:r>
                        <a:rPr lang="en-US" sz="2400" dirty="0"/>
                        <a:t>3</a:t>
                      </a:r>
                    </a:p>
                  </a:txBody>
                  <a:tcPr marL="0" marR="0" marT="0" marB="0"/>
                </a:tc>
                <a:tc>
                  <a:txBody>
                    <a:bodyPr/>
                    <a:lstStyle/>
                    <a:p>
                      <a:pPr algn="ctr"/>
                      <a:r>
                        <a:rPr lang="en-US" sz="2400" dirty="0"/>
                        <a:t>0.046</a:t>
                      </a:r>
                    </a:p>
                  </a:txBody>
                  <a:tcPr marL="0" marR="0" marT="0" marB="0"/>
                </a:tc>
                <a:extLst>
                  <a:ext uri="{0D108BD9-81ED-4DB2-BD59-A6C34878D82A}">
                    <a16:rowId xmlns:a16="http://schemas.microsoft.com/office/drawing/2014/main" xmlns="" val="10005"/>
                  </a:ext>
                </a:extLst>
              </a:tr>
              <a:tr h="370840">
                <a:tc>
                  <a:txBody>
                    <a:bodyPr/>
                    <a:lstStyle/>
                    <a:p>
                      <a:pPr algn="ctr"/>
                      <a:r>
                        <a:rPr lang="en-US" sz="2400" dirty="0"/>
                        <a:t>5.00 – 5.99</a:t>
                      </a:r>
                    </a:p>
                  </a:txBody>
                  <a:tcPr marL="0" marR="0" marT="0" marB="0"/>
                </a:tc>
                <a:tc>
                  <a:txBody>
                    <a:bodyPr/>
                    <a:lstStyle/>
                    <a:p>
                      <a:pPr algn="ctr"/>
                      <a:r>
                        <a:rPr lang="en-US" sz="2400" dirty="0"/>
                        <a:t>1</a:t>
                      </a:r>
                    </a:p>
                  </a:txBody>
                  <a:tcPr marL="0" marR="0" marT="0" marB="0"/>
                </a:tc>
                <a:tc>
                  <a:txBody>
                    <a:bodyPr/>
                    <a:lstStyle/>
                    <a:p>
                      <a:pPr algn="ctr"/>
                      <a:r>
                        <a:rPr lang="en-US" sz="2400" dirty="0"/>
                        <a:t>0.015</a:t>
                      </a:r>
                    </a:p>
                  </a:txBody>
                  <a:tcPr marL="0" marR="0" marT="0" marB="0"/>
                </a:tc>
                <a:extLst>
                  <a:ext uri="{0D108BD9-81ED-4DB2-BD59-A6C34878D82A}">
                    <a16:rowId xmlns:a16="http://schemas.microsoft.com/office/drawing/2014/main" xmlns="" val="10006"/>
                  </a:ext>
                </a:extLst>
              </a:tr>
              <a:tr h="370840">
                <a:tc>
                  <a:txBody>
                    <a:bodyPr/>
                    <a:lstStyle/>
                    <a:p>
                      <a:pPr algn="ctr"/>
                      <a:r>
                        <a:rPr lang="en-US" sz="2400" dirty="0"/>
                        <a:t>6.00 – 6.99</a:t>
                      </a:r>
                    </a:p>
                  </a:txBody>
                  <a:tcPr marL="0" marR="0" marT="0" marB="0"/>
                </a:tc>
                <a:tc>
                  <a:txBody>
                    <a:bodyPr/>
                    <a:lstStyle/>
                    <a:p>
                      <a:pPr algn="ctr"/>
                      <a:r>
                        <a:rPr lang="en-US" sz="2400" dirty="0"/>
                        <a:t>2</a:t>
                      </a:r>
                    </a:p>
                  </a:txBody>
                  <a:tcPr marL="0" marR="0" marT="0" marB="0"/>
                </a:tc>
                <a:tc>
                  <a:txBody>
                    <a:bodyPr/>
                    <a:lstStyle/>
                    <a:p>
                      <a:pPr algn="ctr"/>
                      <a:r>
                        <a:rPr lang="en-US" sz="2400" dirty="0"/>
                        <a:t>0.031</a:t>
                      </a:r>
                    </a:p>
                  </a:txBody>
                  <a:tcPr marL="0" marR="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2445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histograms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399762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Histogram</a:t>
            </a:r>
          </a:p>
        </p:txBody>
      </p:sp>
      <p:sp>
        <p:nvSpPr>
          <p:cNvPr id="2" name="Content Placeholder 1"/>
          <p:cNvSpPr>
            <a:spLocks noGrp="1"/>
          </p:cNvSpPr>
          <p:nvPr>
            <p:ph sz="quarter" idx="12"/>
          </p:nvPr>
        </p:nvSpPr>
        <p:spPr>
          <a:xfrm>
            <a:off x="533400" y="1219200"/>
            <a:ext cx="8153400" cy="2743200"/>
          </a:xfrm>
        </p:spPr>
        <p:txBody>
          <a:bodyPr/>
          <a:lstStyle/>
          <a:p>
            <a:pPr marL="0" indent="0">
              <a:buNone/>
            </a:pPr>
            <a:r>
              <a:rPr lang="en-US" dirty="0"/>
              <a:t>Once we have a frequency distribution or a relative frequency distribution, we can put the information in graphical form by constructing a </a:t>
            </a:r>
            <a:r>
              <a:rPr lang="en-US" b="1" dirty="0">
                <a:solidFill>
                  <a:schemeClr val="accent4"/>
                </a:solidFill>
              </a:rPr>
              <a:t>histogram</a:t>
            </a:r>
            <a:r>
              <a:rPr lang="en-US" dirty="0"/>
              <a:t>. </a:t>
            </a:r>
          </a:p>
          <a:p>
            <a:pPr marL="0" indent="0">
              <a:buNone/>
            </a:pPr>
            <a:r>
              <a:rPr lang="en-US" dirty="0"/>
              <a:t>A histogram is constructed by drawing a rectangle for each class. The heights of the rectangles are equal to the frequencies or the relative frequencies, and the widths are equal to the class width.</a:t>
            </a:r>
          </a:p>
        </p:txBody>
      </p:sp>
      <p:pic>
        <p:nvPicPr>
          <p:cNvPr id="4" name="Content Placeholder 3" descr="Image of histrogram where the heights of the rectangles are equal to the frequencies or the relative frequencies and the widths are equal to the class width."/>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560320" y="4114800"/>
            <a:ext cx="4023360" cy="2533216"/>
          </a:xfrm>
        </p:spPr>
      </p:pic>
    </p:spTree>
    <p:extLst>
      <p:ext uri="{BB962C8B-B14F-4D97-AF65-F5344CB8AC3E}">
        <p14:creationId xmlns:p14="http://schemas.microsoft.com/office/powerpoint/2010/main" val="426556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Construct frequency distributions for qualitative data</a:t>
            </a:r>
          </a:p>
          <a:p>
            <a:pPr marL="457200" indent="-457200">
              <a:buFont typeface="+mj-lt"/>
              <a:buAutoNum type="arabicPeriod"/>
            </a:pPr>
            <a:r>
              <a:rPr lang="en-US" dirty="0"/>
              <a:t>Construct bar graphs</a:t>
            </a:r>
          </a:p>
          <a:p>
            <a:pPr marL="457200" indent="-457200">
              <a:buFont typeface="+mj-lt"/>
              <a:buAutoNum type="arabicPeriod"/>
            </a:pPr>
            <a:r>
              <a:rPr lang="en-US" dirty="0"/>
              <a:t>Construct pie charts</a:t>
            </a:r>
          </a:p>
        </p:txBody>
      </p:sp>
    </p:spTree>
    <p:extLst>
      <p:ext uri="{BB962C8B-B14F-4D97-AF65-F5344CB8AC3E}">
        <p14:creationId xmlns:p14="http://schemas.microsoft.com/office/powerpoint/2010/main" val="25403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Histogram</a:t>
            </a:r>
          </a:p>
        </p:txBody>
      </p:sp>
      <p:sp>
        <p:nvSpPr>
          <p:cNvPr id="2" name="Content Placeholder 1"/>
          <p:cNvSpPr>
            <a:spLocks noGrp="1"/>
          </p:cNvSpPr>
          <p:nvPr>
            <p:ph sz="quarter" idx="12"/>
          </p:nvPr>
        </p:nvSpPr>
        <p:spPr>
          <a:xfrm>
            <a:off x="533400" y="1219200"/>
            <a:ext cx="8153400" cy="2133600"/>
          </a:xfrm>
        </p:spPr>
        <p:txBody>
          <a:bodyPr/>
          <a:lstStyle/>
          <a:p>
            <a:pPr marL="0" indent="0">
              <a:buNone/>
            </a:pPr>
            <a:r>
              <a:rPr lang="en-US" sz="2800" dirty="0"/>
              <a:t>The frequency histogram and relative frequency histogram are given for the particulate emissions data. </a:t>
            </a:r>
          </a:p>
          <a:p>
            <a:pPr marL="0" indent="0">
              <a:buNone/>
            </a:pPr>
            <a:r>
              <a:rPr lang="en-US" sz="2800" dirty="0"/>
              <a:t>Note that the two histograms have the same shape. The only difference is the scale on the vertical axis.</a:t>
            </a:r>
          </a:p>
        </p:txBody>
      </p:sp>
      <p:pic>
        <p:nvPicPr>
          <p:cNvPr id="5" name="Content Placeholder 4" descr="Image of histogram and relative histogram for the particulate emilssions data."/>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685800" y="3505200"/>
            <a:ext cx="7680960" cy="2130085"/>
          </a:xfrm>
        </p:spPr>
      </p:pic>
    </p:spTree>
    <p:extLst>
      <p:ext uri="{BB962C8B-B14F-4D97-AF65-F5344CB8AC3E}">
        <p14:creationId xmlns:p14="http://schemas.microsoft.com/office/powerpoint/2010/main" val="1329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Choosing the Number of Classes</a:t>
            </a:r>
          </a:p>
        </p:txBody>
      </p:sp>
      <p:sp>
        <p:nvSpPr>
          <p:cNvPr id="2" name="Content Placeholder 1"/>
          <p:cNvSpPr>
            <a:spLocks noGrp="1"/>
          </p:cNvSpPr>
          <p:nvPr>
            <p:ph sz="quarter" idx="12"/>
          </p:nvPr>
        </p:nvSpPr>
        <p:spPr>
          <a:xfrm>
            <a:off x="304800" y="1219200"/>
            <a:ext cx="8686800" cy="3200400"/>
          </a:xfrm>
        </p:spPr>
        <p:txBody>
          <a:bodyPr/>
          <a:lstStyle/>
          <a:p>
            <a:pPr marL="0" indent="0">
              <a:spcAft>
                <a:spcPts val="0"/>
              </a:spcAft>
              <a:buNone/>
            </a:pPr>
            <a:r>
              <a:rPr lang="en-US" sz="2800" dirty="0"/>
              <a:t>There are no hard and fast rules for choosing the number of classes. In general, it is good to have more classes rather than fewer, but it is also good to have reasonably large frequencies in some of the classes. There are two principles that can guide the choice.</a:t>
            </a:r>
          </a:p>
          <a:p>
            <a:pPr>
              <a:spcAft>
                <a:spcPts val="0"/>
              </a:spcAft>
            </a:pPr>
            <a:r>
              <a:rPr lang="en-US" sz="2800" dirty="0"/>
              <a:t>Too few classes produce a histogram lacking in detail.</a:t>
            </a:r>
          </a:p>
          <a:p>
            <a:pPr>
              <a:spcAft>
                <a:spcPts val="0"/>
              </a:spcAft>
            </a:pPr>
            <a:r>
              <a:rPr lang="en-US" sz="2800" dirty="0"/>
              <a:t>Too many classes produce a histogram with too much detail, so that the main features of the data are obscured.</a:t>
            </a:r>
          </a:p>
        </p:txBody>
      </p:sp>
    </p:spTree>
    <p:extLst>
      <p:ext uri="{BB962C8B-B14F-4D97-AF65-F5344CB8AC3E}">
        <p14:creationId xmlns:p14="http://schemas.microsoft.com/office/powerpoint/2010/main" val="204491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Choosing the Number of Classes (Continued)</a:t>
            </a:r>
          </a:p>
        </p:txBody>
      </p:sp>
      <p:sp>
        <p:nvSpPr>
          <p:cNvPr id="2" name="Content Placeholder 1"/>
          <p:cNvSpPr>
            <a:spLocks noGrp="1"/>
          </p:cNvSpPr>
          <p:nvPr>
            <p:ph sz="quarter" idx="12"/>
          </p:nvPr>
        </p:nvSpPr>
        <p:spPr>
          <a:xfrm>
            <a:off x="304800" y="1219200"/>
            <a:ext cx="8686800" cy="914400"/>
          </a:xfrm>
        </p:spPr>
        <p:txBody>
          <a:bodyPr/>
          <a:lstStyle/>
          <a:p>
            <a:pPr marL="0" indent="0">
              <a:spcAft>
                <a:spcPts val="0"/>
              </a:spcAft>
              <a:buNone/>
            </a:pPr>
            <a:r>
              <a:rPr lang="en-US" sz="2800" dirty="0"/>
              <a:t>The following histograms illustrate </a:t>
            </a:r>
            <a:r>
              <a:rPr lang="en-US" sz="2800" dirty="0">
                <a:solidFill>
                  <a:schemeClr val="accent4"/>
                </a:solidFill>
              </a:rPr>
              <a:t>too many</a:t>
            </a:r>
            <a:r>
              <a:rPr lang="en-US" sz="2800" i="1" dirty="0">
                <a:solidFill>
                  <a:schemeClr val="accent4"/>
                </a:solidFill>
              </a:rPr>
              <a:t> </a:t>
            </a:r>
            <a:r>
              <a:rPr lang="en-US" sz="2800" dirty="0"/>
              <a:t>classes and </a:t>
            </a:r>
            <a:r>
              <a:rPr lang="en-US" sz="2800" dirty="0">
                <a:solidFill>
                  <a:schemeClr val="accent4"/>
                </a:solidFill>
              </a:rPr>
              <a:t>too few</a:t>
            </a:r>
            <a:r>
              <a:rPr lang="en-US" sz="2800" dirty="0"/>
              <a:t>.</a:t>
            </a:r>
          </a:p>
        </p:txBody>
      </p:sp>
      <p:pic>
        <p:nvPicPr>
          <p:cNvPr id="4" name="Content Placeholder 3" descr="Image of two histograms. The first histogram has many classes which results in a jagged appearance which distracts from the overall shape of the data. The second histogram has few classes so that only the most basic features of the data are visible."/>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76200" y="2667000"/>
            <a:ext cx="8686800" cy="2244562"/>
          </a:xfrm>
        </p:spPr>
      </p:pic>
    </p:spTree>
    <p:extLst>
      <p:ext uri="{BB962C8B-B14F-4D97-AF65-F5344CB8AC3E}">
        <p14:creationId xmlns:p14="http://schemas.microsoft.com/office/powerpoint/2010/main" val="38655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Histograms on the TI-84 PLUS</a:t>
            </a:r>
          </a:p>
        </p:txBody>
      </p:sp>
      <p:sp>
        <p:nvSpPr>
          <p:cNvPr id="2" name="Content Placeholder 1"/>
          <p:cNvSpPr>
            <a:spLocks noGrp="1"/>
          </p:cNvSpPr>
          <p:nvPr>
            <p:ph sz="quarter" idx="12"/>
          </p:nvPr>
        </p:nvSpPr>
        <p:spPr>
          <a:xfrm>
            <a:off x="533400" y="1219200"/>
            <a:ext cx="6324600" cy="5257800"/>
          </a:xfrm>
        </p:spPr>
        <p:txBody>
          <a:bodyPr/>
          <a:lstStyle/>
          <a:p>
            <a:pPr marL="0" indent="0">
              <a:buNone/>
            </a:pPr>
            <a:r>
              <a:rPr lang="en-US" dirty="0"/>
              <a:t>The following steps will create a histogram for the particulate emissions data on the TI-84 PLUS.</a:t>
            </a:r>
          </a:p>
          <a:p>
            <a:pPr marL="0" indent="0">
              <a:buNone/>
            </a:pPr>
            <a:endParaRPr lang="en-US" dirty="0"/>
          </a:p>
          <a:p>
            <a:pPr marL="1257300" indent="-1257300">
              <a:buNone/>
            </a:pPr>
            <a:r>
              <a:rPr lang="en-US" b="1" dirty="0"/>
              <a:t>Step 1:</a:t>
            </a:r>
            <a:r>
              <a:rPr lang="en-US" dirty="0"/>
              <a:t>	Enter the data in list L1.</a:t>
            </a:r>
          </a:p>
          <a:p>
            <a:pPr marL="1257300" indent="-1257300">
              <a:buNone/>
            </a:pPr>
            <a:endParaRPr lang="en-US" dirty="0"/>
          </a:p>
          <a:p>
            <a:pPr marL="1257300" indent="-1257300">
              <a:buNone/>
            </a:pPr>
            <a:r>
              <a:rPr lang="en-US" b="1" dirty="0"/>
              <a:t>Step 2:</a:t>
            </a:r>
            <a:r>
              <a:rPr lang="en-US" dirty="0"/>
              <a:t>	Press </a:t>
            </a:r>
            <a:r>
              <a:rPr lang="en-US" b="1" dirty="0"/>
              <a:t>2</a:t>
            </a:r>
            <a:r>
              <a:rPr lang="en-US" b="1" baseline="30000" dirty="0"/>
              <a:t>nd</a:t>
            </a:r>
            <a:r>
              <a:rPr lang="en-US" b="1" dirty="0"/>
              <a:t>, Y=</a:t>
            </a:r>
            <a:r>
              <a:rPr lang="en-US" dirty="0"/>
              <a:t>, then </a:t>
            </a:r>
            <a:r>
              <a:rPr lang="en-US" b="1" dirty="0"/>
              <a:t>1 </a:t>
            </a:r>
            <a:r>
              <a:rPr lang="en-US" dirty="0"/>
              <a:t>to access the Plot1 menu. Select </a:t>
            </a:r>
            <a:r>
              <a:rPr lang="en-US" b="1" dirty="0"/>
              <a:t>On </a:t>
            </a:r>
            <a:r>
              <a:rPr lang="en-US" dirty="0"/>
              <a:t>and the histogram plot type.</a:t>
            </a:r>
            <a:br>
              <a:rPr lang="en-US" dirty="0"/>
            </a:br>
            <a:endParaRPr lang="en-US" dirty="0"/>
          </a:p>
          <a:p>
            <a:pPr marL="1257300" indent="-1257300">
              <a:buNone/>
            </a:pPr>
            <a:r>
              <a:rPr lang="en-US" b="1" dirty="0"/>
              <a:t>Step 3:</a:t>
            </a:r>
            <a:r>
              <a:rPr lang="en-US" dirty="0"/>
              <a:t>	Press </a:t>
            </a:r>
            <a:r>
              <a:rPr lang="en-US" b="1" dirty="0"/>
              <a:t>Zoom, 9 </a:t>
            </a:r>
            <a:r>
              <a:rPr lang="en-US" dirty="0"/>
              <a:t>to view the plot.</a:t>
            </a:r>
          </a:p>
        </p:txBody>
      </p:sp>
      <p:pic>
        <p:nvPicPr>
          <p:cNvPr id="5" name="Content Placeholder 4" descr="Screen shot from the TI-84 PLUS Calculato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01840" y="2057400"/>
            <a:ext cx="1737360" cy="1141331"/>
          </a:xfrm>
        </p:spPr>
      </p:pic>
      <p:pic>
        <p:nvPicPr>
          <p:cNvPr id="7" name="Content Placeholder 6" descr="Screen shot from the TI-84 PLUS Calculato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101840" y="3658759"/>
            <a:ext cx="1737360" cy="1141330"/>
          </a:xfrm>
        </p:spPr>
      </p:pic>
      <p:pic>
        <p:nvPicPr>
          <p:cNvPr id="14" name="Content Placeholder 13" descr="Screen shot from the TI-84 PLUS Calculato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7101840" y="5260117"/>
            <a:ext cx="1737360" cy="1141330"/>
          </a:xfrm>
        </p:spPr>
      </p:pic>
    </p:spTree>
    <p:extLst>
      <p:ext uri="{BB962C8B-B14F-4D97-AF65-F5344CB8AC3E}">
        <p14:creationId xmlns:p14="http://schemas.microsoft.com/office/powerpoint/2010/main" val="288195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Open-Ended Classes</a:t>
            </a:r>
          </a:p>
        </p:txBody>
      </p:sp>
      <p:sp>
        <p:nvSpPr>
          <p:cNvPr id="2" name="Content Placeholder 1"/>
          <p:cNvSpPr>
            <a:spLocks noGrp="1"/>
          </p:cNvSpPr>
          <p:nvPr>
            <p:ph sz="quarter" idx="12"/>
          </p:nvPr>
        </p:nvSpPr>
        <p:spPr>
          <a:xfrm>
            <a:off x="152400" y="1219200"/>
            <a:ext cx="8763000" cy="5257800"/>
          </a:xfrm>
        </p:spPr>
        <p:txBody>
          <a:bodyPr/>
          <a:lstStyle/>
          <a:p>
            <a:pPr marL="0" indent="0">
              <a:buNone/>
            </a:pPr>
            <a:r>
              <a:rPr lang="en-US" dirty="0"/>
              <a:t>It is sometimes necessary for the first class to have no lower limit or for the last class to have no upper limit. Such a class is called </a:t>
            </a:r>
            <a:r>
              <a:rPr lang="en-US" b="1" dirty="0">
                <a:solidFill>
                  <a:schemeClr val="accent4"/>
                </a:solidFill>
              </a:rPr>
              <a:t>open-ended</a:t>
            </a:r>
            <a:r>
              <a:rPr lang="en-US" dirty="0"/>
              <a:t>. When a frequency distribution contains an open-ended class, a histogram cannot be drawn.</a:t>
            </a:r>
          </a:p>
          <a:p>
            <a:pPr marL="0" indent="0">
              <a:buNone/>
            </a:pPr>
            <a:endParaRPr lang="en-US" dirty="0"/>
          </a:p>
          <a:p>
            <a:pPr marL="0" indent="0">
              <a:buNone/>
            </a:pPr>
            <a:r>
              <a:rPr lang="en-US" dirty="0"/>
              <a:t>The following frequency </a:t>
            </a:r>
            <a:br>
              <a:rPr lang="en-US" dirty="0"/>
            </a:br>
            <a:r>
              <a:rPr lang="en-US" dirty="0"/>
              <a:t>distribution presents the </a:t>
            </a:r>
            <a:br>
              <a:rPr lang="en-US" dirty="0"/>
            </a:br>
            <a:r>
              <a:rPr lang="en-US" dirty="0"/>
              <a:t>number of deaths in the U.S. </a:t>
            </a:r>
            <a:br>
              <a:rPr lang="en-US" dirty="0"/>
            </a:br>
            <a:r>
              <a:rPr lang="en-US" dirty="0"/>
              <a:t>due to pneumonia in a recent </a:t>
            </a:r>
            <a:br>
              <a:rPr lang="en-US" dirty="0"/>
            </a:br>
            <a:r>
              <a:rPr lang="en-US" dirty="0"/>
              <a:t>year for various age groups. </a:t>
            </a:r>
            <a:br>
              <a:rPr lang="en-US" dirty="0"/>
            </a:br>
            <a:r>
              <a:rPr lang="en-US" dirty="0"/>
              <a:t>Note that the last age group is </a:t>
            </a:r>
            <a:br>
              <a:rPr lang="en-US" dirty="0"/>
            </a:br>
            <a:r>
              <a:rPr lang="en-US" dirty="0"/>
              <a:t>“85 and older”, which is an </a:t>
            </a:r>
            <a:br>
              <a:rPr lang="en-US" dirty="0"/>
            </a:br>
            <a:r>
              <a:rPr lang="en-US" dirty="0"/>
              <a:t>open-ended class.</a:t>
            </a:r>
          </a:p>
        </p:txBody>
      </p:sp>
      <p:graphicFrame>
        <p:nvGraphicFramePr>
          <p:cNvPr id="9" name="Content Placeholder 8" descr="The frequency for class 0.00 to 0.99 is 9. The frequency for class 1.00 to 1.99 is 26. The frequency for class 2.00 to 2.99 is 11. The frequency for class 3.00 to 3.99 is 13. The frequency for class 4.00 to 4.99 is 3. The frequency for class 5.00 to 5.99 is 1. The frequency for class 6.00 to 6.99 is 2. " title="Frequency Distribution for Emissions Data"/>
          <p:cNvGraphicFramePr>
            <a:graphicFrameLocks noGrp="1"/>
          </p:cNvGraphicFramePr>
          <p:nvPr>
            <p:ph sz="quarter" idx="10"/>
            <p:extLst/>
          </p:nvPr>
        </p:nvGraphicFramePr>
        <p:xfrm>
          <a:off x="4419600" y="3124200"/>
          <a:ext cx="4184469" cy="3422650"/>
        </p:xfrm>
        <a:graphic>
          <a:graphicData uri="http://schemas.openxmlformats.org/drawingml/2006/table">
            <a:tbl>
              <a:tblPr firstRow="1" bandRow="1">
                <a:tableStyleId>{68D230F3-CF80-4859-8CE7-A43EE81993B5}</a:tableStyleId>
              </a:tblPr>
              <a:tblGrid>
                <a:gridCol w="1828801">
                  <a:extLst>
                    <a:ext uri="{9D8B030D-6E8A-4147-A177-3AD203B41FA5}">
                      <a16:colId xmlns:a16="http://schemas.microsoft.com/office/drawing/2014/main" xmlns="" val="20000"/>
                    </a:ext>
                  </a:extLst>
                </a:gridCol>
                <a:gridCol w="2355668">
                  <a:extLst>
                    <a:ext uri="{9D8B030D-6E8A-4147-A177-3AD203B41FA5}">
                      <a16:colId xmlns:a16="http://schemas.microsoft.com/office/drawing/2014/main" xmlns="" val="20001"/>
                    </a:ext>
                  </a:extLst>
                </a:gridCol>
              </a:tblGrid>
              <a:tr h="342265">
                <a:tc>
                  <a:txBody>
                    <a:bodyPr/>
                    <a:lstStyle/>
                    <a:p>
                      <a:pPr algn="ctr"/>
                      <a:r>
                        <a:rPr lang="en-US" sz="2200" dirty="0"/>
                        <a:t>Age</a:t>
                      </a:r>
                    </a:p>
                  </a:txBody>
                  <a:tcPr marL="0" marR="0" marT="0" marB="0"/>
                </a:tc>
                <a:tc>
                  <a:txBody>
                    <a:bodyPr/>
                    <a:lstStyle/>
                    <a:p>
                      <a:pPr algn="ctr"/>
                      <a:r>
                        <a:rPr lang="en-US" sz="2200" dirty="0"/>
                        <a:t>Number of Deaths</a:t>
                      </a:r>
                    </a:p>
                  </a:txBody>
                  <a:tcPr marL="0" marR="0" marT="0" marB="0"/>
                </a:tc>
                <a:extLst>
                  <a:ext uri="{0D108BD9-81ED-4DB2-BD59-A6C34878D82A}">
                    <a16:rowId xmlns:a16="http://schemas.microsoft.com/office/drawing/2014/main" xmlns="" val="10000"/>
                  </a:ext>
                </a:extLst>
              </a:tr>
              <a:tr h="342265">
                <a:tc>
                  <a:txBody>
                    <a:bodyPr/>
                    <a:lstStyle/>
                    <a:p>
                      <a:pPr algn="ctr"/>
                      <a:r>
                        <a:rPr lang="en-US" sz="2200" dirty="0"/>
                        <a:t>5 – 14</a:t>
                      </a:r>
                    </a:p>
                  </a:txBody>
                  <a:tcPr marL="0" marR="0" marT="0" marB="0"/>
                </a:tc>
                <a:tc>
                  <a:txBody>
                    <a:bodyPr/>
                    <a:lstStyle/>
                    <a:p>
                      <a:pPr algn="ctr"/>
                      <a:r>
                        <a:rPr lang="en-US" sz="2200" dirty="0"/>
                        <a:t>69</a:t>
                      </a:r>
                    </a:p>
                  </a:txBody>
                  <a:tcPr marL="0" marR="0" marT="0" marB="0"/>
                </a:tc>
                <a:extLst>
                  <a:ext uri="{0D108BD9-81ED-4DB2-BD59-A6C34878D82A}">
                    <a16:rowId xmlns:a16="http://schemas.microsoft.com/office/drawing/2014/main" xmlns="" val="10001"/>
                  </a:ext>
                </a:extLst>
              </a:tr>
              <a:tr h="342265">
                <a:tc>
                  <a:txBody>
                    <a:bodyPr/>
                    <a:lstStyle/>
                    <a:p>
                      <a:pPr algn="ctr"/>
                      <a:r>
                        <a:rPr lang="en-US" sz="2200" dirty="0"/>
                        <a:t>15 – 24</a:t>
                      </a:r>
                    </a:p>
                  </a:txBody>
                  <a:tcPr marL="0" marR="0" marT="0" marB="0"/>
                </a:tc>
                <a:tc>
                  <a:txBody>
                    <a:bodyPr/>
                    <a:lstStyle/>
                    <a:p>
                      <a:pPr algn="ctr"/>
                      <a:r>
                        <a:rPr lang="en-US" sz="2200" dirty="0"/>
                        <a:t>178</a:t>
                      </a:r>
                    </a:p>
                  </a:txBody>
                  <a:tcPr marL="0" marR="0" marT="0" marB="0"/>
                </a:tc>
                <a:extLst>
                  <a:ext uri="{0D108BD9-81ED-4DB2-BD59-A6C34878D82A}">
                    <a16:rowId xmlns:a16="http://schemas.microsoft.com/office/drawing/2014/main" xmlns="" val="10002"/>
                  </a:ext>
                </a:extLst>
              </a:tr>
              <a:tr h="342265">
                <a:tc>
                  <a:txBody>
                    <a:bodyPr/>
                    <a:lstStyle/>
                    <a:p>
                      <a:pPr algn="ctr"/>
                      <a:r>
                        <a:rPr lang="en-US" sz="2200" dirty="0"/>
                        <a:t>25 – 34</a:t>
                      </a:r>
                    </a:p>
                  </a:txBody>
                  <a:tcPr marL="0" marR="0" marT="0" marB="0"/>
                </a:tc>
                <a:tc>
                  <a:txBody>
                    <a:bodyPr/>
                    <a:lstStyle/>
                    <a:p>
                      <a:pPr algn="ctr"/>
                      <a:r>
                        <a:rPr lang="en-US" sz="2200" dirty="0"/>
                        <a:t>299</a:t>
                      </a:r>
                    </a:p>
                  </a:txBody>
                  <a:tcPr marL="0" marR="0" marT="0" marB="0"/>
                </a:tc>
                <a:extLst>
                  <a:ext uri="{0D108BD9-81ED-4DB2-BD59-A6C34878D82A}">
                    <a16:rowId xmlns:a16="http://schemas.microsoft.com/office/drawing/2014/main" xmlns="" val="10003"/>
                  </a:ext>
                </a:extLst>
              </a:tr>
              <a:tr h="342265">
                <a:tc>
                  <a:txBody>
                    <a:bodyPr/>
                    <a:lstStyle/>
                    <a:p>
                      <a:pPr algn="ctr"/>
                      <a:r>
                        <a:rPr lang="en-US" sz="2200" dirty="0"/>
                        <a:t>35 – 44</a:t>
                      </a:r>
                    </a:p>
                  </a:txBody>
                  <a:tcPr marL="0" marR="0" marT="0" marB="0"/>
                </a:tc>
                <a:tc>
                  <a:txBody>
                    <a:bodyPr/>
                    <a:lstStyle/>
                    <a:p>
                      <a:pPr algn="ctr"/>
                      <a:r>
                        <a:rPr lang="en-US" sz="2200" dirty="0"/>
                        <a:t>875</a:t>
                      </a:r>
                    </a:p>
                  </a:txBody>
                  <a:tcPr marL="0" marR="0" marT="0" marB="0"/>
                </a:tc>
                <a:extLst>
                  <a:ext uri="{0D108BD9-81ED-4DB2-BD59-A6C34878D82A}">
                    <a16:rowId xmlns:a16="http://schemas.microsoft.com/office/drawing/2014/main" xmlns="" val="10004"/>
                  </a:ext>
                </a:extLst>
              </a:tr>
              <a:tr h="342265">
                <a:tc>
                  <a:txBody>
                    <a:bodyPr/>
                    <a:lstStyle/>
                    <a:p>
                      <a:pPr algn="ctr"/>
                      <a:r>
                        <a:rPr lang="en-US" sz="2200" dirty="0"/>
                        <a:t>45 – 54</a:t>
                      </a:r>
                    </a:p>
                  </a:txBody>
                  <a:tcPr marL="0" marR="0" marT="0" marB="0"/>
                </a:tc>
                <a:tc>
                  <a:txBody>
                    <a:bodyPr/>
                    <a:lstStyle/>
                    <a:p>
                      <a:pPr algn="ctr"/>
                      <a:r>
                        <a:rPr lang="en-US" sz="2200" dirty="0"/>
                        <a:t>1872</a:t>
                      </a:r>
                    </a:p>
                  </a:txBody>
                  <a:tcPr marL="0" marR="0" marT="0" marB="0"/>
                </a:tc>
                <a:extLst>
                  <a:ext uri="{0D108BD9-81ED-4DB2-BD59-A6C34878D82A}">
                    <a16:rowId xmlns:a16="http://schemas.microsoft.com/office/drawing/2014/main" xmlns="" val="10005"/>
                  </a:ext>
                </a:extLst>
              </a:tr>
              <a:tr h="342265">
                <a:tc>
                  <a:txBody>
                    <a:bodyPr/>
                    <a:lstStyle/>
                    <a:p>
                      <a:pPr algn="ctr"/>
                      <a:r>
                        <a:rPr lang="en-US" sz="2200" dirty="0"/>
                        <a:t>55 – 64</a:t>
                      </a:r>
                    </a:p>
                  </a:txBody>
                  <a:tcPr marL="0" marR="0" marT="0" marB="0"/>
                </a:tc>
                <a:tc>
                  <a:txBody>
                    <a:bodyPr/>
                    <a:lstStyle/>
                    <a:p>
                      <a:pPr algn="ctr"/>
                      <a:r>
                        <a:rPr lang="en-US" sz="2200" dirty="0"/>
                        <a:t>3099</a:t>
                      </a:r>
                    </a:p>
                  </a:txBody>
                  <a:tcPr marL="0" marR="0" marT="0" marB="0"/>
                </a:tc>
                <a:extLst>
                  <a:ext uri="{0D108BD9-81ED-4DB2-BD59-A6C34878D82A}">
                    <a16:rowId xmlns:a16="http://schemas.microsoft.com/office/drawing/2014/main" xmlns="" val="10006"/>
                  </a:ext>
                </a:extLst>
              </a:tr>
              <a:tr h="342265">
                <a:tc>
                  <a:txBody>
                    <a:bodyPr/>
                    <a:lstStyle/>
                    <a:p>
                      <a:pPr algn="ctr"/>
                      <a:r>
                        <a:rPr lang="en-US" sz="2200" dirty="0"/>
                        <a:t>65 – 74</a:t>
                      </a:r>
                    </a:p>
                  </a:txBody>
                  <a:tcPr marL="0" marR="0" marT="0" marB="0"/>
                </a:tc>
                <a:tc>
                  <a:txBody>
                    <a:bodyPr/>
                    <a:lstStyle/>
                    <a:p>
                      <a:pPr algn="ctr"/>
                      <a:r>
                        <a:rPr lang="en-US" sz="2200" dirty="0"/>
                        <a:t>6283</a:t>
                      </a:r>
                    </a:p>
                  </a:txBody>
                  <a:tcPr marL="0" marR="0" marT="0" marB="0"/>
                </a:tc>
                <a:extLst>
                  <a:ext uri="{0D108BD9-81ED-4DB2-BD59-A6C34878D82A}">
                    <a16:rowId xmlns:a16="http://schemas.microsoft.com/office/drawing/2014/main" xmlns="" val="10007"/>
                  </a:ext>
                </a:extLst>
              </a:tr>
              <a:tr h="342265">
                <a:tc>
                  <a:txBody>
                    <a:bodyPr/>
                    <a:lstStyle/>
                    <a:p>
                      <a:pPr algn="ctr"/>
                      <a:r>
                        <a:rPr lang="en-US" sz="2200" dirty="0"/>
                        <a:t>75 – 84</a:t>
                      </a:r>
                    </a:p>
                  </a:txBody>
                  <a:tcPr marL="0" marR="0" marT="0" marB="0"/>
                </a:tc>
                <a:tc>
                  <a:txBody>
                    <a:bodyPr/>
                    <a:lstStyle/>
                    <a:p>
                      <a:pPr algn="ctr"/>
                      <a:r>
                        <a:rPr lang="en-US" sz="2200" dirty="0"/>
                        <a:t>17,775</a:t>
                      </a:r>
                    </a:p>
                  </a:txBody>
                  <a:tcPr marL="0" marR="0" marT="0" marB="0"/>
                </a:tc>
                <a:extLst>
                  <a:ext uri="{0D108BD9-81ED-4DB2-BD59-A6C34878D82A}">
                    <a16:rowId xmlns:a16="http://schemas.microsoft.com/office/drawing/2014/main" xmlns="" val="3103221920"/>
                  </a:ext>
                </a:extLst>
              </a:tr>
              <a:tr h="342265">
                <a:tc>
                  <a:txBody>
                    <a:bodyPr/>
                    <a:lstStyle/>
                    <a:p>
                      <a:pPr algn="ctr"/>
                      <a:r>
                        <a:rPr lang="en-US" sz="2200" dirty="0"/>
                        <a:t>85</a:t>
                      </a:r>
                      <a:r>
                        <a:rPr lang="en-US" sz="2200" baseline="0" dirty="0"/>
                        <a:t> and older</a:t>
                      </a:r>
                      <a:endParaRPr lang="en-US" sz="2200" dirty="0"/>
                    </a:p>
                  </a:txBody>
                  <a:tcPr marL="0" marR="0" marT="0" marB="0"/>
                </a:tc>
                <a:tc>
                  <a:txBody>
                    <a:bodyPr/>
                    <a:lstStyle/>
                    <a:p>
                      <a:pPr algn="ctr"/>
                      <a:r>
                        <a:rPr lang="en-US" sz="2200" dirty="0"/>
                        <a:t>27,758</a:t>
                      </a:r>
                    </a:p>
                  </a:txBody>
                  <a:tcPr marL="0" marR="0" marT="0" marB="0"/>
                </a:tc>
                <a:extLst>
                  <a:ext uri="{0D108BD9-81ED-4DB2-BD59-A6C34878D82A}">
                    <a16:rowId xmlns:a16="http://schemas.microsoft.com/office/drawing/2014/main" xmlns="" val="4163428880"/>
                  </a:ext>
                </a:extLst>
              </a:tr>
            </a:tbl>
          </a:graphicData>
        </a:graphic>
      </p:graphicFrame>
    </p:spTree>
    <p:extLst>
      <p:ext uri="{BB962C8B-B14F-4D97-AF65-F5344CB8AC3E}">
        <p14:creationId xmlns:p14="http://schemas.microsoft.com/office/powerpoint/2010/main" val="18736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Histograms for Discrete Data</a:t>
            </a:r>
          </a:p>
        </p:txBody>
      </p:sp>
      <p:sp>
        <p:nvSpPr>
          <p:cNvPr id="2" name="Content Placeholder 1"/>
          <p:cNvSpPr>
            <a:spLocks noGrp="1"/>
          </p:cNvSpPr>
          <p:nvPr>
            <p:ph sz="quarter" idx="12"/>
          </p:nvPr>
        </p:nvSpPr>
        <p:spPr>
          <a:xfrm>
            <a:off x="381000" y="1219200"/>
            <a:ext cx="8534400" cy="1905000"/>
          </a:xfrm>
        </p:spPr>
        <p:txBody>
          <a:bodyPr/>
          <a:lstStyle/>
          <a:p>
            <a:pPr marL="0" indent="0">
              <a:buNone/>
            </a:pPr>
            <a:r>
              <a:rPr lang="en-US" dirty="0"/>
              <a:t>When data are discrete, we can construct a frequency distribution in which each possible value of the variable forms a class. The following table and histogram presents the results of a hypothetical survey in which 1000 adult women were asked how many children they had.</a:t>
            </a:r>
          </a:p>
          <a:p>
            <a:pPr marL="0" indent="0">
              <a:buNone/>
            </a:pPr>
            <a:endParaRPr lang="en-US" dirty="0"/>
          </a:p>
        </p:txBody>
      </p:sp>
      <p:graphicFrame>
        <p:nvGraphicFramePr>
          <p:cNvPr id="9" name="Content Placeholder 8" descr="Frequency distribution for the number of children in a survey of 1000 women."/>
          <p:cNvGraphicFramePr>
            <a:graphicFrameLocks noGrp="1"/>
          </p:cNvGraphicFramePr>
          <p:nvPr>
            <p:ph sz="quarter" idx="15"/>
            <p:extLst/>
          </p:nvPr>
        </p:nvGraphicFramePr>
        <p:xfrm>
          <a:off x="533400" y="3303091"/>
          <a:ext cx="3361509" cy="2766508"/>
        </p:xfrm>
        <a:graphic>
          <a:graphicData uri="http://schemas.openxmlformats.org/drawingml/2006/table">
            <a:tbl>
              <a:tblPr firstRow="1" bandRow="1">
                <a:tableStyleId>{68D230F3-CF80-4859-8CE7-A43EE81993B5}</a:tableStyleId>
              </a:tblPr>
              <a:tblGrid>
                <a:gridCol w="2057400">
                  <a:extLst>
                    <a:ext uri="{9D8B030D-6E8A-4147-A177-3AD203B41FA5}">
                      <a16:colId xmlns:a16="http://schemas.microsoft.com/office/drawing/2014/main" xmlns="" val="1685664591"/>
                    </a:ext>
                  </a:extLst>
                </a:gridCol>
                <a:gridCol w="1304109">
                  <a:extLst>
                    <a:ext uri="{9D8B030D-6E8A-4147-A177-3AD203B41FA5}">
                      <a16:colId xmlns:a16="http://schemas.microsoft.com/office/drawing/2014/main" xmlns="" val="1903711830"/>
                    </a:ext>
                  </a:extLst>
                </a:gridCol>
              </a:tblGrid>
              <a:tr h="297628">
                <a:tc>
                  <a:txBody>
                    <a:bodyPr/>
                    <a:lstStyle/>
                    <a:p>
                      <a:pPr algn="ctr"/>
                      <a:r>
                        <a:rPr lang="en-US" dirty="0"/>
                        <a:t>Number of Children</a:t>
                      </a:r>
                    </a:p>
                  </a:txBody>
                  <a:tcPr marL="0" marR="0" marT="0" marB="0"/>
                </a:tc>
                <a:tc>
                  <a:txBody>
                    <a:bodyPr/>
                    <a:lstStyle/>
                    <a:p>
                      <a:pPr algn="ctr"/>
                      <a:r>
                        <a:rPr lang="en-US" dirty="0"/>
                        <a:t>Frequency</a:t>
                      </a:r>
                    </a:p>
                  </a:txBody>
                  <a:tcPr marL="0" marR="0" marT="0" marB="0"/>
                </a:tc>
                <a:extLst>
                  <a:ext uri="{0D108BD9-81ED-4DB2-BD59-A6C34878D82A}">
                    <a16:rowId xmlns:a16="http://schemas.microsoft.com/office/drawing/2014/main" xmlns="" val="1285633090"/>
                  </a:ext>
                </a:extLst>
              </a:tr>
              <a:tr h="201175">
                <a:tc>
                  <a:txBody>
                    <a:bodyPr/>
                    <a:lstStyle/>
                    <a:p>
                      <a:pPr algn="ctr"/>
                      <a:r>
                        <a:rPr lang="en-US" dirty="0"/>
                        <a:t>0</a:t>
                      </a:r>
                    </a:p>
                  </a:txBody>
                  <a:tcPr marL="0" marR="0" marT="0" marB="0"/>
                </a:tc>
                <a:tc>
                  <a:txBody>
                    <a:bodyPr/>
                    <a:lstStyle/>
                    <a:p>
                      <a:pPr algn="ctr"/>
                      <a:r>
                        <a:rPr lang="en-US" dirty="0"/>
                        <a:t>435</a:t>
                      </a:r>
                    </a:p>
                  </a:txBody>
                  <a:tcPr marL="0" marR="0" marT="0" marB="0"/>
                </a:tc>
                <a:extLst>
                  <a:ext uri="{0D108BD9-81ED-4DB2-BD59-A6C34878D82A}">
                    <a16:rowId xmlns:a16="http://schemas.microsoft.com/office/drawing/2014/main" xmlns="" val="2469073670"/>
                  </a:ext>
                </a:extLst>
              </a:tr>
              <a:tr h="201175">
                <a:tc>
                  <a:txBody>
                    <a:bodyPr/>
                    <a:lstStyle/>
                    <a:p>
                      <a:pPr algn="ctr"/>
                      <a:r>
                        <a:rPr lang="en-US" dirty="0"/>
                        <a:t>1</a:t>
                      </a:r>
                    </a:p>
                  </a:txBody>
                  <a:tcPr marL="0" marR="0" marT="0" marB="0"/>
                </a:tc>
                <a:tc>
                  <a:txBody>
                    <a:bodyPr/>
                    <a:lstStyle/>
                    <a:p>
                      <a:pPr algn="ctr"/>
                      <a:r>
                        <a:rPr lang="en-US" dirty="0"/>
                        <a:t>175</a:t>
                      </a:r>
                    </a:p>
                  </a:txBody>
                  <a:tcPr marL="0" marR="0" marT="0" marB="0"/>
                </a:tc>
                <a:extLst>
                  <a:ext uri="{0D108BD9-81ED-4DB2-BD59-A6C34878D82A}">
                    <a16:rowId xmlns:a16="http://schemas.microsoft.com/office/drawing/2014/main" xmlns="" val="3651743970"/>
                  </a:ext>
                </a:extLst>
              </a:tr>
              <a:tr h="201175">
                <a:tc>
                  <a:txBody>
                    <a:bodyPr/>
                    <a:lstStyle/>
                    <a:p>
                      <a:pPr algn="ctr"/>
                      <a:r>
                        <a:rPr lang="en-US" dirty="0"/>
                        <a:t>2</a:t>
                      </a:r>
                    </a:p>
                  </a:txBody>
                  <a:tcPr marL="0" marR="0" marT="0" marB="0"/>
                </a:tc>
                <a:tc>
                  <a:txBody>
                    <a:bodyPr/>
                    <a:lstStyle/>
                    <a:p>
                      <a:pPr algn="ctr"/>
                      <a:r>
                        <a:rPr lang="en-US" dirty="0"/>
                        <a:t>222</a:t>
                      </a:r>
                    </a:p>
                  </a:txBody>
                  <a:tcPr marL="0" marR="0" marT="0" marB="0"/>
                </a:tc>
                <a:extLst>
                  <a:ext uri="{0D108BD9-81ED-4DB2-BD59-A6C34878D82A}">
                    <a16:rowId xmlns:a16="http://schemas.microsoft.com/office/drawing/2014/main" xmlns="" val="4107309804"/>
                  </a:ext>
                </a:extLst>
              </a:tr>
              <a:tr h="201175">
                <a:tc>
                  <a:txBody>
                    <a:bodyPr/>
                    <a:lstStyle/>
                    <a:p>
                      <a:pPr algn="ctr"/>
                      <a:r>
                        <a:rPr lang="en-US" dirty="0"/>
                        <a:t>3</a:t>
                      </a:r>
                    </a:p>
                  </a:txBody>
                  <a:tcPr marL="0" marR="0" marT="0" marB="0"/>
                </a:tc>
                <a:tc>
                  <a:txBody>
                    <a:bodyPr/>
                    <a:lstStyle/>
                    <a:p>
                      <a:pPr algn="ctr"/>
                      <a:r>
                        <a:rPr lang="en-US" dirty="0"/>
                        <a:t>112</a:t>
                      </a:r>
                    </a:p>
                  </a:txBody>
                  <a:tcPr marL="0" marR="0" marT="0" marB="0"/>
                </a:tc>
                <a:extLst>
                  <a:ext uri="{0D108BD9-81ED-4DB2-BD59-A6C34878D82A}">
                    <a16:rowId xmlns:a16="http://schemas.microsoft.com/office/drawing/2014/main" xmlns="" val="3759326494"/>
                  </a:ext>
                </a:extLst>
              </a:tr>
              <a:tr h="201175">
                <a:tc>
                  <a:txBody>
                    <a:bodyPr/>
                    <a:lstStyle/>
                    <a:p>
                      <a:pPr algn="ctr"/>
                      <a:r>
                        <a:rPr lang="en-US" dirty="0"/>
                        <a:t>4</a:t>
                      </a:r>
                    </a:p>
                  </a:txBody>
                  <a:tcPr marL="0" marR="0" marT="0" marB="0"/>
                </a:tc>
                <a:tc>
                  <a:txBody>
                    <a:bodyPr/>
                    <a:lstStyle/>
                    <a:p>
                      <a:pPr algn="ctr"/>
                      <a:r>
                        <a:rPr lang="en-US" dirty="0"/>
                        <a:t>38</a:t>
                      </a:r>
                    </a:p>
                  </a:txBody>
                  <a:tcPr marL="0" marR="0" marT="0" marB="0"/>
                </a:tc>
                <a:extLst>
                  <a:ext uri="{0D108BD9-81ED-4DB2-BD59-A6C34878D82A}">
                    <a16:rowId xmlns:a16="http://schemas.microsoft.com/office/drawing/2014/main" xmlns="" val="450996777"/>
                  </a:ext>
                </a:extLst>
              </a:tr>
              <a:tr h="201175">
                <a:tc>
                  <a:txBody>
                    <a:bodyPr/>
                    <a:lstStyle/>
                    <a:p>
                      <a:pPr algn="ctr"/>
                      <a:r>
                        <a:rPr lang="en-US" dirty="0"/>
                        <a:t>5</a:t>
                      </a:r>
                    </a:p>
                  </a:txBody>
                  <a:tcPr marL="0" marR="0" marT="0" marB="0"/>
                </a:tc>
                <a:tc>
                  <a:txBody>
                    <a:bodyPr/>
                    <a:lstStyle/>
                    <a:p>
                      <a:pPr algn="ctr"/>
                      <a:r>
                        <a:rPr lang="en-US" dirty="0"/>
                        <a:t>9</a:t>
                      </a:r>
                    </a:p>
                  </a:txBody>
                  <a:tcPr marL="0" marR="0" marT="0" marB="0"/>
                </a:tc>
                <a:extLst>
                  <a:ext uri="{0D108BD9-81ED-4DB2-BD59-A6C34878D82A}">
                    <a16:rowId xmlns:a16="http://schemas.microsoft.com/office/drawing/2014/main" xmlns="" val="3582220865"/>
                  </a:ext>
                </a:extLst>
              </a:tr>
              <a:tr h="201175">
                <a:tc>
                  <a:txBody>
                    <a:bodyPr/>
                    <a:lstStyle/>
                    <a:p>
                      <a:pPr algn="ctr"/>
                      <a:r>
                        <a:rPr lang="en-US" dirty="0"/>
                        <a:t>6</a:t>
                      </a:r>
                    </a:p>
                  </a:txBody>
                  <a:tcPr marL="0" marR="0" marT="0" marB="0"/>
                </a:tc>
                <a:tc>
                  <a:txBody>
                    <a:bodyPr/>
                    <a:lstStyle/>
                    <a:p>
                      <a:pPr algn="ctr"/>
                      <a:r>
                        <a:rPr lang="en-US" dirty="0"/>
                        <a:t>7</a:t>
                      </a:r>
                    </a:p>
                  </a:txBody>
                  <a:tcPr marL="0" marR="0" marT="0" marB="0"/>
                </a:tc>
                <a:extLst>
                  <a:ext uri="{0D108BD9-81ED-4DB2-BD59-A6C34878D82A}">
                    <a16:rowId xmlns:a16="http://schemas.microsoft.com/office/drawing/2014/main" xmlns="" val="100613030"/>
                  </a:ext>
                </a:extLst>
              </a:tr>
              <a:tr h="201175">
                <a:tc>
                  <a:txBody>
                    <a:bodyPr/>
                    <a:lstStyle/>
                    <a:p>
                      <a:pPr algn="ctr"/>
                      <a:r>
                        <a:rPr lang="en-US" dirty="0"/>
                        <a:t>7</a:t>
                      </a:r>
                    </a:p>
                  </a:txBody>
                  <a:tcPr marL="0" marR="0" marT="0" marB="0"/>
                </a:tc>
                <a:tc>
                  <a:txBody>
                    <a:bodyPr/>
                    <a:lstStyle/>
                    <a:p>
                      <a:pPr algn="ctr"/>
                      <a:r>
                        <a:rPr lang="en-US" dirty="0"/>
                        <a:t>0</a:t>
                      </a:r>
                    </a:p>
                  </a:txBody>
                  <a:tcPr marL="0" marR="0" marT="0" marB="0"/>
                </a:tc>
                <a:extLst>
                  <a:ext uri="{0D108BD9-81ED-4DB2-BD59-A6C34878D82A}">
                    <a16:rowId xmlns:a16="http://schemas.microsoft.com/office/drawing/2014/main" xmlns="" val="246285313"/>
                  </a:ext>
                </a:extLst>
              </a:tr>
              <a:tr h="201175">
                <a:tc>
                  <a:txBody>
                    <a:bodyPr/>
                    <a:lstStyle/>
                    <a:p>
                      <a:pPr algn="ctr"/>
                      <a:r>
                        <a:rPr lang="en-US" dirty="0"/>
                        <a:t>8</a:t>
                      </a:r>
                    </a:p>
                  </a:txBody>
                  <a:tcPr marL="0" marR="0" marT="0" marB="0"/>
                </a:tc>
                <a:tc>
                  <a:txBody>
                    <a:bodyPr/>
                    <a:lstStyle/>
                    <a:p>
                      <a:pPr algn="ctr"/>
                      <a:r>
                        <a:rPr lang="en-US" dirty="0"/>
                        <a:t>2</a:t>
                      </a:r>
                    </a:p>
                  </a:txBody>
                  <a:tcPr marL="0" marR="0" marT="0" marB="0"/>
                </a:tc>
                <a:extLst>
                  <a:ext uri="{0D108BD9-81ED-4DB2-BD59-A6C34878D82A}">
                    <a16:rowId xmlns:a16="http://schemas.microsoft.com/office/drawing/2014/main" xmlns="" val="1359250693"/>
                  </a:ext>
                </a:extLst>
              </a:tr>
            </a:tbl>
          </a:graphicData>
        </a:graphic>
      </p:graphicFrame>
      <p:pic>
        <p:nvPicPr>
          <p:cNvPr id="10" name="Content Placeholder 9" descr="Image of a histogram for the number of children given in the table. The data here are discrete data."/>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4314499" y="3390907"/>
            <a:ext cx="4081162" cy="2678692"/>
          </a:xfrm>
        </p:spPr>
      </p:pic>
    </p:spTree>
    <p:extLst>
      <p:ext uri="{BB962C8B-B14F-4D97-AF65-F5344CB8AC3E}">
        <p14:creationId xmlns:p14="http://schemas.microsoft.com/office/powerpoint/2010/main" val="12226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Determine the shape of a distribution from a histogram</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15148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Shape of a Data Set</a:t>
            </a:r>
          </a:p>
        </p:txBody>
      </p:sp>
      <p:sp>
        <p:nvSpPr>
          <p:cNvPr id="2" name="Content Placeholder 1"/>
          <p:cNvSpPr>
            <a:spLocks noGrp="1"/>
          </p:cNvSpPr>
          <p:nvPr>
            <p:ph sz="quarter" idx="10"/>
          </p:nvPr>
        </p:nvSpPr>
        <p:spPr>
          <a:xfrm>
            <a:off x="152400" y="1216193"/>
            <a:ext cx="8763000" cy="748145"/>
          </a:xfrm>
        </p:spPr>
        <p:txBody>
          <a:bodyPr/>
          <a:lstStyle/>
          <a:p>
            <a:pPr marL="0" indent="0">
              <a:buNone/>
            </a:pPr>
            <a:r>
              <a:rPr lang="en-US" dirty="0"/>
              <a:t>A histogram gives a visual impression of the “shape” of a data set. Statisticians have developed terminology to describe some of the commonly observed shapes. </a:t>
            </a:r>
          </a:p>
        </p:txBody>
      </p:sp>
      <p:sp>
        <p:nvSpPr>
          <p:cNvPr id="13" name="Content Placeholder 12"/>
          <p:cNvSpPr>
            <a:spLocks noGrp="1"/>
          </p:cNvSpPr>
          <p:nvPr>
            <p:ph sz="quarter" idx="15"/>
          </p:nvPr>
        </p:nvSpPr>
        <p:spPr>
          <a:xfrm>
            <a:off x="152400" y="2417878"/>
            <a:ext cx="5943600" cy="3756797"/>
          </a:xfrm>
        </p:spPr>
        <p:txBody>
          <a:bodyPr/>
          <a:lstStyle/>
          <a:p>
            <a:pPr marL="0" indent="0">
              <a:buNone/>
            </a:pPr>
            <a:r>
              <a:rPr lang="en-US" dirty="0"/>
              <a:t>A histogram is </a:t>
            </a:r>
            <a:r>
              <a:rPr lang="en-US" b="1" dirty="0">
                <a:solidFill>
                  <a:schemeClr val="accent4"/>
                </a:solidFill>
              </a:rPr>
              <a:t>symmetric </a:t>
            </a:r>
            <a:r>
              <a:rPr lang="en-US" dirty="0"/>
              <a:t>if its right half is a mirror image of its left half. There are very few histograms that are perfectly symmetric, but many are approximately symmetric.</a:t>
            </a:r>
          </a:p>
          <a:p>
            <a:pPr marL="0" indent="0">
              <a:buNone/>
            </a:pPr>
            <a:r>
              <a:rPr lang="en-US" dirty="0"/>
              <a:t>A histogram with a long right-hand tail is said to be </a:t>
            </a:r>
            <a:r>
              <a:rPr lang="en-US" b="1" dirty="0">
                <a:solidFill>
                  <a:schemeClr val="accent4"/>
                </a:solidFill>
              </a:rPr>
              <a:t>skewed to the right</a:t>
            </a:r>
            <a:r>
              <a:rPr lang="en-US" dirty="0"/>
              <a:t>, or </a:t>
            </a:r>
            <a:r>
              <a:rPr lang="en-US" b="1" dirty="0">
                <a:solidFill>
                  <a:schemeClr val="accent4"/>
                </a:solidFill>
              </a:rPr>
              <a:t>positively skewed</a:t>
            </a:r>
            <a:r>
              <a:rPr lang="en-US" dirty="0"/>
              <a:t>. </a:t>
            </a:r>
          </a:p>
          <a:p>
            <a:pPr marL="0" indent="0">
              <a:buNone/>
            </a:pPr>
            <a:r>
              <a:rPr lang="en-US" dirty="0"/>
              <a:t>A histogram with a long left-hand tail is said to be </a:t>
            </a:r>
            <a:r>
              <a:rPr lang="en-US" b="1" dirty="0">
                <a:solidFill>
                  <a:schemeClr val="accent4"/>
                </a:solidFill>
              </a:rPr>
              <a:t>skewed to the left</a:t>
            </a:r>
            <a:r>
              <a:rPr lang="en-US" dirty="0"/>
              <a:t>, or </a:t>
            </a:r>
            <a:r>
              <a:rPr lang="en-US" b="1" dirty="0">
                <a:solidFill>
                  <a:schemeClr val="accent4"/>
                </a:solidFill>
              </a:rPr>
              <a:t>negatively skewed</a:t>
            </a:r>
            <a:r>
              <a:rPr lang="en-US" dirty="0"/>
              <a:t>.</a:t>
            </a:r>
          </a:p>
          <a:p>
            <a:endParaRPr lang="en-US" dirty="0"/>
          </a:p>
        </p:txBody>
      </p:sp>
      <p:pic>
        <p:nvPicPr>
          <p:cNvPr id="9" name="Content Placeholder 8" descr="Histogram with an approximately symmetric shape."/>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264409" y="2247071"/>
            <a:ext cx="2286000" cy="1288625"/>
          </a:xfrm>
        </p:spPr>
      </p:pic>
      <p:pic>
        <p:nvPicPr>
          <p:cNvPr id="10" name="Content Placeholder 9" descr="Histogram the is skewed to the right."/>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264409" y="3651963"/>
            <a:ext cx="2286000" cy="1288625"/>
          </a:xfrm>
        </p:spPr>
      </p:pic>
      <p:pic>
        <p:nvPicPr>
          <p:cNvPr id="11" name="Content Placeholder 10" descr="Histogram the is skewed to the left."/>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264409" y="5173122"/>
            <a:ext cx="2286000" cy="1288625"/>
          </a:xfrm>
        </p:spPr>
      </p:pic>
    </p:spTree>
    <p:extLst>
      <p:ext uri="{BB962C8B-B14F-4D97-AF65-F5344CB8AC3E}">
        <p14:creationId xmlns:p14="http://schemas.microsoft.com/office/powerpoint/2010/main" val="78612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Unimodal and Bimodal Histograms</a:t>
            </a:r>
          </a:p>
        </p:txBody>
      </p:sp>
      <p:sp>
        <p:nvSpPr>
          <p:cNvPr id="2" name="Content Placeholder 1"/>
          <p:cNvSpPr>
            <a:spLocks noGrp="1"/>
          </p:cNvSpPr>
          <p:nvPr>
            <p:ph sz="quarter" idx="12"/>
          </p:nvPr>
        </p:nvSpPr>
        <p:spPr>
          <a:xfrm>
            <a:off x="304800" y="1219200"/>
            <a:ext cx="8686800" cy="914400"/>
          </a:xfrm>
        </p:spPr>
        <p:txBody>
          <a:bodyPr/>
          <a:lstStyle/>
          <a:p>
            <a:pPr marL="0" indent="0">
              <a:buNone/>
            </a:pPr>
            <a:r>
              <a:rPr lang="en-US" sz="2800" dirty="0"/>
              <a:t>A peak, or high point, of a histogram is referred to as a </a:t>
            </a:r>
            <a:r>
              <a:rPr lang="en-US" sz="2800" b="1" dirty="0">
                <a:solidFill>
                  <a:schemeClr val="accent4"/>
                </a:solidFill>
              </a:rPr>
              <a:t>mode</a:t>
            </a:r>
            <a:r>
              <a:rPr lang="en-US" sz="2800" dirty="0"/>
              <a:t>. A histogram is </a:t>
            </a:r>
            <a:r>
              <a:rPr lang="en-US" sz="2800" b="1" dirty="0">
                <a:solidFill>
                  <a:schemeClr val="accent4"/>
                </a:solidFill>
              </a:rPr>
              <a:t>unimodal </a:t>
            </a:r>
            <a:r>
              <a:rPr lang="en-US" sz="2800" dirty="0"/>
              <a:t>if it has only one mode, and </a:t>
            </a:r>
            <a:r>
              <a:rPr lang="en-US" sz="2800" b="1" dirty="0">
                <a:solidFill>
                  <a:schemeClr val="accent4"/>
                </a:solidFill>
              </a:rPr>
              <a:t>bimodal </a:t>
            </a:r>
            <a:r>
              <a:rPr lang="en-US" sz="2800" dirty="0"/>
              <a:t>if it has two clearly distinct modes.</a:t>
            </a:r>
          </a:p>
        </p:txBody>
      </p:sp>
      <p:pic>
        <p:nvPicPr>
          <p:cNvPr id="5" name="Content Placeholder 4" descr="Image of two histograms. The first histogram has a single mode and is labeled unimodal. The second histrogram has two modes and is labeled bimodal."/>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594360" y="3124200"/>
            <a:ext cx="7955280" cy="2804190"/>
          </a:xfrm>
        </p:spPr>
      </p:pic>
    </p:spTree>
    <p:extLst>
      <p:ext uri="{BB962C8B-B14F-4D97-AF65-F5344CB8AC3E}">
        <p14:creationId xmlns:p14="http://schemas.microsoft.com/office/powerpoint/2010/main" val="402433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frequency polygons and ogives</a:t>
            </a:r>
          </a:p>
        </p:txBody>
      </p:sp>
      <p:sp>
        <p:nvSpPr>
          <p:cNvPr id="2" name="Title 1"/>
          <p:cNvSpPr>
            <a:spLocks noGrp="1"/>
          </p:cNvSpPr>
          <p:nvPr>
            <p:ph type="ctrTitle"/>
          </p:nvPr>
        </p:nvSpPr>
        <p:spPr/>
        <p:txBody>
          <a:bodyPr/>
          <a:lstStyle/>
          <a:p>
            <a:r>
              <a:rPr lang="en-US" dirty="0"/>
              <a:t>Objective 4</a:t>
            </a:r>
          </a:p>
        </p:txBody>
      </p:sp>
    </p:spTree>
    <p:extLst>
      <p:ext uri="{BB962C8B-B14F-4D97-AF65-F5344CB8AC3E}">
        <p14:creationId xmlns:p14="http://schemas.microsoft.com/office/powerpoint/2010/main" val="26290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frequency distributions for qualitative data</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41647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Class Midpoints</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2"/>
              </p:nvPr>
            </p:nvSpPr>
            <p:spPr>
              <a:xfrm>
                <a:off x="152400" y="1219200"/>
                <a:ext cx="8763000" cy="1905000"/>
              </a:xfrm>
            </p:spPr>
            <p:txBody>
              <a:bodyPr/>
              <a:lstStyle/>
              <a:p>
                <a:pPr marL="0" indent="0">
                  <a:buNone/>
                </a:pPr>
                <a:r>
                  <a:rPr lang="en-US" dirty="0"/>
                  <a:t>Some graphs used for representing frequency or relative frequency distributions require </a:t>
                </a:r>
                <a:r>
                  <a:rPr lang="en-US" b="1" dirty="0">
                    <a:solidFill>
                      <a:schemeClr val="accent4"/>
                    </a:solidFill>
                  </a:rPr>
                  <a:t>class midpoints</a:t>
                </a:r>
                <a:r>
                  <a:rPr lang="en-US" dirty="0"/>
                  <a:t>. The midpoint of a class is the average of its lower class limit and the lower class limit of the next class.</a:t>
                </a:r>
              </a:p>
              <a:p>
                <a:pPr marL="0" indent="0" algn="ctr">
                  <a:buNone/>
                </a:pPr>
                <a:r>
                  <a:rPr lang="en-US" dirty="0">
                    <a:solidFill>
                      <a:schemeClr val="accent6"/>
                    </a:solidFill>
                  </a:rPr>
                  <a:t>Class midpoint = </a:t>
                </a:r>
                <a14:m>
                  <m:oMath xmlns:m="http://schemas.openxmlformats.org/officeDocument/2006/math">
                    <m:f>
                      <m:fPr>
                        <m:ctrlPr>
                          <a:rPr lang="en-US" i="1">
                            <a:solidFill>
                              <a:schemeClr val="accent6"/>
                            </a:solidFill>
                            <a:latin typeface="Cambria Math" panose="02040503050406030204" pitchFamily="18" charset="0"/>
                          </a:rPr>
                        </m:ctrlPr>
                      </m:fPr>
                      <m:num>
                        <m:r>
                          <m:rPr>
                            <m:nor/>
                          </m:rPr>
                          <a:rPr lang="en-US">
                            <a:solidFill>
                              <a:schemeClr val="accent6"/>
                            </a:solidFill>
                          </a:rPr>
                          <m:t>Lower</m:t>
                        </m:r>
                        <m:r>
                          <m:rPr>
                            <m:nor/>
                          </m:rPr>
                          <a:rPr lang="en-US">
                            <a:solidFill>
                              <a:schemeClr val="accent6"/>
                            </a:solidFill>
                          </a:rPr>
                          <m:t> </m:t>
                        </m:r>
                        <m:r>
                          <m:rPr>
                            <m:nor/>
                          </m:rPr>
                          <a:rPr lang="en-US">
                            <a:solidFill>
                              <a:schemeClr val="accent6"/>
                            </a:solidFill>
                          </a:rPr>
                          <m:t>limit</m:t>
                        </m:r>
                        <m:r>
                          <m:rPr>
                            <m:nor/>
                          </m:rPr>
                          <a:rPr lang="en-US">
                            <a:solidFill>
                              <a:schemeClr val="accent6"/>
                            </a:solidFill>
                          </a:rPr>
                          <m:t> </m:t>
                        </m:r>
                        <m:r>
                          <m:rPr>
                            <m:nor/>
                          </m:rPr>
                          <a:rPr lang="en-US">
                            <a:solidFill>
                              <a:schemeClr val="accent6"/>
                            </a:solidFill>
                          </a:rPr>
                          <m:t>for</m:t>
                        </m:r>
                        <m:r>
                          <m:rPr>
                            <m:nor/>
                          </m:rPr>
                          <a:rPr lang="en-US">
                            <a:solidFill>
                              <a:schemeClr val="accent6"/>
                            </a:solidFill>
                          </a:rPr>
                          <m:t> </m:t>
                        </m:r>
                        <m:r>
                          <m:rPr>
                            <m:nor/>
                          </m:rPr>
                          <a:rPr lang="en-US">
                            <a:solidFill>
                              <a:schemeClr val="accent6"/>
                            </a:solidFill>
                          </a:rPr>
                          <m:t>a</m:t>
                        </m:r>
                        <m:r>
                          <m:rPr>
                            <m:nor/>
                          </m:rPr>
                          <a:rPr lang="en-US">
                            <a:solidFill>
                              <a:schemeClr val="accent6"/>
                            </a:solidFill>
                          </a:rPr>
                          <m:t> </m:t>
                        </m:r>
                        <m:r>
                          <m:rPr>
                            <m:nor/>
                          </m:rPr>
                          <a:rPr lang="en-US">
                            <a:solidFill>
                              <a:schemeClr val="accent6"/>
                            </a:solidFill>
                          </a:rPr>
                          <m:t>class</m:t>
                        </m:r>
                        <m:r>
                          <m:rPr>
                            <m:nor/>
                          </m:rPr>
                          <a:rPr lang="en-US">
                            <a:solidFill>
                              <a:schemeClr val="accent6"/>
                            </a:solidFill>
                          </a:rPr>
                          <m:t> + </m:t>
                        </m:r>
                        <m:r>
                          <m:rPr>
                            <m:nor/>
                          </m:rPr>
                          <a:rPr lang="en-US">
                            <a:solidFill>
                              <a:schemeClr val="accent6"/>
                            </a:solidFill>
                          </a:rPr>
                          <m:t>Lower</m:t>
                        </m:r>
                        <m:r>
                          <m:rPr>
                            <m:nor/>
                          </m:rPr>
                          <a:rPr lang="en-US">
                            <a:solidFill>
                              <a:schemeClr val="accent6"/>
                            </a:solidFill>
                          </a:rPr>
                          <m:t> </m:t>
                        </m:r>
                        <m:r>
                          <m:rPr>
                            <m:nor/>
                          </m:rPr>
                          <a:rPr lang="en-US">
                            <a:solidFill>
                              <a:schemeClr val="accent6"/>
                            </a:solidFill>
                          </a:rPr>
                          <m:t>limit</m:t>
                        </m:r>
                        <m:r>
                          <m:rPr>
                            <m:nor/>
                          </m:rPr>
                          <a:rPr lang="en-US">
                            <a:solidFill>
                              <a:schemeClr val="accent6"/>
                            </a:solidFill>
                          </a:rPr>
                          <m:t> </m:t>
                        </m:r>
                        <m:r>
                          <m:rPr>
                            <m:nor/>
                          </m:rPr>
                          <a:rPr lang="en-US">
                            <a:solidFill>
                              <a:schemeClr val="accent6"/>
                            </a:solidFill>
                          </a:rPr>
                          <m:t>of</m:t>
                        </m:r>
                        <m:r>
                          <m:rPr>
                            <m:nor/>
                          </m:rPr>
                          <a:rPr lang="en-US">
                            <a:solidFill>
                              <a:schemeClr val="accent6"/>
                            </a:solidFill>
                          </a:rPr>
                          <m:t> </m:t>
                        </m:r>
                        <m:r>
                          <m:rPr>
                            <m:nor/>
                          </m:rPr>
                          <a:rPr lang="en-US">
                            <a:solidFill>
                              <a:schemeClr val="accent6"/>
                            </a:solidFill>
                          </a:rPr>
                          <m:t>next</m:t>
                        </m:r>
                        <m:r>
                          <m:rPr>
                            <m:nor/>
                          </m:rPr>
                          <a:rPr lang="en-US">
                            <a:solidFill>
                              <a:schemeClr val="accent6"/>
                            </a:solidFill>
                          </a:rPr>
                          <m:t> </m:t>
                        </m:r>
                        <m:r>
                          <m:rPr>
                            <m:nor/>
                          </m:rPr>
                          <a:rPr lang="en-US">
                            <a:solidFill>
                              <a:schemeClr val="accent6"/>
                            </a:solidFill>
                          </a:rPr>
                          <m:t>class</m:t>
                        </m:r>
                      </m:num>
                      <m:den>
                        <m:r>
                          <m:rPr>
                            <m:nor/>
                          </m:rPr>
                          <a:rPr lang="en-US">
                            <a:solidFill>
                              <a:schemeClr val="accent6"/>
                            </a:solidFill>
                          </a:rPr>
                          <m:t>2</m:t>
                        </m:r>
                      </m:den>
                    </m:f>
                  </m:oMath>
                </a14:m>
                <a:endParaRPr lang="en-US" dirty="0">
                  <a:solidFill>
                    <a:schemeClr val="accent6"/>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sz="quarter" idx="12"/>
              </p:nvPr>
            </p:nvSpPr>
            <p:spPr>
              <a:xfrm>
                <a:off x="152400" y="1219200"/>
                <a:ext cx="8763000" cy="1905000"/>
              </a:xfrm>
              <a:blipFill>
                <a:blip r:embed="rId2"/>
                <a:stretch>
                  <a:fillRect l="-1043" t="-2556" b="-27157"/>
                </a:stretch>
              </a:blipFill>
            </p:spPr>
            <p:txBody>
              <a:bodyPr/>
              <a:lstStyle/>
              <a:p>
                <a:r>
                  <a:rPr lang="en-US">
                    <a:noFill/>
                  </a:rPr>
                  <a:t> </a:t>
                </a:r>
              </a:p>
            </p:txBody>
          </p:sp>
        </mc:Fallback>
      </mc:AlternateContent>
    </p:spTree>
    <p:extLst>
      <p:ext uri="{BB962C8B-B14F-4D97-AF65-F5344CB8AC3E}">
        <p14:creationId xmlns:p14="http://schemas.microsoft.com/office/powerpoint/2010/main" val="181880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Class Midpoints</a:t>
            </a:r>
          </a:p>
        </p:txBody>
      </p:sp>
      <p:sp>
        <p:nvSpPr>
          <p:cNvPr id="4" name="Content Placeholder 3">
            <a:extLst>
              <a:ext uri="{FF2B5EF4-FFF2-40B4-BE49-F238E27FC236}">
                <a16:creationId xmlns:a16="http://schemas.microsoft.com/office/drawing/2014/main" xmlns="" id="{2B5A4CBC-8D1A-4832-9D29-9B9522BDA222}"/>
              </a:ext>
            </a:extLst>
          </p:cNvPr>
          <p:cNvSpPr>
            <a:spLocks noGrp="1"/>
          </p:cNvSpPr>
          <p:nvPr>
            <p:ph sz="quarter" idx="15"/>
          </p:nvPr>
        </p:nvSpPr>
        <p:spPr>
          <a:xfrm>
            <a:off x="304800" y="1295400"/>
            <a:ext cx="8686800" cy="838200"/>
          </a:xfrm>
        </p:spPr>
        <p:txBody>
          <a:bodyPr/>
          <a:lstStyle/>
          <a:p>
            <a:pPr marL="0" indent="0">
              <a:buNone/>
            </a:pPr>
            <a:r>
              <a:rPr lang="en-US" dirty="0"/>
              <a:t>Consider the classes in the particulate emissions data from earlier in this section. The class midpoints are computed in the table.</a:t>
            </a:r>
          </a:p>
          <a:p>
            <a:pPr marL="0" indent="0">
              <a:buNone/>
            </a:pPr>
            <a:endParaRPr lang="en-US" dirty="0"/>
          </a:p>
        </p:txBody>
      </p:sp>
      <p:graphicFrame>
        <p:nvGraphicFramePr>
          <p:cNvPr id="7" name="Content Placeholder 6" descr="The class midpoint for class 0.00 to 0.99 is 0.5. The class midpoint for class 1.00 to 1.99 is 1.5. The class midpoint for class 2.00 to 2.99 is 2.5. The class midpoint for class 3.00 to 3.99 is 3.5. The class midpoint for class 4.00 to 4.99 is 4.5. The class midpoint for class 5.00 to 5.99 is 5.5. The class midpoint for class 6.00 to 6.99 is 6.5. ">
            <a:extLst>
              <a:ext uri="{FF2B5EF4-FFF2-40B4-BE49-F238E27FC236}">
                <a16:creationId xmlns:a16="http://schemas.microsoft.com/office/drawing/2014/main" xmlns="" id="{798266AE-FF23-4BF3-8D0F-2681B2732F0B}"/>
              </a:ext>
            </a:extLst>
          </p:cNvPr>
          <p:cNvGraphicFramePr>
            <a:graphicFrameLocks noGrp="1"/>
          </p:cNvGraphicFramePr>
          <p:nvPr>
            <p:ph sz="quarter" idx="11"/>
            <p:extLst/>
          </p:nvPr>
        </p:nvGraphicFramePr>
        <p:xfrm>
          <a:off x="2209800" y="2362200"/>
          <a:ext cx="4876800" cy="3657600"/>
        </p:xfrm>
        <a:graphic>
          <a:graphicData uri="http://schemas.openxmlformats.org/drawingml/2006/table">
            <a:tbl>
              <a:tblPr firstRow="1" bandRow="1">
                <a:tableStyleId>{68D230F3-CF80-4859-8CE7-A43EE81993B5}</a:tableStyleId>
              </a:tblPr>
              <a:tblGrid>
                <a:gridCol w="2438400">
                  <a:extLst>
                    <a:ext uri="{9D8B030D-6E8A-4147-A177-3AD203B41FA5}">
                      <a16:colId xmlns:a16="http://schemas.microsoft.com/office/drawing/2014/main" xmlns="" val="4218138325"/>
                    </a:ext>
                  </a:extLst>
                </a:gridCol>
                <a:gridCol w="2438400">
                  <a:extLst>
                    <a:ext uri="{9D8B030D-6E8A-4147-A177-3AD203B41FA5}">
                      <a16:colId xmlns:a16="http://schemas.microsoft.com/office/drawing/2014/main" xmlns="" val="3117568567"/>
                    </a:ext>
                  </a:extLst>
                </a:gridCol>
              </a:tblGrid>
              <a:tr h="373261">
                <a:tc>
                  <a:txBody>
                    <a:bodyPr/>
                    <a:lstStyle/>
                    <a:p>
                      <a:pPr algn="ctr"/>
                      <a:r>
                        <a:rPr lang="en-US" sz="2400" dirty="0"/>
                        <a:t>Class</a:t>
                      </a:r>
                    </a:p>
                  </a:txBody>
                  <a:tcPr/>
                </a:tc>
                <a:tc>
                  <a:txBody>
                    <a:bodyPr/>
                    <a:lstStyle/>
                    <a:p>
                      <a:pPr algn="ctr"/>
                      <a:r>
                        <a:rPr lang="en-US" sz="2400" dirty="0"/>
                        <a:t>Class Midpoint</a:t>
                      </a:r>
                    </a:p>
                  </a:txBody>
                  <a:tcPr/>
                </a:tc>
                <a:extLst>
                  <a:ext uri="{0D108BD9-81ED-4DB2-BD59-A6C34878D82A}">
                    <a16:rowId xmlns:a16="http://schemas.microsoft.com/office/drawing/2014/main" xmlns="" val="2500608457"/>
                  </a:ext>
                </a:extLst>
              </a:tr>
              <a:tr h="373261">
                <a:tc>
                  <a:txBody>
                    <a:bodyPr/>
                    <a:lstStyle/>
                    <a:p>
                      <a:pPr algn="ctr"/>
                      <a:r>
                        <a:rPr lang="en-US" sz="2400" dirty="0"/>
                        <a:t>0.00 – 0.99</a:t>
                      </a:r>
                    </a:p>
                  </a:txBody>
                  <a:tcPr/>
                </a:tc>
                <a:tc>
                  <a:txBody>
                    <a:bodyPr/>
                    <a:lstStyle/>
                    <a:p>
                      <a:pPr algn="ctr"/>
                      <a:r>
                        <a:rPr lang="en-US" sz="2400" dirty="0"/>
                        <a:t>(0 + 1)/2 = 0.5</a:t>
                      </a:r>
                    </a:p>
                  </a:txBody>
                  <a:tcPr/>
                </a:tc>
                <a:extLst>
                  <a:ext uri="{0D108BD9-81ED-4DB2-BD59-A6C34878D82A}">
                    <a16:rowId xmlns:a16="http://schemas.microsoft.com/office/drawing/2014/main" xmlns="" val="2867806194"/>
                  </a:ext>
                </a:extLst>
              </a:tr>
              <a:tr h="373261">
                <a:tc>
                  <a:txBody>
                    <a:bodyPr/>
                    <a:lstStyle/>
                    <a:p>
                      <a:pPr algn="ctr"/>
                      <a:r>
                        <a:rPr lang="en-US" sz="2400" dirty="0"/>
                        <a:t>1.00 – 1.99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(1 + 2)/2 = 1.5</a:t>
                      </a:r>
                    </a:p>
                  </a:txBody>
                  <a:tcPr/>
                </a:tc>
                <a:extLst>
                  <a:ext uri="{0D108BD9-81ED-4DB2-BD59-A6C34878D82A}">
                    <a16:rowId xmlns:a16="http://schemas.microsoft.com/office/drawing/2014/main" xmlns="" val="2128287044"/>
                  </a:ext>
                </a:extLst>
              </a:tr>
              <a:tr h="373261">
                <a:tc>
                  <a:txBody>
                    <a:bodyPr/>
                    <a:lstStyle/>
                    <a:p>
                      <a:pPr algn="ctr"/>
                      <a:r>
                        <a:rPr lang="en-US" sz="2400" dirty="0"/>
                        <a:t>2.00 – 2.99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(2 + 3)/2 = 2.5</a:t>
                      </a:r>
                    </a:p>
                  </a:txBody>
                  <a:tcPr/>
                </a:tc>
                <a:extLst>
                  <a:ext uri="{0D108BD9-81ED-4DB2-BD59-A6C34878D82A}">
                    <a16:rowId xmlns:a16="http://schemas.microsoft.com/office/drawing/2014/main" xmlns="" val="207371802"/>
                  </a:ext>
                </a:extLst>
              </a:tr>
              <a:tr h="373261">
                <a:tc>
                  <a:txBody>
                    <a:bodyPr/>
                    <a:lstStyle/>
                    <a:p>
                      <a:pPr algn="ctr"/>
                      <a:r>
                        <a:rPr lang="en-US" sz="2400" dirty="0"/>
                        <a:t>3.00 – 3.99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(3 + 4)/2 = 3.5</a:t>
                      </a:r>
                    </a:p>
                  </a:txBody>
                  <a:tcPr/>
                </a:tc>
                <a:extLst>
                  <a:ext uri="{0D108BD9-81ED-4DB2-BD59-A6C34878D82A}">
                    <a16:rowId xmlns:a16="http://schemas.microsoft.com/office/drawing/2014/main" xmlns="" val="1512428667"/>
                  </a:ext>
                </a:extLst>
              </a:tr>
              <a:tr h="373261">
                <a:tc>
                  <a:txBody>
                    <a:bodyPr/>
                    <a:lstStyle/>
                    <a:p>
                      <a:pPr algn="ctr"/>
                      <a:r>
                        <a:rPr lang="en-US" sz="2400" dirty="0"/>
                        <a:t>4.00 – 4.99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(4 + 5)/2 = 4.5</a:t>
                      </a:r>
                    </a:p>
                  </a:txBody>
                  <a:tcPr/>
                </a:tc>
                <a:extLst>
                  <a:ext uri="{0D108BD9-81ED-4DB2-BD59-A6C34878D82A}">
                    <a16:rowId xmlns:a16="http://schemas.microsoft.com/office/drawing/2014/main" xmlns="" val="412327179"/>
                  </a:ext>
                </a:extLst>
              </a:tr>
              <a:tr h="373261">
                <a:tc>
                  <a:txBody>
                    <a:bodyPr/>
                    <a:lstStyle/>
                    <a:p>
                      <a:pPr algn="ctr"/>
                      <a:r>
                        <a:rPr lang="en-US" sz="2400" dirty="0"/>
                        <a:t>5.00 – 5.99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(5 + 6)/2 = 5.5</a:t>
                      </a:r>
                    </a:p>
                  </a:txBody>
                  <a:tcPr/>
                </a:tc>
                <a:extLst>
                  <a:ext uri="{0D108BD9-81ED-4DB2-BD59-A6C34878D82A}">
                    <a16:rowId xmlns:a16="http://schemas.microsoft.com/office/drawing/2014/main" xmlns="" val="3487487180"/>
                  </a:ext>
                </a:extLst>
              </a:tr>
              <a:tr h="373261">
                <a:tc>
                  <a:txBody>
                    <a:bodyPr/>
                    <a:lstStyle/>
                    <a:p>
                      <a:pPr algn="ctr"/>
                      <a:r>
                        <a:rPr lang="en-US" sz="2400" dirty="0"/>
                        <a:t>6.00 – 6.99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(6 + 7)/2 = 6.5</a:t>
                      </a:r>
                    </a:p>
                  </a:txBody>
                  <a:tcPr/>
                </a:tc>
                <a:extLst>
                  <a:ext uri="{0D108BD9-81ED-4DB2-BD59-A6C34878D82A}">
                    <a16:rowId xmlns:a16="http://schemas.microsoft.com/office/drawing/2014/main" xmlns="" val="3616375912"/>
                  </a:ext>
                </a:extLst>
              </a:tr>
            </a:tbl>
          </a:graphicData>
        </a:graphic>
      </p:graphicFrame>
    </p:spTree>
    <p:extLst>
      <p:ext uri="{BB962C8B-B14F-4D97-AF65-F5344CB8AC3E}">
        <p14:creationId xmlns:p14="http://schemas.microsoft.com/office/powerpoint/2010/main" val="6884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Frequency Polygon</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2"/>
              </p:nvPr>
            </p:nvSpPr>
            <p:spPr>
              <a:xfrm>
                <a:off x="228600" y="1143001"/>
                <a:ext cx="8839200" cy="1524000"/>
              </a:xfrm>
            </p:spPr>
            <p:txBody>
              <a:bodyPr/>
              <a:lstStyle/>
              <a:p>
                <a:pPr marL="0" indent="0">
                  <a:buNone/>
                </a:pPr>
                <a:r>
                  <a:rPr lang="en-US" dirty="0"/>
                  <a:t>A </a:t>
                </a:r>
                <a:r>
                  <a:rPr lang="en-US" b="1" dirty="0">
                    <a:solidFill>
                      <a:schemeClr val="accent2"/>
                    </a:solidFill>
                  </a:rPr>
                  <a:t>frequency polygon</a:t>
                </a:r>
                <a:r>
                  <a:rPr lang="en-US" b="1" dirty="0"/>
                  <a:t> </a:t>
                </a:r>
                <a:r>
                  <a:rPr lang="en-US" dirty="0"/>
                  <a:t>is constructed by plotting a point for each class.  The </a:t>
                </a:r>
                <a14:m>
                  <m:oMath xmlns:m="http://schemas.openxmlformats.org/officeDocument/2006/math">
                    <m:r>
                      <a:rPr lang="en-US" i="1" dirty="0">
                        <a:latin typeface="Cambria Math"/>
                      </a:rPr>
                      <m:t>𝑥</m:t>
                    </m:r>
                  </m:oMath>
                </a14:m>
                <a:r>
                  <a:rPr lang="en-US" dirty="0"/>
                  <a:t> coordinate of the point is the class midpoint and the </a:t>
                </a:r>
                <a14:m>
                  <m:oMath xmlns:m="http://schemas.openxmlformats.org/officeDocument/2006/math">
                    <m:r>
                      <a:rPr lang="en-US" i="1" dirty="0">
                        <a:latin typeface="Cambria Math"/>
                      </a:rPr>
                      <m:t>𝑦</m:t>
                    </m:r>
                  </m:oMath>
                </a14:m>
                <a:r>
                  <a:rPr lang="en-US" dirty="0"/>
                  <a:t> coordinate is the frequency.  Then, all points are connected with straight lines.</a:t>
                </a:r>
              </a:p>
            </p:txBody>
          </p:sp>
        </mc:Choice>
        <mc:Fallback xmlns="">
          <p:sp>
            <p:nvSpPr>
              <p:cNvPr id="2" name="Content Placeholder 1"/>
              <p:cNvSpPr>
                <a:spLocks noGrp="1" noRot="1" noChangeAspect="1" noMove="1" noResize="1" noEditPoints="1" noAdjustHandles="1" noChangeArrowheads="1" noChangeShapeType="1" noTextEdit="1"/>
              </p:cNvSpPr>
              <p:nvPr>
                <p:ph sz="quarter" idx="12"/>
              </p:nvPr>
            </p:nvSpPr>
            <p:spPr>
              <a:xfrm>
                <a:off x="228600" y="1143001"/>
                <a:ext cx="8839200" cy="1524000"/>
              </a:xfrm>
              <a:blipFill>
                <a:blip r:embed="rId2"/>
                <a:stretch>
                  <a:fillRect l="-1103" t="-3200" r="-1103" b="-10800"/>
                </a:stretch>
              </a:blipFill>
            </p:spPr>
            <p:txBody>
              <a:bodyPr/>
              <a:lstStyle/>
              <a:p>
                <a:r>
                  <a:rPr lang="en-US">
                    <a:noFill/>
                  </a:rPr>
                  <a:t> </a:t>
                </a:r>
              </a:p>
            </p:txBody>
          </p:sp>
        </mc:Fallback>
      </mc:AlternateContent>
      <p:graphicFrame>
        <p:nvGraphicFramePr>
          <p:cNvPr id="9" name="Content Placeholder 8" descr="Table consisting of the class midpoints and the frequencies of the particulate emissions data. The data are (0.5, 9), (1.5, 26), (2.5, 11), (3.5, 13), (4.5, 3), (5.5, 1), and (6.5, 2). "/>
          <p:cNvGraphicFramePr>
            <a:graphicFrameLocks noGrp="1"/>
          </p:cNvGraphicFramePr>
          <p:nvPr>
            <p:ph sz="quarter" idx="15"/>
            <p:extLst/>
          </p:nvPr>
        </p:nvGraphicFramePr>
        <p:xfrm>
          <a:off x="152400" y="2743200"/>
          <a:ext cx="3124200" cy="3886200"/>
        </p:xfrm>
        <a:graphic>
          <a:graphicData uri="http://schemas.openxmlformats.org/drawingml/2006/table">
            <a:tbl>
              <a:tblPr firstRow="1" bandRow="1">
                <a:tableStyleId>{68D230F3-CF80-4859-8CE7-A43EE81993B5}</a:tableStyleId>
              </a:tblPr>
              <a:tblGrid>
                <a:gridCol w="1462391">
                  <a:extLst>
                    <a:ext uri="{9D8B030D-6E8A-4147-A177-3AD203B41FA5}">
                      <a16:colId xmlns:a16="http://schemas.microsoft.com/office/drawing/2014/main" xmlns="" val="1685664591"/>
                    </a:ext>
                  </a:extLst>
                </a:gridCol>
                <a:gridCol w="1661809">
                  <a:extLst>
                    <a:ext uri="{9D8B030D-6E8A-4147-A177-3AD203B41FA5}">
                      <a16:colId xmlns:a16="http://schemas.microsoft.com/office/drawing/2014/main" xmlns="" val="1903711830"/>
                    </a:ext>
                  </a:extLst>
                </a:gridCol>
              </a:tblGrid>
              <a:tr h="349114">
                <a:tc>
                  <a:txBody>
                    <a:bodyPr/>
                    <a:lstStyle/>
                    <a:p>
                      <a:pPr algn="ctr"/>
                      <a:r>
                        <a:rPr lang="en-US" sz="2300" dirty="0"/>
                        <a:t>Class </a:t>
                      </a:r>
                      <a:br>
                        <a:rPr lang="en-US" sz="2300" dirty="0"/>
                      </a:br>
                      <a:r>
                        <a:rPr lang="en-US" sz="2300" dirty="0"/>
                        <a:t>Midpoint</a:t>
                      </a:r>
                    </a:p>
                  </a:txBody>
                  <a:tcPr anchor="b"/>
                </a:tc>
                <a:tc>
                  <a:txBody>
                    <a:bodyPr/>
                    <a:lstStyle/>
                    <a:p>
                      <a:pPr algn="ctr"/>
                      <a:r>
                        <a:rPr lang="en-US" sz="2300" dirty="0"/>
                        <a:t>Frequency</a:t>
                      </a:r>
                    </a:p>
                  </a:txBody>
                  <a:tcPr anchor="b"/>
                </a:tc>
                <a:extLst>
                  <a:ext uri="{0D108BD9-81ED-4DB2-BD59-A6C34878D82A}">
                    <a16:rowId xmlns:a16="http://schemas.microsoft.com/office/drawing/2014/main" xmlns="" val="1285633090"/>
                  </a:ext>
                </a:extLst>
              </a:tr>
              <a:tr h="349114">
                <a:tc>
                  <a:txBody>
                    <a:bodyPr/>
                    <a:lstStyle/>
                    <a:p>
                      <a:pPr algn="ctr"/>
                      <a:r>
                        <a:rPr lang="en-US" sz="2300" dirty="0"/>
                        <a:t>0.5</a:t>
                      </a:r>
                    </a:p>
                  </a:txBody>
                  <a:tcPr/>
                </a:tc>
                <a:tc>
                  <a:txBody>
                    <a:bodyPr/>
                    <a:lstStyle/>
                    <a:p>
                      <a:pPr algn="ctr"/>
                      <a:r>
                        <a:rPr lang="en-US" sz="2300" dirty="0"/>
                        <a:t>9</a:t>
                      </a:r>
                    </a:p>
                  </a:txBody>
                  <a:tcPr/>
                </a:tc>
                <a:extLst>
                  <a:ext uri="{0D108BD9-81ED-4DB2-BD59-A6C34878D82A}">
                    <a16:rowId xmlns:a16="http://schemas.microsoft.com/office/drawing/2014/main" xmlns="" val="2469073670"/>
                  </a:ext>
                </a:extLst>
              </a:tr>
              <a:tr h="349114">
                <a:tc>
                  <a:txBody>
                    <a:bodyPr/>
                    <a:lstStyle/>
                    <a:p>
                      <a:pPr algn="ctr"/>
                      <a:r>
                        <a:rPr lang="en-US" sz="2300" dirty="0"/>
                        <a:t>1.5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26</a:t>
                      </a:r>
                    </a:p>
                  </a:txBody>
                  <a:tcPr/>
                </a:tc>
                <a:extLst>
                  <a:ext uri="{0D108BD9-81ED-4DB2-BD59-A6C34878D82A}">
                    <a16:rowId xmlns:a16="http://schemas.microsoft.com/office/drawing/2014/main" xmlns="" val="3651743970"/>
                  </a:ext>
                </a:extLst>
              </a:tr>
              <a:tr h="349114">
                <a:tc>
                  <a:txBody>
                    <a:bodyPr/>
                    <a:lstStyle/>
                    <a:p>
                      <a:pPr algn="ctr"/>
                      <a:r>
                        <a:rPr lang="en-US" sz="2300" dirty="0"/>
                        <a:t>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11</a:t>
                      </a:r>
                    </a:p>
                  </a:txBody>
                  <a:tcPr/>
                </a:tc>
                <a:extLst>
                  <a:ext uri="{0D108BD9-81ED-4DB2-BD59-A6C34878D82A}">
                    <a16:rowId xmlns:a16="http://schemas.microsoft.com/office/drawing/2014/main" xmlns="" val="4107309804"/>
                  </a:ext>
                </a:extLst>
              </a:tr>
              <a:tr h="349114">
                <a:tc>
                  <a:txBody>
                    <a:bodyPr/>
                    <a:lstStyle/>
                    <a:p>
                      <a:pPr algn="ctr"/>
                      <a:r>
                        <a:rPr lang="en-US" sz="2300" dirty="0"/>
                        <a:t>3.5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13</a:t>
                      </a:r>
                    </a:p>
                  </a:txBody>
                  <a:tcPr/>
                </a:tc>
                <a:extLst>
                  <a:ext uri="{0D108BD9-81ED-4DB2-BD59-A6C34878D82A}">
                    <a16:rowId xmlns:a16="http://schemas.microsoft.com/office/drawing/2014/main" xmlns="" val="3759326494"/>
                  </a:ext>
                </a:extLst>
              </a:tr>
              <a:tr h="349114">
                <a:tc>
                  <a:txBody>
                    <a:bodyPr/>
                    <a:lstStyle/>
                    <a:p>
                      <a:pPr algn="ctr"/>
                      <a:r>
                        <a:rPr lang="en-US" sz="2300" dirty="0"/>
                        <a:t>4.5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3</a:t>
                      </a:r>
                    </a:p>
                  </a:txBody>
                  <a:tcPr/>
                </a:tc>
                <a:extLst>
                  <a:ext uri="{0D108BD9-81ED-4DB2-BD59-A6C34878D82A}">
                    <a16:rowId xmlns:a16="http://schemas.microsoft.com/office/drawing/2014/main" xmlns="" val="450996777"/>
                  </a:ext>
                </a:extLst>
              </a:tr>
              <a:tr h="349114">
                <a:tc>
                  <a:txBody>
                    <a:bodyPr/>
                    <a:lstStyle/>
                    <a:p>
                      <a:pPr algn="ctr"/>
                      <a:r>
                        <a:rPr lang="en-US" sz="2300" dirty="0"/>
                        <a:t>5.5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1</a:t>
                      </a:r>
                    </a:p>
                  </a:txBody>
                  <a:tcPr/>
                </a:tc>
                <a:extLst>
                  <a:ext uri="{0D108BD9-81ED-4DB2-BD59-A6C34878D82A}">
                    <a16:rowId xmlns:a16="http://schemas.microsoft.com/office/drawing/2014/main" xmlns="" val="3582220865"/>
                  </a:ext>
                </a:extLst>
              </a:tr>
              <a:tr h="349114">
                <a:tc>
                  <a:txBody>
                    <a:bodyPr/>
                    <a:lstStyle/>
                    <a:p>
                      <a:pPr algn="ctr"/>
                      <a:r>
                        <a:rPr lang="en-US" sz="2300" dirty="0"/>
                        <a:t>6.5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2</a:t>
                      </a:r>
                    </a:p>
                  </a:txBody>
                  <a:tcPr/>
                </a:tc>
                <a:extLst>
                  <a:ext uri="{0D108BD9-81ED-4DB2-BD59-A6C34878D82A}">
                    <a16:rowId xmlns:a16="http://schemas.microsoft.com/office/drawing/2014/main" xmlns="" val="100613030"/>
                  </a:ext>
                </a:extLst>
              </a:tr>
            </a:tbl>
          </a:graphicData>
        </a:graphic>
      </p:graphicFrame>
      <p:pic>
        <p:nvPicPr>
          <p:cNvPr id="6" name="Content Placeholder 5" descr="Frequency polygon for particulate emissions data.">
            <a:extLst>
              <a:ext uri="{FF2B5EF4-FFF2-40B4-BE49-F238E27FC236}">
                <a16:creationId xmlns:a16="http://schemas.microsoft.com/office/drawing/2014/main" xmlns="" id="{75007EB1-D330-4E80-80F6-7C07331488F6}"/>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429000" y="3352800"/>
            <a:ext cx="5463947" cy="2667000"/>
          </a:xfrm>
        </p:spPr>
      </p:pic>
    </p:spTree>
    <p:extLst>
      <p:ext uri="{BB962C8B-B14F-4D97-AF65-F5344CB8AC3E}">
        <p14:creationId xmlns:p14="http://schemas.microsoft.com/office/powerpoint/2010/main" val="372244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Cumulative Frequency</a:t>
            </a:r>
          </a:p>
        </p:txBody>
      </p:sp>
      <p:sp>
        <p:nvSpPr>
          <p:cNvPr id="2" name="Content Placeholder 1"/>
          <p:cNvSpPr>
            <a:spLocks noGrp="1"/>
          </p:cNvSpPr>
          <p:nvPr>
            <p:ph sz="quarter" idx="12"/>
          </p:nvPr>
        </p:nvSpPr>
        <p:spPr>
          <a:xfrm>
            <a:off x="228600" y="1143001"/>
            <a:ext cx="8839200" cy="990599"/>
          </a:xfrm>
        </p:spPr>
        <p:txBody>
          <a:bodyPr/>
          <a:lstStyle/>
          <a:p>
            <a:pPr marL="0" indent="0">
              <a:buNone/>
            </a:pPr>
            <a:r>
              <a:rPr lang="en-US" dirty="0"/>
              <a:t>The </a:t>
            </a:r>
            <a:r>
              <a:rPr lang="en-US" b="1" dirty="0">
                <a:solidFill>
                  <a:schemeClr val="accent2"/>
                </a:solidFill>
              </a:rPr>
              <a:t>cumulative frequency </a:t>
            </a:r>
            <a:r>
              <a:rPr lang="en-US" dirty="0"/>
              <a:t>of a class is the sum of the frequencies of that class and all previous classes.</a:t>
            </a:r>
          </a:p>
        </p:txBody>
      </p:sp>
      <p:graphicFrame>
        <p:nvGraphicFramePr>
          <p:cNvPr id="9" name="Content Placeholder 8" descr="Table consisting of the class frequencies of the particulate nad the cumulative frequencies. The data are (9, 9), (26, 35), (11, 46), (13, 59), (3, 62), (1, 63), (2, 65)."/>
          <p:cNvGraphicFramePr>
            <a:graphicFrameLocks noGrp="1"/>
          </p:cNvGraphicFramePr>
          <p:nvPr>
            <p:ph sz="quarter" idx="15"/>
            <p:extLst/>
          </p:nvPr>
        </p:nvGraphicFramePr>
        <p:xfrm>
          <a:off x="723900" y="2209801"/>
          <a:ext cx="7696199" cy="3657600"/>
        </p:xfrm>
        <a:graphic>
          <a:graphicData uri="http://schemas.openxmlformats.org/drawingml/2006/table">
            <a:tbl>
              <a:tblPr firstRow="1" bandRow="1">
                <a:tableStyleId>{68D230F3-CF80-4859-8CE7-A43EE81993B5}</a:tableStyleId>
              </a:tblPr>
              <a:tblGrid>
                <a:gridCol w="2351615">
                  <a:extLst>
                    <a:ext uri="{9D8B030D-6E8A-4147-A177-3AD203B41FA5}">
                      <a16:colId xmlns:a16="http://schemas.microsoft.com/office/drawing/2014/main" xmlns="" val="1685664591"/>
                    </a:ext>
                  </a:extLst>
                </a:gridCol>
                <a:gridCol w="2144185">
                  <a:extLst>
                    <a:ext uri="{9D8B030D-6E8A-4147-A177-3AD203B41FA5}">
                      <a16:colId xmlns:a16="http://schemas.microsoft.com/office/drawing/2014/main" xmlns="" val="670333649"/>
                    </a:ext>
                  </a:extLst>
                </a:gridCol>
                <a:gridCol w="3200399">
                  <a:extLst>
                    <a:ext uri="{9D8B030D-6E8A-4147-A177-3AD203B41FA5}">
                      <a16:colId xmlns:a16="http://schemas.microsoft.com/office/drawing/2014/main" xmlns="" val="1903711830"/>
                    </a:ext>
                  </a:extLst>
                </a:gridCol>
              </a:tblGrid>
              <a:tr h="349114">
                <a:tc>
                  <a:txBody>
                    <a:bodyPr/>
                    <a:lstStyle/>
                    <a:p>
                      <a:pPr algn="ctr"/>
                      <a:r>
                        <a:rPr lang="en-US" sz="2400" dirty="0"/>
                        <a:t>Class</a:t>
                      </a:r>
                    </a:p>
                  </a:txBody>
                  <a:tcPr/>
                </a:tc>
                <a:tc>
                  <a:txBody>
                    <a:bodyPr/>
                    <a:lstStyle/>
                    <a:p>
                      <a:pPr algn="ctr"/>
                      <a:r>
                        <a:rPr lang="en-US" sz="2400" dirty="0"/>
                        <a:t>Frequency</a:t>
                      </a:r>
                    </a:p>
                  </a:txBody>
                  <a:tcPr/>
                </a:tc>
                <a:tc>
                  <a:txBody>
                    <a:bodyPr/>
                    <a:lstStyle/>
                    <a:p>
                      <a:pPr algn="ctr"/>
                      <a:r>
                        <a:rPr lang="en-US" sz="2400" dirty="0"/>
                        <a:t>Cumulative Frequency</a:t>
                      </a:r>
                    </a:p>
                  </a:txBody>
                  <a:tcPr/>
                </a:tc>
                <a:extLst>
                  <a:ext uri="{0D108BD9-81ED-4DB2-BD59-A6C34878D82A}">
                    <a16:rowId xmlns:a16="http://schemas.microsoft.com/office/drawing/2014/main" xmlns="" val="1285633090"/>
                  </a:ext>
                </a:extLst>
              </a:tr>
              <a:tr h="349114">
                <a:tc>
                  <a:txBody>
                    <a:bodyPr/>
                    <a:lstStyle/>
                    <a:p>
                      <a:pPr algn="ctr"/>
                      <a:r>
                        <a:rPr lang="en-US" sz="2400" dirty="0"/>
                        <a:t>0.00 – 0.99</a:t>
                      </a:r>
                    </a:p>
                  </a:txBody>
                  <a:tcPr/>
                </a:tc>
                <a:tc>
                  <a:txBody>
                    <a:bodyPr/>
                    <a:lstStyle/>
                    <a:p>
                      <a:pPr algn="ctr"/>
                      <a:r>
                        <a:rPr lang="en-US" sz="2400" dirty="0"/>
                        <a:t>9</a:t>
                      </a:r>
                    </a:p>
                  </a:txBody>
                  <a:tcPr/>
                </a:tc>
                <a:tc>
                  <a:txBody>
                    <a:bodyPr/>
                    <a:lstStyle/>
                    <a:p>
                      <a:pPr algn="ctr"/>
                      <a:r>
                        <a:rPr lang="en-US" sz="2400" dirty="0"/>
                        <a:t>9</a:t>
                      </a:r>
                    </a:p>
                  </a:txBody>
                  <a:tcPr/>
                </a:tc>
                <a:extLst>
                  <a:ext uri="{0D108BD9-81ED-4DB2-BD59-A6C34878D82A}">
                    <a16:rowId xmlns:a16="http://schemas.microsoft.com/office/drawing/2014/main" xmlns="" val="2469073670"/>
                  </a:ext>
                </a:extLst>
              </a:tr>
              <a:tr h="349114">
                <a:tc>
                  <a:txBody>
                    <a:bodyPr/>
                    <a:lstStyle/>
                    <a:p>
                      <a:pPr algn="ctr"/>
                      <a:r>
                        <a:rPr lang="en-US" sz="2400" dirty="0"/>
                        <a:t>1.00 – 1.99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26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35</a:t>
                      </a:r>
                    </a:p>
                  </a:txBody>
                  <a:tcPr/>
                </a:tc>
                <a:extLst>
                  <a:ext uri="{0D108BD9-81ED-4DB2-BD59-A6C34878D82A}">
                    <a16:rowId xmlns:a16="http://schemas.microsoft.com/office/drawing/2014/main" xmlns="" val="3651743970"/>
                  </a:ext>
                </a:extLst>
              </a:tr>
              <a:tr h="349114">
                <a:tc>
                  <a:txBody>
                    <a:bodyPr/>
                    <a:lstStyle/>
                    <a:p>
                      <a:pPr algn="ctr"/>
                      <a:r>
                        <a:rPr lang="en-US" sz="2400" dirty="0"/>
                        <a:t>2.00 – 2.99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46</a:t>
                      </a:r>
                    </a:p>
                  </a:txBody>
                  <a:tcPr/>
                </a:tc>
                <a:extLst>
                  <a:ext uri="{0D108BD9-81ED-4DB2-BD59-A6C34878D82A}">
                    <a16:rowId xmlns:a16="http://schemas.microsoft.com/office/drawing/2014/main" xmlns="" val="4107309804"/>
                  </a:ext>
                </a:extLst>
              </a:tr>
              <a:tr h="349114">
                <a:tc>
                  <a:txBody>
                    <a:bodyPr/>
                    <a:lstStyle/>
                    <a:p>
                      <a:pPr algn="ctr"/>
                      <a:r>
                        <a:rPr lang="en-US" sz="2400" dirty="0"/>
                        <a:t>3.00 – 3.99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13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59</a:t>
                      </a:r>
                    </a:p>
                  </a:txBody>
                  <a:tcPr/>
                </a:tc>
                <a:extLst>
                  <a:ext uri="{0D108BD9-81ED-4DB2-BD59-A6C34878D82A}">
                    <a16:rowId xmlns:a16="http://schemas.microsoft.com/office/drawing/2014/main" xmlns="" val="3759326494"/>
                  </a:ext>
                </a:extLst>
              </a:tr>
              <a:tr h="349114">
                <a:tc>
                  <a:txBody>
                    <a:bodyPr/>
                    <a:lstStyle/>
                    <a:p>
                      <a:pPr algn="ctr"/>
                      <a:r>
                        <a:rPr lang="en-US" sz="2400" dirty="0"/>
                        <a:t>4.00 – 4.99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62</a:t>
                      </a:r>
                    </a:p>
                  </a:txBody>
                  <a:tcPr/>
                </a:tc>
                <a:extLst>
                  <a:ext uri="{0D108BD9-81ED-4DB2-BD59-A6C34878D82A}">
                    <a16:rowId xmlns:a16="http://schemas.microsoft.com/office/drawing/2014/main" xmlns="" val="450996777"/>
                  </a:ext>
                </a:extLst>
              </a:tr>
              <a:tr h="349114">
                <a:tc>
                  <a:txBody>
                    <a:bodyPr/>
                    <a:lstStyle/>
                    <a:p>
                      <a:pPr algn="ctr"/>
                      <a:r>
                        <a:rPr lang="en-US" sz="2400" dirty="0"/>
                        <a:t>5.00 – 5.99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63</a:t>
                      </a:r>
                    </a:p>
                  </a:txBody>
                  <a:tcPr/>
                </a:tc>
                <a:extLst>
                  <a:ext uri="{0D108BD9-81ED-4DB2-BD59-A6C34878D82A}">
                    <a16:rowId xmlns:a16="http://schemas.microsoft.com/office/drawing/2014/main" xmlns="" val="3582220865"/>
                  </a:ext>
                </a:extLst>
              </a:tr>
              <a:tr h="349114">
                <a:tc>
                  <a:txBody>
                    <a:bodyPr/>
                    <a:lstStyle/>
                    <a:p>
                      <a:pPr algn="ctr"/>
                      <a:r>
                        <a:rPr lang="en-US" sz="2400" dirty="0"/>
                        <a:t>6.00 – 6.99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65</a:t>
                      </a:r>
                    </a:p>
                  </a:txBody>
                  <a:tcPr/>
                </a:tc>
                <a:extLst>
                  <a:ext uri="{0D108BD9-81ED-4DB2-BD59-A6C34878D82A}">
                    <a16:rowId xmlns:a16="http://schemas.microsoft.com/office/drawing/2014/main" xmlns="" val="100613030"/>
                  </a:ext>
                </a:extLst>
              </a:tr>
            </a:tbl>
          </a:graphicData>
        </a:graphic>
      </p:graphicFrame>
    </p:spTree>
    <p:extLst>
      <p:ext uri="{BB962C8B-B14F-4D97-AF65-F5344CB8AC3E}">
        <p14:creationId xmlns:p14="http://schemas.microsoft.com/office/powerpoint/2010/main" val="33664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Ogives</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2"/>
              </p:nvPr>
            </p:nvSpPr>
            <p:spPr>
              <a:xfrm>
                <a:off x="228600" y="1143001"/>
                <a:ext cx="8839200" cy="1524000"/>
              </a:xfrm>
            </p:spPr>
            <p:txBody>
              <a:bodyPr/>
              <a:lstStyle/>
              <a:p>
                <a:pPr marL="0" indent="0">
                  <a:buNone/>
                </a:pPr>
                <a:r>
                  <a:rPr lang="en-US" dirty="0"/>
                  <a:t>An </a:t>
                </a:r>
                <a:r>
                  <a:rPr lang="en-US" b="1" dirty="0">
                    <a:solidFill>
                      <a:schemeClr val="accent2"/>
                    </a:solidFill>
                  </a:rPr>
                  <a:t>ogive </a:t>
                </a:r>
                <a:r>
                  <a:rPr lang="en-US" dirty="0"/>
                  <a:t>is constructed by plotting a point for each class. The </a:t>
                </a:r>
                <a14:m>
                  <m:oMath xmlns:m="http://schemas.openxmlformats.org/officeDocument/2006/math">
                    <m:r>
                      <a:rPr lang="en-US" i="1" dirty="0">
                        <a:latin typeface="Cambria Math"/>
                      </a:rPr>
                      <m:t>𝑥</m:t>
                    </m:r>
                  </m:oMath>
                </a14:m>
                <a:r>
                  <a:rPr lang="en-US" dirty="0"/>
                  <a:t> coordinate of the point is the upper class limit and the </a:t>
                </a:r>
                <a14:m>
                  <m:oMath xmlns:m="http://schemas.openxmlformats.org/officeDocument/2006/math">
                    <m:r>
                      <a:rPr lang="en-US" i="1" dirty="0">
                        <a:latin typeface="Cambria Math"/>
                      </a:rPr>
                      <m:t>𝑦</m:t>
                    </m:r>
                  </m:oMath>
                </a14:m>
                <a:r>
                  <a:rPr lang="en-US" dirty="0"/>
                  <a:t> coordinate is the cumulative frequency.  Then, all points are connected with straight lines.</a:t>
                </a:r>
              </a:p>
            </p:txBody>
          </p:sp>
        </mc:Choice>
        <mc:Fallback xmlns="">
          <p:sp>
            <p:nvSpPr>
              <p:cNvPr id="2" name="Content Placeholder 1"/>
              <p:cNvSpPr>
                <a:spLocks noGrp="1" noRot="1" noChangeAspect="1" noMove="1" noResize="1" noEditPoints="1" noAdjustHandles="1" noChangeArrowheads="1" noChangeShapeType="1" noTextEdit="1"/>
              </p:cNvSpPr>
              <p:nvPr>
                <p:ph sz="quarter" idx="12"/>
              </p:nvPr>
            </p:nvSpPr>
            <p:spPr>
              <a:xfrm>
                <a:off x="228600" y="1143001"/>
                <a:ext cx="8839200" cy="1524000"/>
              </a:xfrm>
              <a:blipFill>
                <a:blip r:embed="rId2"/>
                <a:stretch>
                  <a:fillRect l="-1103" t="-3200" r="-1172" b="-10800"/>
                </a:stretch>
              </a:blipFill>
            </p:spPr>
            <p:txBody>
              <a:bodyPr/>
              <a:lstStyle/>
              <a:p>
                <a:r>
                  <a:rPr lang="en-US">
                    <a:noFill/>
                  </a:rPr>
                  <a:t> </a:t>
                </a:r>
              </a:p>
            </p:txBody>
          </p:sp>
        </mc:Fallback>
      </mc:AlternateContent>
      <p:graphicFrame>
        <p:nvGraphicFramePr>
          <p:cNvPr id="9" name="Content Placeholder 8" descr="Table consisting of the upper class limits and the cumulative frequencies of the particulate emissions data. The data are (0.99, 9), (1.99, 35), (2.99, 46), (3.99, 59), (4.99, 62), (5.99, 63), (6.99, 65)."/>
          <p:cNvGraphicFramePr>
            <a:graphicFrameLocks noGrp="1"/>
          </p:cNvGraphicFramePr>
          <p:nvPr>
            <p:ph sz="quarter" idx="15"/>
            <p:extLst/>
          </p:nvPr>
        </p:nvGraphicFramePr>
        <p:xfrm>
          <a:off x="152400" y="2743200"/>
          <a:ext cx="3124200" cy="3886200"/>
        </p:xfrm>
        <a:graphic>
          <a:graphicData uri="http://schemas.openxmlformats.org/drawingml/2006/table">
            <a:tbl>
              <a:tblPr firstRow="1" bandRow="1">
                <a:tableStyleId>{68D230F3-CF80-4859-8CE7-A43EE81993B5}</a:tableStyleId>
              </a:tblPr>
              <a:tblGrid>
                <a:gridCol w="1462391">
                  <a:extLst>
                    <a:ext uri="{9D8B030D-6E8A-4147-A177-3AD203B41FA5}">
                      <a16:colId xmlns:a16="http://schemas.microsoft.com/office/drawing/2014/main" xmlns="" val="1685664591"/>
                    </a:ext>
                  </a:extLst>
                </a:gridCol>
                <a:gridCol w="1661809">
                  <a:extLst>
                    <a:ext uri="{9D8B030D-6E8A-4147-A177-3AD203B41FA5}">
                      <a16:colId xmlns:a16="http://schemas.microsoft.com/office/drawing/2014/main" xmlns="" val="1903711830"/>
                    </a:ext>
                  </a:extLst>
                </a:gridCol>
              </a:tblGrid>
              <a:tr h="349114">
                <a:tc>
                  <a:txBody>
                    <a:bodyPr/>
                    <a:lstStyle/>
                    <a:p>
                      <a:pPr algn="ctr"/>
                      <a:r>
                        <a:rPr lang="en-US" sz="2300" dirty="0"/>
                        <a:t>Upper Class Limit</a:t>
                      </a:r>
                    </a:p>
                  </a:txBody>
                  <a:tcPr anchor="b"/>
                </a:tc>
                <a:tc>
                  <a:txBody>
                    <a:bodyPr/>
                    <a:lstStyle/>
                    <a:p>
                      <a:pPr algn="ctr"/>
                      <a:r>
                        <a:rPr lang="en-US" sz="2300" dirty="0"/>
                        <a:t>Cumulative Frequency</a:t>
                      </a:r>
                    </a:p>
                  </a:txBody>
                  <a:tcPr anchor="b"/>
                </a:tc>
                <a:extLst>
                  <a:ext uri="{0D108BD9-81ED-4DB2-BD59-A6C34878D82A}">
                    <a16:rowId xmlns:a16="http://schemas.microsoft.com/office/drawing/2014/main" xmlns="" val="1285633090"/>
                  </a:ext>
                </a:extLst>
              </a:tr>
              <a:tr h="349114">
                <a:tc>
                  <a:txBody>
                    <a:bodyPr/>
                    <a:lstStyle/>
                    <a:p>
                      <a:pPr algn="ctr"/>
                      <a:r>
                        <a:rPr lang="en-US" sz="2300" dirty="0"/>
                        <a:t>0.99</a:t>
                      </a:r>
                    </a:p>
                  </a:txBody>
                  <a:tcPr/>
                </a:tc>
                <a:tc>
                  <a:txBody>
                    <a:bodyPr/>
                    <a:lstStyle/>
                    <a:p>
                      <a:pPr algn="ctr"/>
                      <a:r>
                        <a:rPr lang="en-US" sz="2300" dirty="0"/>
                        <a:t>9</a:t>
                      </a:r>
                    </a:p>
                  </a:txBody>
                  <a:tcPr/>
                </a:tc>
                <a:extLst>
                  <a:ext uri="{0D108BD9-81ED-4DB2-BD59-A6C34878D82A}">
                    <a16:rowId xmlns:a16="http://schemas.microsoft.com/office/drawing/2014/main" xmlns="" val="2469073670"/>
                  </a:ext>
                </a:extLst>
              </a:tr>
              <a:tr h="349114">
                <a:tc>
                  <a:txBody>
                    <a:bodyPr/>
                    <a:lstStyle/>
                    <a:p>
                      <a:pPr algn="ctr"/>
                      <a:r>
                        <a:rPr lang="en-US" sz="2300" dirty="0"/>
                        <a:t>1.99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35</a:t>
                      </a:r>
                    </a:p>
                  </a:txBody>
                  <a:tcPr/>
                </a:tc>
                <a:extLst>
                  <a:ext uri="{0D108BD9-81ED-4DB2-BD59-A6C34878D82A}">
                    <a16:rowId xmlns:a16="http://schemas.microsoft.com/office/drawing/2014/main" xmlns="" val="3651743970"/>
                  </a:ext>
                </a:extLst>
              </a:tr>
              <a:tr h="349114">
                <a:tc>
                  <a:txBody>
                    <a:bodyPr/>
                    <a:lstStyle/>
                    <a:p>
                      <a:pPr algn="ctr"/>
                      <a:r>
                        <a:rPr lang="en-US" sz="2300" dirty="0"/>
                        <a:t>2.99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46</a:t>
                      </a:r>
                    </a:p>
                  </a:txBody>
                  <a:tcPr/>
                </a:tc>
                <a:extLst>
                  <a:ext uri="{0D108BD9-81ED-4DB2-BD59-A6C34878D82A}">
                    <a16:rowId xmlns:a16="http://schemas.microsoft.com/office/drawing/2014/main" xmlns="" val="4107309804"/>
                  </a:ext>
                </a:extLst>
              </a:tr>
              <a:tr h="349114">
                <a:tc>
                  <a:txBody>
                    <a:bodyPr/>
                    <a:lstStyle/>
                    <a:p>
                      <a:pPr algn="ctr"/>
                      <a:r>
                        <a:rPr lang="en-US" sz="2300" dirty="0"/>
                        <a:t>3.99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59</a:t>
                      </a:r>
                    </a:p>
                  </a:txBody>
                  <a:tcPr/>
                </a:tc>
                <a:extLst>
                  <a:ext uri="{0D108BD9-81ED-4DB2-BD59-A6C34878D82A}">
                    <a16:rowId xmlns:a16="http://schemas.microsoft.com/office/drawing/2014/main" xmlns="" val="3759326494"/>
                  </a:ext>
                </a:extLst>
              </a:tr>
              <a:tr h="349114">
                <a:tc>
                  <a:txBody>
                    <a:bodyPr/>
                    <a:lstStyle/>
                    <a:p>
                      <a:pPr algn="ctr"/>
                      <a:r>
                        <a:rPr lang="en-US" sz="2300" dirty="0"/>
                        <a:t>4.99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62</a:t>
                      </a:r>
                    </a:p>
                  </a:txBody>
                  <a:tcPr/>
                </a:tc>
                <a:extLst>
                  <a:ext uri="{0D108BD9-81ED-4DB2-BD59-A6C34878D82A}">
                    <a16:rowId xmlns:a16="http://schemas.microsoft.com/office/drawing/2014/main" xmlns="" val="450996777"/>
                  </a:ext>
                </a:extLst>
              </a:tr>
              <a:tr h="349114">
                <a:tc>
                  <a:txBody>
                    <a:bodyPr/>
                    <a:lstStyle/>
                    <a:p>
                      <a:pPr algn="ctr"/>
                      <a:r>
                        <a:rPr lang="en-US" sz="2300" dirty="0"/>
                        <a:t>5.99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63</a:t>
                      </a:r>
                    </a:p>
                  </a:txBody>
                  <a:tcPr/>
                </a:tc>
                <a:extLst>
                  <a:ext uri="{0D108BD9-81ED-4DB2-BD59-A6C34878D82A}">
                    <a16:rowId xmlns:a16="http://schemas.microsoft.com/office/drawing/2014/main" xmlns="" val="3582220865"/>
                  </a:ext>
                </a:extLst>
              </a:tr>
              <a:tr h="349114">
                <a:tc>
                  <a:txBody>
                    <a:bodyPr/>
                    <a:lstStyle/>
                    <a:p>
                      <a:pPr algn="ctr"/>
                      <a:r>
                        <a:rPr lang="en-US" sz="2300" dirty="0"/>
                        <a:t>6.99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dirty="0"/>
                        <a:t>65</a:t>
                      </a:r>
                    </a:p>
                  </a:txBody>
                  <a:tcPr/>
                </a:tc>
                <a:extLst>
                  <a:ext uri="{0D108BD9-81ED-4DB2-BD59-A6C34878D82A}">
                    <a16:rowId xmlns:a16="http://schemas.microsoft.com/office/drawing/2014/main" xmlns="" val="100613030"/>
                  </a:ext>
                </a:extLst>
              </a:tr>
            </a:tbl>
          </a:graphicData>
        </a:graphic>
      </p:graphicFrame>
      <p:pic>
        <p:nvPicPr>
          <p:cNvPr id="6" name="Content Placeholder 5" descr="Ogive of the particulate emissions data.">
            <a:extLst>
              <a:ext uri="{FF2B5EF4-FFF2-40B4-BE49-F238E27FC236}">
                <a16:creationId xmlns:a16="http://schemas.microsoft.com/office/drawing/2014/main" xmlns="" id="{75007EB1-D330-4E80-80F6-7C07331488F6}"/>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581400" y="3116086"/>
            <a:ext cx="4953000" cy="3140428"/>
          </a:xfrm>
        </p:spPr>
      </p:pic>
    </p:spTree>
    <p:extLst>
      <p:ext uri="{BB962C8B-B14F-4D97-AF65-F5344CB8AC3E}">
        <p14:creationId xmlns:p14="http://schemas.microsoft.com/office/powerpoint/2010/main" val="331698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p:sp>
        <p:nvSpPr>
          <p:cNvPr id="3" name="Content Placeholder 2"/>
          <p:cNvSpPr>
            <a:spLocks noGrp="1"/>
          </p:cNvSpPr>
          <p:nvPr>
            <p:ph idx="1"/>
          </p:nvPr>
        </p:nvSpPr>
        <p:spPr>
          <a:xfrm>
            <a:off x="152400" y="1219200"/>
            <a:ext cx="8915400" cy="2743200"/>
          </a:xfrm>
        </p:spPr>
        <p:txBody>
          <a:bodyPr/>
          <a:lstStyle/>
          <a:p>
            <a:pPr>
              <a:spcBef>
                <a:spcPts val="0"/>
              </a:spcBef>
              <a:spcAft>
                <a:spcPts val="0"/>
              </a:spcAft>
            </a:pPr>
            <a:r>
              <a:rPr lang="en-US" sz="2800" dirty="0"/>
              <a:t>How to construct a frequency and relative frequency distribution for quantitative data</a:t>
            </a:r>
          </a:p>
          <a:p>
            <a:pPr>
              <a:spcBef>
                <a:spcPts val="0"/>
              </a:spcBef>
              <a:spcAft>
                <a:spcPts val="0"/>
              </a:spcAft>
            </a:pPr>
            <a:r>
              <a:rPr lang="en-US" sz="2800" dirty="0"/>
              <a:t>How to construct and interpret histograms</a:t>
            </a:r>
          </a:p>
          <a:p>
            <a:pPr>
              <a:spcBef>
                <a:spcPts val="0"/>
              </a:spcBef>
              <a:spcAft>
                <a:spcPts val="0"/>
              </a:spcAft>
            </a:pPr>
            <a:r>
              <a:rPr lang="en-US" sz="2800" dirty="0"/>
              <a:t>The guiding principles for choosing the number of classes in a histogram</a:t>
            </a:r>
          </a:p>
          <a:p>
            <a:pPr>
              <a:spcBef>
                <a:spcPts val="0"/>
              </a:spcBef>
              <a:spcAft>
                <a:spcPts val="0"/>
              </a:spcAft>
            </a:pPr>
            <a:r>
              <a:rPr lang="en-US" sz="2800" dirty="0"/>
              <a:t>How to construct a histogram on the TI-84 PLUS calculator</a:t>
            </a:r>
          </a:p>
          <a:p>
            <a:pPr>
              <a:spcBef>
                <a:spcPts val="0"/>
              </a:spcBef>
              <a:spcAft>
                <a:spcPts val="0"/>
              </a:spcAft>
            </a:pPr>
            <a:r>
              <a:rPr lang="en-US" sz="2800" dirty="0"/>
              <a:t>Some possible shapes of a data set including:</a:t>
            </a:r>
          </a:p>
          <a:p>
            <a:pPr lvl="1">
              <a:spcBef>
                <a:spcPts val="0"/>
              </a:spcBef>
              <a:spcAft>
                <a:spcPts val="0"/>
              </a:spcAft>
            </a:pPr>
            <a:r>
              <a:rPr lang="en-US" sz="2400" dirty="0"/>
              <a:t>Symmetric</a:t>
            </a:r>
          </a:p>
          <a:p>
            <a:pPr lvl="1">
              <a:spcBef>
                <a:spcPts val="0"/>
              </a:spcBef>
              <a:spcAft>
                <a:spcPts val="0"/>
              </a:spcAft>
            </a:pPr>
            <a:r>
              <a:rPr lang="en-US" sz="2400" dirty="0"/>
              <a:t>Skewed to the right (positively skewed)</a:t>
            </a:r>
          </a:p>
          <a:p>
            <a:pPr lvl="1">
              <a:spcBef>
                <a:spcPts val="0"/>
              </a:spcBef>
              <a:spcAft>
                <a:spcPts val="0"/>
              </a:spcAft>
            </a:pPr>
            <a:r>
              <a:rPr lang="en-US" sz="2400" dirty="0"/>
              <a:t>Skewed to the left (negatively skewed)</a:t>
            </a:r>
          </a:p>
          <a:p>
            <a:pPr lvl="1">
              <a:spcBef>
                <a:spcPts val="0"/>
              </a:spcBef>
              <a:spcAft>
                <a:spcPts val="0"/>
              </a:spcAft>
            </a:pPr>
            <a:r>
              <a:rPr lang="en-US" sz="2400" dirty="0"/>
              <a:t>Unimodal </a:t>
            </a:r>
          </a:p>
          <a:p>
            <a:pPr lvl="1">
              <a:spcBef>
                <a:spcPts val="0"/>
              </a:spcBef>
              <a:spcAft>
                <a:spcPts val="0"/>
              </a:spcAft>
            </a:pPr>
            <a:r>
              <a:rPr lang="en-US" sz="2400" dirty="0"/>
              <a:t>Bimodal</a:t>
            </a:r>
          </a:p>
          <a:p>
            <a:pPr>
              <a:spcBef>
                <a:spcPts val="0"/>
              </a:spcBef>
              <a:spcAft>
                <a:spcPts val="0"/>
              </a:spcAft>
            </a:pPr>
            <a:r>
              <a:rPr lang="en-US" sz="2800" dirty="0"/>
              <a:t>How to construct frequency polygons and ogives</a:t>
            </a:r>
          </a:p>
        </p:txBody>
      </p:sp>
    </p:spTree>
    <p:extLst>
      <p:ext uri="{BB962C8B-B14F-4D97-AF65-F5344CB8AC3E}">
        <p14:creationId xmlns:p14="http://schemas.microsoft.com/office/powerpoint/2010/main" val="41308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2.3</a:t>
            </a:r>
          </a:p>
        </p:txBody>
      </p:sp>
      <p:sp>
        <p:nvSpPr>
          <p:cNvPr id="2" name="Title 1"/>
          <p:cNvSpPr>
            <a:spLocks noGrp="1"/>
          </p:cNvSpPr>
          <p:nvPr>
            <p:ph type="ctrTitle"/>
          </p:nvPr>
        </p:nvSpPr>
        <p:spPr/>
        <p:txBody>
          <a:bodyPr/>
          <a:lstStyle/>
          <a:p>
            <a:r>
              <a:rPr lang="en-US" dirty="0"/>
              <a:t>More Graphs for Quantitative Data</a:t>
            </a:r>
          </a:p>
        </p:txBody>
      </p:sp>
    </p:spTree>
    <p:extLst>
      <p:ext uri="{BB962C8B-B14F-4D97-AF65-F5344CB8AC3E}">
        <p14:creationId xmlns:p14="http://schemas.microsoft.com/office/powerpoint/2010/main" val="40805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Construct stem-and-leaf plots</a:t>
            </a:r>
          </a:p>
          <a:p>
            <a:pPr marL="457200" indent="-457200">
              <a:buFont typeface="+mj-lt"/>
              <a:buAutoNum type="arabicPeriod"/>
            </a:pPr>
            <a:r>
              <a:rPr lang="en-US" dirty="0"/>
              <a:t>Construct </a:t>
            </a:r>
            <a:r>
              <a:rPr lang="en-US" dirty="0" err="1"/>
              <a:t>dotplots</a:t>
            </a:r>
            <a:endParaRPr lang="en-US" dirty="0"/>
          </a:p>
          <a:p>
            <a:pPr marL="457200" indent="-457200">
              <a:buFont typeface="+mj-lt"/>
              <a:buAutoNum type="arabicPeriod"/>
            </a:pPr>
            <a:r>
              <a:rPr lang="en-US" dirty="0"/>
              <a:t>Construct time-series plots</a:t>
            </a:r>
          </a:p>
        </p:txBody>
      </p:sp>
    </p:spTree>
    <p:extLst>
      <p:ext uri="{BB962C8B-B14F-4D97-AF65-F5344CB8AC3E}">
        <p14:creationId xmlns:p14="http://schemas.microsoft.com/office/powerpoint/2010/main" val="41779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stem-and-leaf plots</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133808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Stem-and-Leaf Plots</a:t>
            </a:r>
          </a:p>
        </p:txBody>
      </p:sp>
      <p:sp>
        <p:nvSpPr>
          <p:cNvPr id="2" name="Content Placeholder 1"/>
          <p:cNvSpPr>
            <a:spLocks noGrp="1"/>
          </p:cNvSpPr>
          <p:nvPr>
            <p:ph sz="quarter" idx="12"/>
          </p:nvPr>
        </p:nvSpPr>
        <p:spPr>
          <a:xfrm>
            <a:off x="152400" y="1219200"/>
            <a:ext cx="8763000" cy="3048000"/>
          </a:xfrm>
        </p:spPr>
        <p:txBody>
          <a:bodyPr/>
          <a:lstStyle/>
          <a:p>
            <a:pPr marL="0" indent="0">
              <a:spcBef>
                <a:spcPts val="100"/>
              </a:spcBef>
              <a:spcAft>
                <a:spcPts val="100"/>
              </a:spcAft>
              <a:buNone/>
            </a:pPr>
            <a:r>
              <a:rPr lang="en-US" dirty="0"/>
              <a:t>Stem-and-leaf plots are a simple way to display small data sets.</a:t>
            </a:r>
          </a:p>
          <a:p>
            <a:pPr marL="0" indent="0">
              <a:spcBef>
                <a:spcPts val="100"/>
              </a:spcBef>
              <a:spcAft>
                <a:spcPts val="100"/>
              </a:spcAft>
              <a:buNone/>
            </a:pPr>
            <a:endParaRPr lang="en-US" dirty="0"/>
          </a:p>
          <a:p>
            <a:pPr marL="0" indent="0">
              <a:spcBef>
                <a:spcPts val="100"/>
              </a:spcBef>
              <a:spcAft>
                <a:spcPts val="100"/>
              </a:spcAft>
              <a:buNone/>
            </a:pPr>
            <a:r>
              <a:rPr lang="en-US" dirty="0"/>
              <a:t>In a stem-and-leaf plot, the rightmost digit is the leaf, and the remaining digits form the stem.</a:t>
            </a:r>
          </a:p>
          <a:p>
            <a:pPr marL="0" indent="0">
              <a:spcBef>
                <a:spcPts val="100"/>
              </a:spcBef>
              <a:spcAft>
                <a:spcPts val="100"/>
              </a:spcAft>
              <a:buNone/>
            </a:pPr>
            <a:endParaRPr lang="en-US" dirty="0"/>
          </a:p>
          <a:p>
            <a:pPr marL="0" indent="0">
              <a:spcBef>
                <a:spcPts val="100"/>
              </a:spcBef>
              <a:spcAft>
                <a:spcPts val="100"/>
              </a:spcAft>
              <a:buNone/>
            </a:pPr>
            <a:r>
              <a:rPr lang="en-US" dirty="0"/>
              <a:t>Consider the values 14.8 and 2,739.</a:t>
            </a:r>
          </a:p>
        </p:txBody>
      </p:sp>
      <p:pic>
        <p:nvPicPr>
          <p:cNvPr id="5" name="Content Placeholder 4" descr="Figure indicating that the stem of 14.8 is 14 and the leaf is 8. Also the stem of 2,739 is 273 and the leaf is 9."/>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790700" y="3810000"/>
            <a:ext cx="5486400" cy="1529642"/>
          </a:xfrm>
        </p:spPr>
      </p:pic>
    </p:spTree>
    <p:extLst>
      <p:ext uri="{BB962C8B-B14F-4D97-AF65-F5344CB8AC3E}">
        <p14:creationId xmlns:p14="http://schemas.microsoft.com/office/powerpoint/2010/main" val="419096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Frequency Distribution</a:t>
            </a:r>
          </a:p>
        </p:txBody>
      </p:sp>
      <p:sp>
        <p:nvSpPr>
          <p:cNvPr id="3" name="Content Placeholder 2"/>
          <p:cNvSpPr>
            <a:spLocks noGrp="1"/>
          </p:cNvSpPr>
          <p:nvPr>
            <p:ph sz="half" idx="2"/>
          </p:nvPr>
        </p:nvSpPr>
        <p:spPr>
          <a:xfrm>
            <a:off x="461553" y="1371600"/>
            <a:ext cx="8077199" cy="1752600"/>
          </a:xfrm>
        </p:spPr>
        <p:txBody>
          <a:bodyPr/>
          <a:lstStyle/>
          <a:p>
            <a:pPr marL="0" indent="0">
              <a:buNone/>
            </a:pPr>
            <a:r>
              <a:rPr lang="en-US" sz="2800" dirty="0"/>
              <a:t>The </a:t>
            </a:r>
            <a:r>
              <a:rPr lang="en-US" sz="2800" b="1" dirty="0">
                <a:solidFill>
                  <a:schemeClr val="accent4"/>
                </a:solidFill>
              </a:rPr>
              <a:t>frequency </a:t>
            </a:r>
            <a:r>
              <a:rPr lang="en-US" sz="2800" dirty="0"/>
              <a:t>of a category is the number of times it occurs in the data set.</a:t>
            </a:r>
          </a:p>
          <a:p>
            <a:pPr marL="0" indent="0">
              <a:buNone/>
            </a:pPr>
            <a:endParaRPr lang="en-US" sz="2800" dirty="0"/>
          </a:p>
          <a:p>
            <a:pPr marL="0" indent="0">
              <a:buNone/>
            </a:pPr>
            <a:r>
              <a:rPr lang="en-US" sz="2800" dirty="0"/>
              <a:t>A </a:t>
            </a:r>
            <a:r>
              <a:rPr lang="en-US" sz="2800" b="1" dirty="0">
                <a:solidFill>
                  <a:schemeClr val="accent4"/>
                </a:solidFill>
              </a:rPr>
              <a:t>frequency distribution </a:t>
            </a:r>
            <a:r>
              <a:rPr lang="en-US" sz="2800" dirty="0"/>
              <a:t>is a table that presents the frequency for each category.</a:t>
            </a:r>
          </a:p>
        </p:txBody>
      </p:sp>
    </p:spTree>
    <p:extLst>
      <p:ext uri="{BB962C8B-B14F-4D97-AF65-F5344CB8AC3E}">
        <p14:creationId xmlns:p14="http://schemas.microsoft.com/office/powerpoint/2010/main" val="11640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Stem-and-Leaf Plots</a:t>
            </a:r>
          </a:p>
        </p:txBody>
      </p:sp>
      <p:sp>
        <p:nvSpPr>
          <p:cNvPr id="2" name="Content Placeholder 1"/>
          <p:cNvSpPr>
            <a:spLocks noGrp="1"/>
          </p:cNvSpPr>
          <p:nvPr>
            <p:ph sz="quarter" idx="12"/>
          </p:nvPr>
        </p:nvSpPr>
        <p:spPr>
          <a:xfrm>
            <a:off x="152400" y="1219200"/>
            <a:ext cx="8763000" cy="990600"/>
          </a:xfrm>
        </p:spPr>
        <p:txBody>
          <a:bodyPr/>
          <a:lstStyle/>
          <a:p>
            <a:pPr marL="0" indent="0">
              <a:buNone/>
            </a:pPr>
            <a:r>
              <a:rPr lang="en-US" sz="2000" dirty="0"/>
              <a:t>The following table presents the U.S. Census Bureau projection for the percentage of the population aged 65 and over for each state and the District of Columbia. Construct a stem-and-leaf plot.</a:t>
            </a:r>
          </a:p>
        </p:txBody>
      </p:sp>
      <p:pic>
        <p:nvPicPr>
          <p:cNvPr id="9" name="Content Placeholder 8" descr="Table values: 14.1, 14.3, 14.4, 17.8, 12, 14.9, 12.6, 13.7, 12.8, 13.8, 13.7, 12.4, 13.8, 14.1, 13.3, 14.3, 16, 8.1, 11.5, 14.1, 10.2, 12.4, 13.4, 15.6, 12.8, 13.9, 12.3, 14.1, 15.3, 13, 13.6, 10.5, 12.4, 13.5, 13.9, 10.7, 11.5, 14.3, 12.7, 13.1, 12.2, 12.4, 15, 12.6, 13.6, 13.7, 15.5, 14.6, 9, 12.2, 14&#10;&#10;"/>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281940" y="2209800"/>
            <a:ext cx="8503920" cy="4414249"/>
          </a:xfrm>
        </p:spPr>
      </p:pic>
    </p:spTree>
    <p:extLst>
      <p:ext uri="{BB962C8B-B14F-4D97-AF65-F5344CB8AC3E}">
        <p14:creationId xmlns:p14="http://schemas.microsoft.com/office/powerpoint/2010/main" val="32046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Stem-and-Leaf Plots (Continued)</a:t>
            </a:r>
          </a:p>
        </p:txBody>
      </p:sp>
      <p:sp>
        <p:nvSpPr>
          <p:cNvPr id="6" name="Content Placeholder 5"/>
          <p:cNvSpPr>
            <a:spLocks noGrp="1"/>
          </p:cNvSpPr>
          <p:nvPr>
            <p:ph sz="quarter" idx="12"/>
          </p:nvPr>
        </p:nvSpPr>
        <p:spPr>
          <a:xfrm>
            <a:off x="533400" y="1219200"/>
            <a:ext cx="8153400" cy="2286000"/>
          </a:xfrm>
        </p:spPr>
        <p:txBody>
          <a:bodyPr/>
          <a:lstStyle/>
          <a:p>
            <a:pPr marL="974725" indent="-974725">
              <a:buNone/>
            </a:pPr>
            <a:r>
              <a:rPr lang="en-US" dirty="0"/>
              <a:t>Step 1:	Make a vertical list of all the stems, in increasing order, and draw a vertical line to the right of this list.</a:t>
            </a:r>
          </a:p>
          <a:p>
            <a:pPr marL="974725" indent="-974725">
              <a:buNone/>
            </a:pPr>
            <a:r>
              <a:rPr lang="en-US" dirty="0"/>
              <a:t>Step 2: 	For each value in the data set, write the leaf next to its stem.</a:t>
            </a:r>
          </a:p>
          <a:p>
            <a:pPr marL="974725" indent="-974725">
              <a:buNone/>
            </a:pPr>
            <a:r>
              <a:rPr lang="en-US" dirty="0"/>
              <a:t>Step 3: 	For each stem, arrange its leaves in increasing order.</a:t>
            </a:r>
          </a:p>
          <a:p>
            <a:pPr marL="0" indent="0">
              <a:spcBef>
                <a:spcPts val="100"/>
              </a:spcBef>
              <a:spcAft>
                <a:spcPts val="100"/>
              </a:spcAft>
              <a:buNone/>
            </a:pPr>
            <a:endParaRPr lang="en-US" dirty="0"/>
          </a:p>
        </p:txBody>
      </p:sp>
      <p:pic>
        <p:nvPicPr>
          <p:cNvPr id="3" name="Content Placeholder 2" descr="List of all stems along with leaves (unordered)"/>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447800" y="3596640"/>
            <a:ext cx="2833396" cy="3108960"/>
          </a:xfrm>
        </p:spPr>
      </p:pic>
      <p:pic>
        <p:nvPicPr>
          <p:cNvPr id="4" name="Content Placeholder 3" descr="List of all stems along with leaves (ordered)"/>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5181600" y="3596640"/>
            <a:ext cx="2833396" cy="3108960"/>
          </a:xfrm>
        </p:spPr>
      </p:pic>
    </p:spTree>
    <p:extLst>
      <p:ext uri="{BB962C8B-B14F-4D97-AF65-F5344CB8AC3E}">
        <p14:creationId xmlns:p14="http://schemas.microsoft.com/office/powerpoint/2010/main" val="264273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Back-to-Back Stem-and-Leaf Plots</a:t>
            </a:r>
          </a:p>
        </p:txBody>
      </p:sp>
      <p:sp>
        <p:nvSpPr>
          <p:cNvPr id="6" name="Content Placeholder 5"/>
          <p:cNvSpPr>
            <a:spLocks noGrp="1"/>
          </p:cNvSpPr>
          <p:nvPr>
            <p:ph sz="quarter" idx="12"/>
          </p:nvPr>
        </p:nvSpPr>
        <p:spPr>
          <a:xfrm>
            <a:off x="228600" y="1219200"/>
            <a:ext cx="8763000" cy="1905000"/>
          </a:xfrm>
        </p:spPr>
        <p:txBody>
          <a:bodyPr/>
          <a:lstStyle/>
          <a:p>
            <a:pPr marL="0" indent="0">
              <a:buNone/>
            </a:pPr>
            <a:r>
              <a:rPr lang="en-US" dirty="0"/>
              <a:t>When two data sets have values similar enough so that the same stems can be used, their shapes can be compared with a </a:t>
            </a:r>
            <a:r>
              <a:rPr lang="en-US" b="1" dirty="0">
                <a:solidFill>
                  <a:schemeClr val="accent4"/>
                </a:solidFill>
              </a:rPr>
              <a:t>back-to-back stem-and-leaf plot</a:t>
            </a:r>
            <a:r>
              <a:rPr lang="en-US" dirty="0"/>
              <a:t>. Consider the following course averages from an English class and a History class</a:t>
            </a:r>
            <a:r>
              <a:rPr lang="en-US"/>
              <a:t>. The </a:t>
            </a:r>
            <a:r>
              <a:rPr lang="en-US" dirty="0"/>
              <a:t>classes can be compared with a back-to-back stem-and-leaf plot.</a:t>
            </a:r>
          </a:p>
        </p:txBody>
      </p:sp>
      <p:pic>
        <p:nvPicPr>
          <p:cNvPr id="3" name="Content Placeholder 2" descr="Data values: 45, 68, 74, 81, 57, 69, 76, 83, 62, 72, 77, 85, 66, 74, 79, 91" title="Data for course averages in English class"/>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43840" y="3149744"/>
            <a:ext cx="3566160" cy="1727037"/>
          </a:xfrm>
        </p:spPr>
      </p:pic>
      <p:pic>
        <p:nvPicPr>
          <p:cNvPr id="4" name="Content Placeholder 3" descr="Data values: 59, 71, 82, 92, 61, 73, 83, 97, 67, 80, 85, 98, 71, 82, 88, 100" title="Data for course averages in History class"/>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228600" y="4902363"/>
            <a:ext cx="3566160" cy="1727037"/>
          </a:xfrm>
        </p:spPr>
      </p:pic>
      <p:pic>
        <p:nvPicPr>
          <p:cNvPr id="11" name="Content Placeholder 10" descr="Stem and leaf plot of English versus History class. English has more values in the 70's and History has more values in the 80's."/>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4610100" y="3276600"/>
            <a:ext cx="3657600" cy="2723755"/>
          </a:xfrm>
        </p:spPr>
      </p:pic>
    </p:spTree>
    <p:extLst>
      <p:ext uri="{BB962C8B-B14F-4D97-AF65-F5344CB8AC3E}">
        <p14:creationId xmlns:p14="http://schemas.microsoft.com/office/powerpoint/2010/main" val="400798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a:t>
            </a:r>
            <a:r>
              <a:rPr lang="en-US" dirty="0" err="1"/>
              <a:t>dotplots</a:t>
            </a:r>
            <a:endParaRPr lang="en-US" dirty="0"/>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138360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Dotplots</a:t>
            </a:r>
          </a:p>
        </p:txBody>
      </p:sp>
      <p:sp>
        <p:nvSpPr>
          <p:cNvPr id="6" name="Content Placeholder 5"/>
          <p:cNvSpPr>
            <a:spLocks noGrp="1"/>
          </p:cNvSpPr>
          <p:nvPr>
            <p:ph sz="quarter" idx="12"/>
          </p:nvPr>
        </p:nvSpPr>
        <p:spPr>
          <a:xfrm>
            <a:off x="228600" y="1219200"/>
            <a:ext cx="8763000" cy="1447800"/>
          </a:xfrm>
        </p:spPr>
        <p:txBody>
          <a:bodyPr/>
          <a:lstStyle/>
          <a:p>
            <a:pPr marL="0" indent="0">
              <a:buNone/>
            </a:pPr>
            <a:r>
              <a:rPr lang="en-US" dirty="0"/>
              <a:t>A </a:t>
            </a:r>
            <a:r>
              <a:rPr lang="en-US" b="1" dirty="0">
                <a:solidFill>
                  <a:schemeClr val="accent4"/>
                </a:solidFill>
              </a:rPr>
              <a:t>dotplot </a:t>
            </a:r>
            <a:r>
              <a:rPr lang="en-US" dirty="0"/>
              <a:t>is a graph that can be used to give a rough impression of the shape of a data set. It is useful when the data set is not too large, and when there are some repeated values. </a:t>
            </a:r>
          </a:p>
          <a:p>
            <a:pPr marL="0" indent="0">
              <a:buNone/>
            </a:pPr>
            <a:r>
              <a:rPr lang="en-US" dirty="0"/>
              <a:t>Consider the number of children had by each of the presidents of the U.S. and their wives.</a:t>
            </a:r>
          </a:p>
        </p:txBody>
      </p:sp>
      <p:pic>
        <p:nvPicPr>
          <p:cNvPr id="7" name="Content Placeholder 6" descr="Data values: 0, 2, 10, 2, 5, 3, 6, 2, 2, 4, 1, 5, 4, 15, 3, 4, 5, 3, 2, 3, 4, 2, 6, 0, 0, 0, 8, 3, 3, 6, 2, 4, 2, 0, 4, 6, 4, 7, 2, 0, 1, 2, 6, 5">
            <a:extLst>
              <a:ext uri="{FF2B5EF4-FFF2-40B4-BE49-F238E27FC236}">
                <a16:creationId xmlns:a16="http://schemas.microsoft.com/office/drawing/2014/main" xmlns="" id="{E3534B8B-9366-477A-A437-E3D082FE38FB}"/>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33400" y="3429000"/>
            <a:ext cx="8132235" cy="1295400"/>
          </a:xfrm>
        </p:spPr>
      </p:pic>
      <p:pic>
        <p:nvPicPr>
          <p:cNvPr id="10" name="Content Placeholder 9" descr="Dotplot of the number of children had by each president and their wives. The distribution is skewed right with a peak at 2."/>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1546860" y="4612276"/>
            <a:ext cx="6126480" cy="2017124"/>
          </a:xfrm>
        </p:spPr>
      </p:pic>
    </p:spTree>
    <p:extLst>
      <p:ext uri="{BB962C8B-B14F-4D97-AF65-F5344CB8AC3E}">
        <p14:creationId xmlns:p14="http://schemas.microsoft.com/office/powerpoint/2010/main" val="12436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Interpreting Dotplots</a:t>
            </a:r>
          </a:p>
        </p:txBody>
      </p:sp>
      <p:sp>
        <p:nvSpPr>
          <p:cNvPr id="6" name="Content Placeholder 5"/>
          <p:cNvSpPr>
            <a:spLocks noGrp="1"/>
          </p:cNvSpPr>
          <p:nvPr>
            <p:ph sz="quarter" idx="12"/>
          </p:nvPr>
        </p:nvSpPr>
        <p:spPr>
          <a:xfrm>
            <a:off x="228600" y="1219200"/>
            <a:ext cx="8763000" cy="1447800"/>
          </a:xfrm>
        </p:spPr>
        <p:txBody>
          <a:bodyPr/>
          <a:lstStyle/>
          <a:p>
            <a:pPr marL="0" indent="0">
              <a:buNone/>
            </a:pPr>
            <a:r>
              <a:rPr lang="en-US" dirty="0"/>
              <a:t>A dotplot gives a good indication of where the values are concentrated, and where the gaps are. For example, it is immediately apparent that the most frequent number of children is 2, and only four presidents had more than 6.</a:t>
            </a:r>
          </a:p>
        </p:txBody>
      </p:sp>
      <p:pic>
        <p:nvPicPr>
          <p:cNvPr id="10" name="Content Placeholder 9" descr="Dotplot of the number of children had by each president and their wives. The distribution is skewed right with a peak at 2."/>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46860" y="2857440"/>
            <a:ext cx="6126480" cy="2017124"/>
          </a:xfrm>
        </p:spPr>
      </p:pic>
    </p:spTree>
    <p:extLst>
      <p:ext uri="{BB962C8B-B14F-4D97-AF65-F5344CB8AC3E}">
        <p14:creationId xmlns:p14="http://schemas.microsoft.com/office/powerpoint/2010/main" val="165322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time-series plots</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100114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Time-Series Plot</a:t>
            </a:r>
          </a:p>
        </p:txBody>
      </p:sp>
      <p:sp>
        <p:nvSpPr>
          <p:cNvPr id="6" name="Content Placeholder 5"/>
          <p:cNvSpPr>
            <a:spLocks noGrp="1"/>
          </p:cNvSpPr>
          <p:nvPr>
            <p:ph sz="quarter" idx="12"/>
          </p:nvPr>
        </p:nvSpPr>
        <p:spPr>
          <a:xfrm>
            <a:off x="228600" y="1219200"/>
            <a:ext cx="8763000" cy="1447800"/>
          </a:xfrm>
        </p:spPr>
        <p:txBody>
          <a:bodyPr/>
          <a:lstStyle/>
          <a:p>
            <a:pPr marL="0" indent="0">
              <a:buNone/>
            </a:pPr>
            <a:r>
              <a:rPr lang="en-US" sz="2800" dirty="0"/>
              <a:t>A </a:t>
            </a:r>
            <a:r>
              <a:rPr lang="en-US" sz="2800" b="1" dirty="0">
                <a:solidFill>
                  <a:schemeClr val="accent4"/>
                </a:solidFill>
              </a:rPr>
              <a:t>time-series plot </a:t>
            </a:r>
            <a:r>
              <a:rPr lang="en-US" sz="2800" dirty="0"/>
              <a:t>may be used when the data consist of values of a variable measured at different points in time. In a time-series plot, the horizontal axis represents time, and the vertical axis represents the value of the variable we are measuring. </a:t>
            </a:r>
          </a:p>
        </p:txBody>
      </p:sp>
    </p:spTree>
    <p:extLst>
      <p:ext uri="{BB962C8B-B14F-4D97-AF65-F5344CB8AC3E}">
        <p14:creationId xmlns:p14="http://schemas.microsoft.com/office/powerpoint/2010/main" val="359091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Time-Series Plot</a:t>
            </a:r>
          </a:p>
        </p:txBody>
      </p:sp>
      <p:sp>
        <p:nvSpPr>
          <p:cNvPr id="6" name="Content Placeholder 5"/>
          <p:cNvSpPr>
            <a:spLocks noGrp="1"/>
          </p:cNvSpPr>
          <p:nvPr>
            <p:ph sz="quarter" idx="12"/>
          </p:nvPr>
        </p:nvSpPr>
        <p:spPr>
          <a:xfrm>
            <a:off x="228600" y="1219200"/>
            <a:ext cx="6248400" cy="1447800"/>
          </a:xfrm>
        </p:spPr>
        <p:txBody>
          <a:bodyPr/>
          <a:lstStyle/>
          <a:p>
            <a:pPr marL="0" indent="0">
              <a:buNone/>
            </a:pPr>
            <a:r>
              <a:rPr lang="en-US" dirty="0"/>
              <a:t>The following table and time-series plot display </a:t>
            </a:r>
            <a:br>
              <a:rPr lang="en-US" dirty="0"/>
            </a:br>
            <a:r>
              <a:rPr lang="en-US" dirty="0"/>
              <a:t>the closing value of the Dow Jones Industrial </a:t>
            </a:r>
            <a:br>
              <a:rPr lang="en-US" dirty="0"/>
            </a:br>
            <a:r>
              <a:rPr lang="en-US" dirty="0"/>
              <a:t>Average at the end of each year from 2003 to 2016.</a:t>
            </a:r>
          </a:p>
        </p:txBody>
      </p:sp>
      <p:graphicFrame>
        <p:nvGraphicFramePr>
          <p:cNvPr id="3" name="Content Placeholder 2" descr="Table containing the closing value of the Dowe Jones Industrial Average over time"/>
          <p:cNvGraphicFramePr>
            <a:graphicFrameLocks noGrp="1"/>
          </p:cNvGraphicFramePr>
          <p:nvPr>
            <p:ph sz="quarter" idx="15"/>
            <p:extLst/>
          </p:nvPr>
        </p:nvGraphicFramePr>
        <p:xfrm>
          <a:off x="6592388" y="1219200"/>
          <a:ext cx="2246812" cy="5562600"/>
        </p:xfrm>
        <a:graphic>
          <a:graphicData uri="http://schemas.openxmlformats.org/drawingml/2006/table">
            <a:tbl>
              <a:tblPr firstRow="1" bandRow="1">
                <a:tableStyleId>{68D230F3-CF80-4859-8CE7-A43EE81993B5}</a:tableStyleId>
              </a:tblPr>
              <a:tblGrid>
                <a:gridCol w="1123406">
                  <a:extLst>
                    <a:ext uri="{9D8B030D-6E8A-4147-A177-3AD203B41FA5}">
                      <a16:colId xmlns:a16="http://schemas.microsoft.com/office/drawing/2014/main" xmlns="" val="4144858472"/>
                    </a:ext>
                  </a:extLst>
                </a:gridCol>
                <a:gridCol w="1123406">
                  <a:extLst>
                    <a:ext uri="{9D8B030D-6E8A-4147-A177-3AD203B41FA5}">
                      <a16:colId xmlns:a16="http://schemas.microsoft.com/office/drawing/2014/main" xmlns="" val="754985847"/>
                    </a:ext>
                  </a:extLst>
                </a:gridCol>
              </a:tblGrid>
              <a:tr h="370840">
                <a:tc>
                  <a:txBody>
                    <a:bodyPr/>
                    <a:lstStyle/>
                    <a:p>
                      <a:pPr algn="ctr"/>
                      <a:r>
                        <a:rPr lang="en-US" dirty="0"/>
                        <a:t>Year</a:t>
                      </a:r>
                    </a:p>
                  </a:txBody>
                  <a:tcPr/>
                </a:tc>
                <a:tc>
                  <a:txBody>
                    <a:bodyPr/>
                    <a:lstStyle/>
                    <a:p>
                      <a:pPr algn="ctr"/>
                      <a:r>
                        <a:rPr lang="en-US" dirty="0"/>
                        <a:t>Average</a:t>
                      </a:r>
                    </a:p>
                  </a:txBody>
                  <a:tcPr/>
                </a:tc>
                <a:extLst>
                  <a:ext uri="{0D108BD9-81ED-4DB2-BD59-A6C34878D82A}">
                    <a16:rowId xmlns:a16="http://schemas.microsoft.com/office/drawing/2014/main" xmlns="" val="332202098"/>
                  </a:ext>
                </a:extLst>
              </a:tr>
              <a:tr h="370840">
                <a:tc>
                  <a:txBody>
                    <a:bodyPr/>
                    <a:lstStyle/>
                    <a:p>
                      <a:pPr algn="ctr"/>
                      <a:r>
                        <a:rPr lang="en-US" dirty="0"/>
                        <a:t>2003</a:t>
                      </a:r>
                    </a:p>
                  </a:txBody>
                  <a:tcPr/>
                </a:tc>
                <a:tc>
                  <a:txBody>
                    <a:bodyPr/>
                    <a:lstStyle/>
                    <a:p>
                      <a:pPr algn="ctr"/>
                      <a:r>
                        <a:rPr lang="en-US" dirty="0"/>
                        <a:t>10,453.92</a:t>
                      </a:r>
                    </a:p>
                  </a:txBody>
                  <a:tcPr/>
                </a:tc>
                <a:extLst>
                  <a:ext uri="{0D108BD9-81ED-4DB2-BD59-A6C34878D82A}">
                    <a16:rowId xmlns:a16="http://schemas.microsoft.com/office/drawing/2014/main" xmlns="" val="1596817970"/>
                  </a:ext>
                </a:extLst>
              </a:tr>
              <a:tr h="370840">
                <a:tc>
                  <a:txBody>
                    <a:bodyPr/>
                    <a:lstStyle/>
                    <a:p>
                      <a:pPr algn="ctr"/>
                      <a:r>
                        <a:rPr lang="en-US" dirty="0"/>
                        <a:t>2004</a:t>
                      </a:r>
                    </a:p>
                  </a:txBody>
                  <a:tcPr/>
                </a:tc>
                <a:tc>
                  <a:txBody>
                    <a:bodyPr/>
                    <a:lstStyle/>
                    <a:p>
                      <a:pPr algn="ctr"/>
                      <a:r>
                        <a:rPr lang="en-US" dirty="0"/>
                        <a:t>10,783.01</a:t>
                      </a:r>
                    </a:p>
                  </a:txBody>
                  <a:tcPr/>
                </a:tc>
                <a:extLst>
                  <a:ext uri="{0D108BD9-81ED-4DB2-BD59-A6C34878D82A}">
                    <a16:rowId xmlns:a16="http://schemas.microsoft.com/office/drawing/2014/main" xmlns="" val="3102065511"/>
                  </a:ext>
                </a:extLst>
              </a:tr>
              <a:tr h="370840">
                <a:tc>
                  <a:txBody>
                    <a:bodyPr/>
                    <a:lstStyle/>
                    <a:p>
                      <a:pPr algn="ctr"/>
                      <a:r>
                        <a:rPr lang="en-US" dirty="0"/>
                        <a:t>2005</a:t>
                      </a:r>
                    </a:p>
                  </a:txBody>
                  <a:tcPr/>
                </a:tc>
                <a:tc>
                  <a:txBody>
                    <a:bodyPr/>
                    <a:lstStyle/>
                    <a:p>
                      <a:pPr algn="ctr"/>
                      <a:r>
                        <a:rPr lang="en-US" dirty="0"/>
                        <a:t>10,717.50</a:t>
                      </a:r>
                    </a:p>
                  </a:txBody>
                  <a:tcPr/>
                </a:tc>
                <a:extLst>
                  <a:ext uri="{0D108BD9-81ED-4DB2-BD59-A6C34878D82A}">
                    <a16:rowId xmlns:a16="http://schemas.microsoft.com/office/drawing/2014/main" xmlns="" val="3897961566"/>
                  </a:ext>
                </a:extLst>
              </a:tr>
              <a:tr h="370840">
                <a:tc>
                  <a:txBody>
                    <a:bodyPr/>
                    <a:lstStyle/>
                    <a:p>
                      <a:pPr algn="ctr"/>
                      <a:r>
                        <a:rPr lang="en-US" dirty="0"/>
                        <a:t>2006</a:t>
                      </a:r>
                    </a:p>
                  </a:txBody>
                  <a:tcPr/>
                </a:tc>
                <a:tc>
                  <a:txBody>
                    <a:bodyPr/>
                    <a:lstStyle/>
                    <a:p>
                      <a:pPr algn="ctr"/>
                      <a:r>
                        <a:rPr lang="en-US" dirty="0"/>
                        <a:t>12,463.15</a:t>
                      </a:r>
                    </a:p>
                  </a:txBody>
                  <a:tcPr/>
                </a:tc>
                <a:extLst>
                  <a:ext uri="{0D108BD9-81ED-4DB2-BD59-A6C34878D82A}">
                    <a16:rowId xmlns:a16="http://schemas.microsoft.com/office/drawing/2014/main" xmlns="" val="1819094734"/>
                  </a:ext>
                </a:extLst>
              </a:tr>
              <a:tr h="370840">
                <a:tc>
                  <a:txBody>
                    <a:bodyPr/>
                    <a:lstStyle/>
                    <a:p>
                      <a:pPr algn="ctr"/>
                      <a:r>
                        <a:rPr lang="en-US" dirty="0"/>
                        <a:t>2007</a:t>
                      </a:r>
                    </a:p>
                  </a:txBody>
                  <a:tcPr/>
                </a:tc>
                <a:tc>
                  <a:txBody>
                    <a:bodyPr/>
                    <a:lstStyle/>
                    <a:p>
                      <a:pPr algn="ctr"/>
                      <a:r>
                        <a:rPr lang="en-US" dirty="0"/>
                        <a:t>13,264.82</a:t>
                      </a:r>
                    </a:p>
                  </a:txBody>
                  <a:tcPr/>
                </a:tc>
                <a:extLst>
                  <a:ext uri="{0D108BD9-81ED-4DB2-BD59-A6C34878D82A}">
                    <a16:rowId xmlns:a16="http://schemas.microsoft.com/office/drawing/2014/main" xmlns="" val="18056498"/>
                  </a:ext>
                </a:extLst>
              </a:tr>
              <a:tr h="370840">
                <a:tc>
                  <a:txBody>
                    <a:bodyPr/>
                    <a:lstStyle/>
                    <a:p>
                      <a:pPr algn="ctr"/>
                      <a:r>
                        <a:rPr lang="en-US" dirty="0"/>
                        <a:t>2008</a:t>
                      </a:r>
                    </a:p>
                  </a:txBody>
                  <a:tcPr/>
                </a:tc>
                <a:tc>
                  <a:txBody>
                    <a:bodyPr/>
                    <a:lstStyle/>
                    <a:p>
                      <a:pPr algn="ctr"/>
                      <a:r>
                        <a:rPr lang="en-US" dirty="0"/>
                        <a:t>8,776.39</a:t>
                      </a:r>
                    </a:p>
                  </a:txBody>
                  <a:tcPr/>
                </a:tc>
                <a:extLst>
                  <a:ext uri="{0D108BD9-81ED-4DB2-BD59-A6C34878D82A}">
                    <a16:rowId xmlns:a16="http://schemas.microsoft.com/office/drawing/2014/main" xmlns="" val="3674314636"/>
                  </a:ext>
                </a:extLst>
              </a:tr>
              <a:tr h="370840">
                <a:tc>
                  <a:txBody>
                    <a:bodyPr/>
                    <a:lstStyle/>
                    <a:p>
                      <a:pPr algn="ctr"/>
                      <a:r>
                        <a:rPr lang="en-US" dirty="0"/>
                        <a:t>2009</a:t>
                      </a:r>
                    </a:p>
                  </a:txBody>
                  <a:tcPr/>
                </a:tc>
                <a:tc>
                  <a:txBody>
                    <a:bodyPr/>
                    <a:lstStyle/>
                    <a:p>
                      <a:pPr algn="ctr"/>
                      <a:r>
                        <a:rPr lang="en-US" dirty="0"/>
                        <a:t>10,428.05</a:t>
                      </a:r>
                    </a:p>
                  </a:txBody>
                  <a:tcPr/>
                </a:tc>
                <a:extLst>
                  <a:ext uri="{0D108BD9-81ED-4DB2-BD59-A6C34878D82A}">
                    <a16:rowId xmlns:a16="http://schemas.microsoft.com/office/drawing/2014/main" xmlns="" val="1289395308"/>
                  </a:ext>
                </a:extLst>
              </a:tr>
              <a:tr h="370840">
                <a:tc>
                  <a:txBody>
                    <a:bodyPr/>
                    <a:lstStyle/>
                    <a:p>
                      <a:pPr algn="ctr"/>
                      <a:r>
                        <a:rPr lang="en-US" dirty="0"/>
                        <a:t>2010</a:t>
                      </a:r>
                    </a:p>
                  </a:txBody>
                  <a:tcPr/>
                </a:tc>
                <a:tc>
                  <a:txBody>
                    <a:bodyPr/>
                    <a:lstStyle/>
                    <a:p>
                      <a:pPr algn="ctr"/>
                      <a:r>
                        <a:rPr lang="en-US" dirty="0"/>
                        <a:t>11,557.51</a:t>
                      </a:r>
                    </a:p>
                  </a:txBody>
                  <a:tcPr/>
                </a:tc>
                <a:extLst>
                  <a:ext uri="{0D108BD9-81ED-4DB2-BD59-A6C34878D82A}">
                    <a16:rowId xmlns:a16="http://schemas.microsoft.com/office/drawing/2014/main" xmlns="" val="3757116930"/>
                  </a:ext>
                </a:extLst>
              </a:tr>
              <a:tr h="370840">
                <a:tc>
                  <a:txBody>
                    <a:bodyPr/>
                    <a:lstStyle/>
                    <a:p>
                      <a:pPr algn="ctr"/>
                      <a:r>
                        <a:rPr lang="en-US" dirty="0"/>
                        <a:t>2011</a:t>
                      </a:r>
                    </a:p>
                  </a:txBody>
                  <a:tcPr/>
                </a:tc>
                <a:tc>
                  <a:txBody>
                    <a:bodyPr/>
                    <a:lstStyle/>
                    <a:p>
                      <a:pPr algn="ctr"/>
                      <a:r>
                        <a:rPr lang="en-US" dirty="0"/>
                        <a:t>12,217.56</a:t>
                      </a:r>
                    </a:p>
                  </a:txBody>
                  <a:tcPr/>
                </a:tc>
                <a:extLst>
                  <a:ext uri="{0D108BD9-81ED-4DB2-BD59-A6C34878D82A}">
                    <a16:rowId xmlns:a16="http://schemas.microsoft.com/office/drawing/2014/main" xmlns="" val="1690246634"/>
                  </a:ext>
                </a:extLst>
              </a:tr>
              <a:tr h="370840">
                <a:tc>
                  <a:txBody>
                    <a:bodyPr/>
                    <a:lstStyle/>
                    <a:p>
                      <a:pPr algn="ctr"/>
                      <a:r>
                        <a:rPr lang="en-US" dirty="0"/>
                        <a:t>2012</a:t>
                      </a:r>
                    </a:p>
                  </a:txBody>
                  <a:tcPr/>
                </a:tc>
                <a:tc>
                  <a:txBody>
                    <a:bodyPr/>
                    <a:lstStyle/>
                    <a:p>
                      <a:pPr algn="ctr"/>
                      <a:r>
                        <a:rPr lang="en-US" dirty="0"/>
                        <a:t>13,104.14</a:t>
                      </a:r>
                    </a:p>
                  </a:txBody>
                  <a:tcPr/>
                </a:tc>
                <a:extLst>
                  <a:ext uri="{0D108BD9-81ED-4DB2-BD59-A6C34878D82A}">
                    <a16:rowId xmlns:a16="http://schemas.microsoft.com/office/drawing/2014/main" xmlns="" val="3680071619"/>
                  </a:ext>
                </a:extLst>
              </a:tr>
              <a:tr h="370840">
                <a:tc>
                  <a:txBody>
                    <a:bodyPr/>
                    <a:lstStyle/>
                    <a:p>
                      <a:pPr algn="ctr"/>
                      <a:r>
                        <a:rPr lang="en-US" dirty="0"/>
                        <a:t>2013</a:t>
                      </a:r>
                    </a:p>
                  </a:txBody>
                  <a:tcPr/>
                </a:tc>
                <a:tc>
                  <a:txBody>
                    <a:bodyPr/>
                    <a:lstStyle/>
                    <a:p>
                      <a:pPr algn="ctr"/>
                      <a:r>
                        <a:rPr lang="en-US" dirty="0"/>
                        <a:t>16,576.66</a:t>
                      </a:r>
                    </a:p>
                  </a:txBody>
                  <a:tcPr/>
                </a:tc>
                <a:extLst>
                  <a:ext uri="{0D108BD9-81ED-4DB2-BD59-A6C34878D82A}">
                    <a16:rowId xmlns:a16="http://schemas.microsoft.com/office/drawing/2014/main" xmlns="" val="1350722705"/>
                  </a:ext>
                </a:extLst>
              </a:tr>
              <a:tr h="370840">
                <a:tc>
                  <a:txBody>
                    <a:bodyPr/>
                    <a:lstStyle/>
                    <a:p>
                      <a:pPr algn="ctr"/>
                      <a:r>
                        <a:rPr lang="en-US" dirty="0"/>
                        <a:t>2014</a:t>
                      </a:r>
                    </a:p>
                  </a:txBody>
                  <a:tcPr/>
                </a:tc>
                <a:tc>
                  <a:txBody>
                    <a:bodyPr/>
                    <a:lstStyle/>
                    <a:p>
                      <a:pPr algn="ctr"/>
                      <a:r>
                        <a:rPr lang="en-US" dirty="0"/>
                        <a:t>17,823.07</a:t>
                      </a:r>
                    </a:p>
                  </a:txBody>
                  <a:tcPr/>
                </a:tc>
                <a:extLst>
                  <a:ext uri="{0D108BD9-81ED-4DB2-BD59-A6C34878D82A}">
                    <a16:rowId xmlns:a16="http://schemas.microsoft.com/office/drawing/2014/main" xmlns="" val="4280034451"/>
                  </a:ext>
                </a:extLst>
              </a:tr>
              <a:tr h="370840">
                <a:tc>
                  <a:txBody>
                    <a:bodyPr/>
                    <a:lstStyle/>
                    <a:p>
                      <a:pPr algn="ctr"/>
                      <a:r>
                        <a:rPr lang="en-US" dirty="0"/>
                        <a:t>2015</a:t>
                      </a:r>
                    </a:p>
                  </a:txBody>
                  <a:tcPr/>
                </a:tc>
                <a:tc>
                  <a:txBody>
                    <a:bodyPr/>
                    <a:lstStyle/>
                    <a:p>
                      <a:pPr algn="ctr"/>
                      <a:r>
                        <a:rPr lang="en-US" dirty="0"/>
                        <a:t>17,425.03</a:t>
                      </a:r>
                    </a:p>
                  </a:txBody>
                  <a:tcPr/>
                </a:tc>
                <a:extLst>
                  <a:ext uri="{0D108BD9-81ED-4DB2-BD59-A6C34878D82A}">
                    <a16:rowId xmlns:a16="http://schemas.microsoft.com/office/drawing/2014/main" xmlns="" val="3698633555"/>
                  </a:ext>
                </a:extLst>
              </a:tr>
              <a:tr h="370840">
                <a:tc>
                  <a:txBody>
                    <a:bodyPr/>
                    <a:lstStyle/>
                    <a:p>
                      <a:pPr algn="ctr"/>
                      <a:r>
                        <a:rPr lang="en-US" dirty="0"/>
                        <a:t>2016</a:t>
                      </a:r>
                    </a:p>
                  </a:txBody>
                  <a:tcPr/>
                </a:tc>
                <a:tc>
                  <a:txBody>
                    <a:bodyPr/>
                    <a:lstStyle/>
                    <a:p>
                      <a:pPr algn="ctr"/>
                      <a:r>
                        <a:rPr lang="en-US" dirty="0"/>
                        <a:t>19,762.60</a:t>
                      </a:r>
                    </a:p>
                  </a:txBody>
                  <a:tcPr/>
                </a:tc>
                <a:extLst>
                  <a:ext uri="{0D108BD9-81ED-4DB2-BD59-A6C34878D82A}">
                    <a16:rowId xmlns:a16="http://schemas.microsoft.com/office/drawing/2014/main" xmlns="" val="3434471964"/>
                  </a:ext>
                </a:extLst>
              </a:tr>
            </a:tbl>
          </a:graphicData>
        </a:graphic>
      </p:graphicFrame>
      <p:pic>
        <p:nvPicPr>
          <p:cNvPr id="4" name="Content Placeholder 3" descr="Figure that illustrates the changes in the closing value of the Dow Jones Industrial Average over tim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916" y="2773004"/>
            <a:ext cx="6493592" cy="3246796"/>
          </a:xfrm>
        </p:spPr>
      </p:pic>
    </p:spTree>
    <p:extLst>
      <p:ext uri="{BB962C8B-B14F-4D97-AF65-F5344CB8AC3E}">
        <p14:creationId xmlns:p14="http://schemas.microsoft.com/office/powerpoint/2010/main" val="34923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Time-Series Plots on the TI-84 PLUS</a:t>
            </a:r>
          </a:p>
        </p:txBody>
      </p:sp>
      <p:sp>
        <p:nvSpPr>
          <p:cNvPr id="2" name="Content Placeholder 1"/>
          <p:cNvSpPr>
            <a:spLocks noGrp="1"/>
          </p:cNvSpPr>
          <p:nvPr>
            <p:ph sz="quarter" idx="12"/>
          </p:nvPr>
        </p:nvSpPr>
        <p:spPr>
          <a:xfrm>
            <a:off x="533400" y="1219200"/>
            <a:ext cx="6324600" cy="5257800"/>
          </a:xfrm>
        </p:spPr>
        <p:txBody>
          <a:bodyPr/>
          <a:lstStyle/>
          <a:p>
            <a:pPr marL="0" indent="0">
              <a:buNone/>
            </a:pPr>
            <a:r>
              <a:rPr lang="en-US" dirty="0"/>
              <a:t>The following steps will create a time-series plot for the Dow Jones Industrial Average data on the TI-84 PLUS.</a:t>
            </a:r>
          </a:p>
          <a:p>
            <a:pPr marL="1257300" indent="-1257300">
              <a:buNone/>
            </a:pPr>
            <a:r>
              <a:rPr lang="en-US" b="1" dirty="0"/>
              <a:t>Step 1:</a:t>
            </a:r>
            <a:r>
              <a:rPr lang="en-US" dirty="0"/>
              <a:t>	Enter the </a:t>
            </a:r>
            <a:r>
              <a:rPr lang="en-US" i="1" dirty="0"/>
              <a:t>x-</a:t>
            </a:r>
            <a:r>
              <a:rPr lang="en-US" dirty="0"/>
              <a:t>values data in list </a:t>
            </a:r>
            <a:r>
              <a:rPr lang="en-US" b="1" dirty="0"/>
              <a:t>L1</a:t>
            </a:r>
            <a:r>
              <a:rPr lang="en-US" dirty="0"/>
              <a:t> and the </a:t>
            </a:r>
            <a:r>
              <a:rPr lang="en-US" i="1" dirty="0"/>
              <a:t>y-</a:t>
            </a:r>
            <a:r>
              <a:rPr lang="en-US" dirty="0"/>
              <a:t>values in list </a:t>
            </a:r>
            <a:r>
              <a:rPr lang="en-US" b="1" dirty="0"/>
              <a:t>L2</a:t>
            </a:r>
            <a:r>
              <a:rPr lang="en-US" dirty="0"/>
              <a:t>.</a:t>
            </a:r>
          </a:p>
          <a:p>
            <a:pPr marL="1257300" indent="-1257300">
              <a:buNone/>
            </a:pPr>
            <a:r>
              <a:rPr lang="en-US" b="1" dirty="0"/>
              <a:t>Step 2:</a:t>
            </a:r>
            <a:r>
              <a:rPr lang="en-US" dirty="0"/>
              <a:t>	Press </a:t>
            </a:r>
            <a:r>
              <a:rPr lang="en-US" b="1" dirty="0"/>
              <a:t>2</a:t>
            </a:r>
            <a:r>
              <a:rPr lang="en-US" b="1" baseline="30000" dirty="0"/>
              <a:t>nd</a:t>
            </a:r>
            <a:r>
              <a:rPr lang="en-US" b="1" dirty="0"/>
              <a:t>, Y=</a:t>
            </a:r>
            <a:r>
              <a:rPr lang="en-US" dirty="0"/>
              <a:t>, then </a:t>
            </a:r>
            <a:r>
              <a:rPr lang="en-US" b="1" dirty="0"/>
              <a:t>1 </a:t>
            </a:r>
            <a:r>
              <a:rPr lang="en-US" dirty="0"/>
              <a:t>to access the Plot1 menu. Select </a:t>
            </a:r>
            <a:r>
              <a:rPr lang="en-US" b="1" dirty="0"/>
              <a:t>On </a:t>
            </a:r>
            <a:r>
              <a:rPr lang="en-US" dirty="0"/>
              <a:t>and the Line Graph plot type. Make sure that L1 is entered in the </a:t>
            </a:r>
            <a:r>
              <a:rPr lang="en-US" b="1" dirty="0" err="1"/>
              <a:t>Xlist</a:t>
            </a:r>
            <a:r>
              <a:rPr lang="en-US" b="1" dirty="0"/>
              <a:t> </a:t>
            </a:r>
            <a:r>
              <a:rPr lang="en-US" dirty="0"/>
              <a:t>field and L2 is entered in the </a:t>
            </a:r>
            <a:r>
              <a:rPr lang="en-US" b="1" dirty="0" err="1"/>
              <a:t>Ylist</a:t>
            </a:r>
            <a:r>
              <a:rPr lang="en-US" b="1" dirty="0"/>
              <a:t> </a:t>
            </a:r>
            <a:r>
              <a:rPr lang="en-US" dirty="0"/>
              <a:t>field. </a:t>
            </a:r>
          </a:p>
          <a:p>
            <a:pPr marL="1257300" indent="-1257300">
              <a:buNone/>
            </a:pPr>
            <a:r>
              <a:rPr lang="en-US" b="1" dirty="0"/>
              <a:t>Step 3:</a:t>
            </a:r>
            <a:r>
              <a:rPr lang="en-US" dirty="0"/>
              <a:t>	Press </a:t>
            </a:r>
            <a:r>
              <a:rPr lang="en-US" b="1" dirty="0"/>
              <a:t>Zoom, 9 </a:t>
            </a:r>
            <a:r>
              <a:rPr lang="en-US" dirty="0"/>
              <a:t>to view the plot.</a:t>
            </a:r>
          </a:p>
        </p:txBody>
      </p:sp>
      <p:pic>
        <p:nvPicPr>
          <p:cNvPr id="4" name="Content Placeholder 3" descr="TI-84 screen shot listing data"/>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10400" y="1753315"/>
            <a:ext cx="1828800" cy="1207910"/>
          </a:xfrm>
        </p:spPr>
      </p:pic>
      <p:pic>
        <p:nvPicPr>
          <p:cNvPr id="9" name="Content Placeholder 8" descr="TI-84 screen shot showing Plot1 options"/>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t="12243"/>
          <a:stretch/>
        </p:blipFill>
        <p:spPr>
          <a:xfrm>
            <a:off x="7010400" y="3352800"/>
            <a:ext cx="1828800" cy="1206165"/>
          </a:xfrm>
        </p:spPr>
      </p:pic>
      <p:pic>
        <p:nvPicPr>
          <p:cNvPr id="11" name="Content Placeholder 10" descr="TI-84 screen shot showing time-series plot for Dow Jones data"/>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7010400" y="4950540"/>
            <a:ext cx="1828800" cy="1207910"/>
          </a:xfrm>
        </p:spPr>
      </p:pic>
    </p:spTree>
    <p:extLst>
      <p:ext uri="{BB962C8B-B14F-4D97-AF65-F5344CB8AC3E}">
        <p14:creationId xmlns:p14="http://schemas.microsoft.com/office/powerpoint/2010/main" val="13430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Frequency Distribution</a:t>
            </a:r>
          </a:p>
        </p:txBody>
      </p:sp>
      <p:sp>
        <p:nvSpPr>
          <p:cNvPr id="2" name="Content Placeholder 1"/>
          <p:cNvSpPr>
            <a:spLocks noGrp="1"/>
          </p:cNvSpPr>
          <p:nvPr>
            <p:ph sz="quarter" idx="12"/>
          </p:nvPr>
        </p:nvSpPr>
        <p:spPr/>
        <p:txBody>
          <a:bodyPr/>
          <a:lstStyle/>
          <a:p>
            <a:pPr marL="0" indent="0">
              <a:buNone/>
            </a:pPr>
            <a:r>
              <a:rPr lang="en-US" dirty="0"/>
              <a:t>A retailer accepts four types of credit cards and lists the types used by the last 50 customers as follows. </a:t>
            </a:r>
          </a:p>
        </p:txBody>
      </p:sp>
      <p:sp>
        <p:nvSpPr>
          <p:cNvPr id="4" name="Content Placeholder 3"/>
          <p:cNvSpPr>
            <a:spLocks noGrp="1"/>
          </p:cNvSpPr>
          <p:nvPr>
            <p:ph sz="quarter" idx="14"/>
          </p:nvPr>
        </p:nvSpPr>
        <p:spPr>
          <a:xfrm>
            <a:off x="304800" y="2258291"/>
            <a:ext cx="8610600" cy="3990109"/>
          </a:xfrm>
          <a:gradFill>
            <a:gsLst>
              <a:gs pos="0">
                <a:srgbClr val="D5E3F7"/>
              </a:gs>
              <a:gs pos="35000">
                <a:srgbClr val="E9F0FB"/>
              </a:gs>
              <a:gs pos="100000">
                <a:schemeClr val="bg1"/>
              </a:gs>
            </a:gsLst>
          </a:gradFill>
        </p:spPr>
        <p:style>
          <a:lnRef idx="1">
            <a:schemeClr val="accent6"/>
          </a:lnRef>
          <a:fillRef idx="2">
            <a:schemeClr val="accent6"/>
          </a:fillRef>
          <a:effectRef idx="1">
            <a:schemeClr val="accent6"/>
          </a:effectRef>
          <a:fontRef idx="minor">
            <a:schemeClr val="dk1"/>
          </a:fontRef>
        </p:style>
        <p:txBody>
          <a:bodyPr numCol="5"/>
          <a:lstStyle/>
          <a:p>
            <a:pPr marL="0" indent="0" algn="ctr">
              <a:spcBef>
                <a:spcPts val="0"/>
              </a:spcBef>
              <a:spcAft>
                <a:spcPts val="200"/>
              </a:spcAft>
              <a:buNone/>
            </a:pPr>
            <a:r>
              <a:rPr lang="en-US" sz="2200" dirty="0"/>
              <a:t>Discover</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MasterCard</a:t>
            </a:r>
          </a:p>
          <a:p>
            <a:pPr marL="0" indent="0" algn="ctr">
              <a:spcBef>
                <a:spcPts val="0"/>
              </a:spcBef>
              <a:spcAft>
                <a:spcPts val="200"/>
              </a:spcAft>
              <a:buNone/>
            </a:pPr>
            <a:endParaRPr lang="en-US" sz="2200" dirty="0"/>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Discover</a:t>
            </a:r>
          </a:p>
          <a:p>
            <a:pPr marL="0" indent="0" algn="ctr">
              <a:spcBef>
                <a:spcPts val="0"/>
              </a:spcBef>
              <a:spcAft>
                <a:spcPts val="200"/>
              </a:spcAft>
              <a:buNone/>
            </a:pPr>
            <a:r>
              <a:rPr lang="en-US" sz="2200" dirty="0"/>
              <a:t>Discover</a:t>
            </a:r>
          </a:p>
          <a:p>
            <a:pPr marL="0" indent="0" algn="ctr">
              <a:spcBef>
                <a:spcPts val="0"/>
              </a:spcBef>
              <a:spcAft>
                <a:spcPts val="200"/>
              </a:spcAft>
              <a:buNone/>
            </a:pPr>
            <a:endParaRPr lang="en-US" sz="2200" dirty="0"/>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Discover</a:t>
            </a:r>
          </a:p>
          <a:p>
            <a:pPr marL="0" indent="0" algn="ctr">
              <a:spcBef>
                <a:spcPts val="0"/>
              </a:spcBef>
              <a:spcAft>
                <a:spcPts val="200"/>
              </a:spcAft>
              <a:buNone/>
            </a:pPr>
            <a:r>
              <a:rPr lang="en-US" sz="2200" dirty="0"/>
              <a:t>Discover</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Am. Express</a:t>
            </a:r>
          </a:p>
          <a:p>
            <a:pPr marL="0" indent="0" algn="ctr">
              <a:spcBef>
                <a:spcPts val="0"/>
              </a:spcBef>
              <a:spcAft>
                <a:spcPts val="200"/>
              </a:spcAft>
              <a:buNone/>
            </a:pPr>
            <a:endParaRPr lang="en-US" sz="2200" dirty="0"/>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Am. Express</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Discover</a:t>
            </a:r>
          </a:p>
          <a:p>
            <a:pPr marL="0" indent="0" algn="ctr">
              <a:spcBef>
                <a:spcPts val="0"/>
              </a:spcBef>
              <a:spcAft>
                <a:spcPts val="200"/>
              </a:spcAft>
              <a:buNone/>
            </a:pPr>
            <a:endParaRPr lang="en-US" sz="2200" dirty="0"/>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Discover</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MasterCard</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r>
              <a:rPr lang="en-US" sz="2200" dirty="0"/>
              <a:t>Visa</a:t>
            </a:r>
          </a:p>
          <a:p>
            <a:pPr marL="0" indent="0" algn="ctr">
              <a:spcBef>
                <a:spcPts val="0"/>
              </a:spcBef>
              <a:spcAft>
                <a:spcPts val="200"/>
              </a:spcAft>
              <a:buNone/>
            </a:pPr>
            <a:endParaRPr lang="en-US" sz="2200" dirty="0"/>
          </a:p>
        </p:txBody>
      </p:sp>
    </p:spTree>
    <p:extLst>
      <p:ext uri="{BB962C8B-B14F-4D97-AF65-F5344CB8AC3E}">
        <p14:creationId xmlns:p14="http://schemas.microsoft.com/office/powerpoint/2010/main" val="224386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915400" cy="2743200"/>
          </a:xfrm>
        </p:spPr>
        <p:txBody>
          <a:bodyPr/>
          <a:lstStyle/>
          <a:p>
            <a:pPr>
              <a:spcBef>
                <a:spcPts val="0"/>
              </a:spcBef>
              <a:spcAft>
                <a:spcPts val="0"/>
              </a:spcAft>
            </a:pPr>
            <a:r>
              <a:rPr lang="en-US" sz="2800" dirty="0"/>
              <a:t>How to construct and interpret:</a:t>
            </a:r>
          </a:p>
          <a:p>
            <a:pPr lvl="1">
              <a:spcBef>
                <a:spcPts val="0"/>
              </a:spcBef>
              <a:spcAft>
                <a:spcPts val="0"/>
              </a:spcAft>
            </a:pPr>
            <a:r>
              <a:rPr lang="en-US" sz="2400" dirty="0"/>
              <a:t>Stem-and-leaf plots</a:t>
            </a:r>
          </a:p>
          <a:p>
            <a:pPr lvl="1">
              <a:spcBef>
                <a:spcPts val="0"/>
              </a:spcBef>
              <a:spcAft>
                <a:spcPts val="0"/>
              </a:spcAft>
            </a:pPr>
            <a:r>
              <a:rPr lang="en-US" sz="2400" dirty="0"/>
              <a:t>Dotplots</a:t>
            </a:r>
          </a:p>
          <a:p>
            <a:pPr lvl="1">
              <a:spcBef>
                <a:spcPts val="0"/>
              </a:spcBef>
              <a:spcAft>
                <a:spcPts val="0"/>
              </a:spcAft>
            </a:pPr>
            <a:r>
              <a:rPr lang="en-US" sz="2400" dirty="0"/>
              <a:t>Time-series plots</a:t>
            </a:r>
            <a:endParaRPr lang="en-US" sz="2800" dirty="0"/>
          </a:p>
        </p:txBody>
      </p:sp>
      <p:sp>
        <p:nvSpPr>
          <p:cNvPr id="2" name="Title 1"/>
          <p:cNvSpPr>
            <a:spLocks noGrp="1"/>
          </p:cNvSpPr>
          <p:nvPr>
            <p:ph type="title"/>
          </p:nvPr>
        </p:nvSpPr>
        <p:spPr/>
        <p:txBody>
          <a:bodyPr/>
          <a:lstStyle/>
          <a:p>
            <a:r>
              <a:rPr lang="en-US" dirty="0"/>
              <a:t>You Should Know . . . </a:t>
            </a:r>
          </a:p>
        </p:txBody>
      </p:sp>
    </p:spTree>
    <p:extLst>
      <p:ext uri="{BB962C8B-B14F-4D97-AF65-F5344CB8AC3E}">
        <p14:creationId xmlns:p14="http://schemas.microsoft.com/office/powerpoint/2010/main" val="25612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2.4</a:t>
            </a:r>
          </a:p>
        </p:txBody>
      </p:sp>
      <p:sp>
        <p:nvSpPr>
          <p:cNvPr id="2" name="Title 1"/>
          <p:cNvSpPr>
            <a:spLocks noGrp="1"/>
          </p:cNvSpPr>
          <p:nvPr>
            <p:ph type="ctrTitle"/>
          </p:nvPr>
        </p:nvSpPr>
        <p:spPr/>
        <p:txBody>
          <a:bodyPr/>
          <a:lstStyle/>
          <a:p>
            <a:r>
              <a:rPr lang="en-US" dirty="0"/>
              <a:t>Graphs Can Be Misleading</a:t>
            </a:r>
          </a:p>
        </p:txBody>
      </p:sp>
    </p:spTree>
    <p:extLst>
      <p:ext uri="{BB962C8B-B14F-4D97-AF65-F5344CB8AC3E}">
        <p14:creationId xmlns:p14="http://schemas.microsoft.com/office/powerpoint/2010/main" val="264057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Understand how improper positioning of the vertical scale can be misleading</a:t>
            </a:r>
          </a:p>
          <a:p>
            <a:pPr marL="457200" indent="-457200">
              <a:buFont typeface="+mj-lt"/>
              <a:buAutoNum type="arabicPeriod"/>
            </a:pPr>
            <a:r>
              <a:rPr lang="en-US" dirty="0"/>
              <a:t>Understand the area principle for constructing statistical graphs</a:t>
            </a:r>
          </a:p>
          <a:p>
            <a:pPr marL="457200" indent="-457200">
              <a:buFont typeface="+mj-lt"/>
              <a:buAutoNum type="arabicPeriod"/>
            </a:pPr>
            <a:r>
              <a:rPr lang="en-US" dirty="0"/>
              <a:t>Understand how three-dimensional graphs can be misleading</a:t>
            </a:r>
          </a:p>
        </p:txBody>
      </p:sp>
    </p:spTree>
    <p:extLst>
      <p:ext uri="{BB962C8B-B14F-4D97-AF65-F5344CB8AC3E}">
        <p14:creationId xmlns:p14="http://schemas.microsoft.com/office/powerpoint/2010/main" val="96920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Misrepresentation</a:t>
            </a:r>
          </a:p>
        </p:txBody>
      </p:sp>
      <p:sp>
        <p:nvSpPr>
          <p:cNvPr id="3" name="Content Placeholder 2"/>
          <p:cNvSpPr>
            <a:spLocks noGrp="1"/>
          </p:cNvSpPr>
          <p:nvPr>
            <p:ph idx="1"/>
          </p:nvPr>
        </p:nvSpPr>
        <p:spPr/>
        <p:txBody>
          <a:bodyPr/>
          <a:lstStyle/>
          <a:p>
            <a:pPr marL="0" indent="0">
              <a:buNone/>
            </a:pPr>
            <a:r>
              <a:rPr lang="en-US" dirty="0"/>
              <a:t>Statistical graphs, when properly used, are powerful forms of communication. Unfortunately, when graphs are improperly used, they can misrepresent the data and lead people to draw incorrect conclusions. </a:t>
            </a:r>
          </a:p>
          <a:p>
            <a:pPr marL="0" indent="0">
              <a:buNone/>
            </a:pPr>
            <a:endParaRPr lang="en-US" dirty="0"/>
          </a:p>
          <a:p>
            <a:pPr marL="0" indent="0">
              <a:buNone/>
            </a:pPr>
            <a:r>
              <a:rPr lang="en-US" dirty="0"/>
              <a:t>We discuss here three of the most common forms of misrepresentation.</a:t>
            </a:r>
          </a:p>
          <a:p>
            <a:r>
              <a:rPr lang="en-US" dirty="0"/>
              <a:t>Incorrect position of the vertical scale</a:t>
            </a:r>
          </a:p>
          <a:p>
            <a:r>
              <a:rPr lang="en-US" dirty="0"/>
              <a:t>Incorrect sizing of graphical images</a:t>
            </a:r>
          </a:p>
          <a:p>
            <a:r>
              <a:rPr lang="en-US" dirty="0"/>
              <a:t>Misleading perspective for three-dimensional diagrams.</a:t>
            </a:r>
          </a:p>
        </p:txBody>
      </p:sp>
    </p:spTree>
    <p:extLst>
      <p:ext uri="{BB962C8B-B14F-4D97-AF65-F5344CB8AC3E}">
        <p14:creationId xmlns:p14="http://schemas.microsoft.com/office/powerpoint/2010/main" val="63296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Understand how improper positioning of the vertical scale can be misleading</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219829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Positioning the Vertical Axis</a:t>
            </a:r>
          </a:p>
        </p:txBody>
      </p:sp>
      <p:sp>
        <p:nvSpPr>
          <p:cNvPr id="2" name="Content Placeholder 1"/>
          <p:cNvSpPr>
            <a:spLocks noGrp="1"/>
          </p:cNvSpPr>
          <p:nvPr>
            <p:ph sz="quarter" idx="12"/>
          </p:nvPr>
        </p:nvSpPr>
        <p:spPr>
          <a:xfrm>
            <a:off x="76200" y="1219200"/>
            <a:ext cx="8991600" cy="2895600"/>
          </a:xfrm>
        </p:spPr>
        <p:txBody>
          <a:bodyPr/>
          <a:lstStyle/>
          <a:p>
            <a:pPr marL="0" indent="0">
              <a:buNone/>
            </a:pPr>
            <a:r>
              <a:rPr lang="en-US" dirty="0"/>
              <a:t>The </a:t>
            </a:r>
            <a:r>
              <a:rPr lang="en-US" b="1" dirty="0">
                <a:solidFill>
                  <a:schemeClr val="accent4"/>
                </a:solidFill>
              </a:rPr>
              <a:t>baseline </a:t>
            </a:r>
            <a:r>
              <a:rPr lang="en-US" dirty="0"/>
              <a:t>of a graph or plot is the value at which the horizontal axis intersects with the vertical axis. With graphs or plots that represent how much or how many of something, it may be misleading if the baseline is not at zero.</a:t>
            </a:r>
          </a:p>
          <a:p>
            <a:pPr marL="0" indent="0">
              <a:buNone/>
            </a:pPr>
            <a:r>
              <a:rPr lang="en-US" dirty="0"/>
              <a:t>These graphs are based on the same data, but give different impressions. The graph on the right has a baseline at 47 which exaggerates the differences between the bars.</a:t>
            </a:r>
          </a:p>
        </p:txBody>
      </p:sp>
      <p:pic>
        <p:nvPicPr>
          <p:cNvPr id="4" name="Content Placeholder 3" descr="Figure with two bar graphs. The first bar graph has little difference in the height of the bars. This bar graph has a baseline of 0. The second bar graph shows clear distinct differences in the heights of the bars. This bar graph has a baseline of 47."/>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316045" y="4191000"/>
            <a:ext cx="8511910" cy="2353834"/>
          </a:xfrm>
        </p:spPr>
      </p:pic>
    </p:spTree>
    <p:extLst>
      <p:ext uri="{BB962C8B-B14F-4D97-AF65-F5344CB8AC3E}">
        <p14:creationId xmlns:p14="http://schemas.microsoft.com/office/powerpoint/2010/main" val="2260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Misrepresentation with Time-Series</a:t>
            </a:r>
          </a:p>
        </p:txBody>
      </p:sp>
      <p:sp>
        <p:nvSpPr>
          <p:cNvPr id="2" name="Content Placeholder 1"/>
          <p:cNvSpPr>
            <a:spLocks noGrp="1"/>
          </p:cNvSpPr>
          <p:nvPr>
            <p:ph sz="quarter" idx="12"/>
          </p:nvPr>
        </p:nvSpPr>
        <p:spPr>
          <a:xfrm>
            <a:off x="76200" y="1219200"/>
            <a:ext cx="8991600" cy="762000"/>
          </a:xfrm>
        </p:spPr>
        <p:txBody>
          <a:bodyPr/>
          <a:lstStyle/>
          <a:p>
            <a:pPr marL="0" indent="0">
              <a:buNone/>
            </a:pPr>
            <a:r>
              <a:rPr lang="en-US" sz="2800" dirty="0"/>
              <a:t>The same misleading information can be created with time-series plots as well.</a:t>
            </a:r>
          </a:p>
        </p:txBody>
      </p:sp>
      <p:pic>
        <p:nvPicPr>
          <p:cNvPr id="5" name="Content Placeholder 4" descr="Figure with two time-series graphs. The first graph has little difference in the height of the points on the time-series. This graph has a baseline of 0. The second graph shows clear distinct differences in the heights of the points in the time-series. This graph has a baseline of 47."/>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301488" y="2819400"/>
            <a:ext cx="8541023" cy="2350008"/>
          </a:xfrm>
        </p:spPr>
      </p:pic>
    </p:spTree>
    <p:extLst>
      <p:ext uri="{BB962C8B-B14F-4D97-AF65-F5344CB8AC3E}">
        <p14:creationId xmlns:p14="http://schemas.microsoft.com/office/powerpoint/2010/main" val="374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Understand the area principle for constructing statistical graphs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18288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Area Principle</a:t>
            </a:r>
          </a:p>
        </p:txBody>
      </p:sp>
      <p:sp>
        <p:nvSpPr>
          <p:cNvPr id="6" name="Content Placeholder 5"/>
          <p:cNvSpPr>
            <a:spLocks noGrp="1"/>
          </p:cNvSpPr>
          <p:nvPr>
            <p:ph sz="quarter" idx="12"/>
          </p:nvPr>
        </p:nvSpPr>
        <p:spPr>
          <a:xfrm>
            <a:off x="152400" y="1219200"/>
            <a:ext cx="8839200" cy="4800600"/>
          </a:xfrm>
        </p:spPr>
        <p:txBody>
          <a:bodyPr/>
          <a:lstStyle/>
          <a:p>
            <a:pPr marL="0" indent="0">
              <a:buNone/>
            </a:pPr>
            <a:r>
              <a:rPr lang="en-US" sz="2800" dirty="0"/>
              <a:t>We often use images to compare amounts. Larger images correspond to greater amounts. To use images properly in this way, we must follow a rule known as The Area Principle.</a:t>
            </a:r>
          </a:p>
          <a:p>
            <a:pPr marL="0" indent="0">
              <a:buNone/>
            </a:pPr>
            <a:r>
              <a:rPr lang="en-US" sz="2800" b="1" dirty="0">
                <a:solidFill>
                  <a:schemeClr val="accent4"/>
                </a:solidFill>
              </a:rPr>
              <a:t>The Area Principle</a:t>
            </a:r>
          </a:p>
          <a:p>
            <a:pPr marL="0" indent="0">
              <a:buNone/>
            </a:pPr>
            <a:r>
              <a:rPr lang="en-US" sz="2800" dirty="0"/>
              <a:t>When amounts are compared by constructing an image for each amount, the areas of the images must be proportional to the amounts. For example, if one amount is twice as much as another, its image should have twice as much area as the other image.</a:t>
            </a:r>
          </a:p>
        </p:txBody>
      </p:sp>
    </p:spTree>
    <p:extLst>
      <p:ext uri="{BB962C8B-B14F-4D97-AF65-F5344CB8AC3E}">
        <p14:creationId xmlns:p14="http://schemas.microsoft.com/office/powerpoint/2010/main" val="248335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The Area Principle</a:t>
            </a:r>
          </a:p>
        </p:txBody>
      </p:sp>
      <p:sp>
        <p:nvSpPr>
          <p:cNvPr id="6" name="Content Placeholder 5"/>
          <p:cNvSpPr>
            <a:spLocks noGrp="1"/>
          </p:cNvSpPr>
          <p:nvPr>
            <p:ph sz="quarter" idx="12"/>
          </p:nvPr>
        </p:nvSpPr>
        <p:spPr>
          <a:xfrm>
            <a:off x="228600" y="1219200"/>
            <a:ext cx="8763000" cy="1447800"/>
          </a:xfrm>
        </p:spPr>
        <p:txBody>
          <a:bodyPr/>
          <a:lstStyle/>
          <a:p>
            <a:pPr marL="0" indent="0">
              <a:buNone/>
            </a:pPr>
            <a:r>
              <a:rPr lang="en-US" sz="2200" dirty="0"/>
              <a:t>The cost of jet fuel in 2012 was $3.09 per gallon and in 2016 it had fallen to $0.93. Note that the price in 2016 is about one-third of the price in 2012. </a:t>
            </a:r>
          </a:p>
          <a:p>
            <a:pPr marL="0" indent="0">
              <a:buNone/>
            </a:pPr>
            <a:r>
              <a:rPr lang="en-US" sz="2200" dirty="0"/>
              <a:t>In the bar graph, the area for the 2016 bar is about one-third that of the 2012 bar. In the planes image, the difference appears much larger. The reason is that both the height and width of the airplane have been decreased by a factor of approximately one-third. Thus, the area of the smaller is about one-ninth the area of the larger. The airplane graph violates the Area Principle and gives a misleading impression.</a:t>
            </a:r>
          </a:p>
        </p:txBody>
      </p:sp>
      <p:pic>
        <p:nvPicPr>
          <p:cNvPr id="3" name="Content Placeholder 2" descr="Image of a bar graph which shows the true proportion of the difference in fuel prices; and an image of two airplanes where the difference in fuel prices is misrepresented."/>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15340" y="4297050"/>
            <a:ext cx="7589520" cy="2127843"/>
          </a:xfrm>
        </p:spPr>
      </p:pic>
    </p:spTree>
    <p:extLst>
      <p:ext uri="{BB962C8B-B14F-4D97-AF65-F5344CB8AC3E}">
        <p14:creationId xmlns:p14="http://schemas.microsoft.com/office/powerpoint/2010/main" val="30924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Frequency Distribution (Continued)</a:t>
            </a:r>
          </a:p>
        </p:txBody>
      </p:sp>
      <p:sp>
        <p:nvSpPr>
          <p:cNvPr id="2" name="Content Placeholder 1"/>
          <p:cNvSpPr>
            <a:spLocks noGrp="1"/>
          </p:cNvSpPr>
          <p:nvPr>
            <p:ph sz="quarter" idx="12"/>
          </p:nvPr>
        </p:nvSpPr>
        <p:spPr/>
        <p:txBody>
          <a:bodyPr/>
          <a:lstStyle/>
          <a:p>
            <a:pPr marL="0" indent="0">
              <a:buNone/>
            </a:pPr>
            <a:r>
              <a:rPr lang="en-US" dirty="0"/>
              <a:t>The </a:t>
            </a:r>
            <a:r>
              <a:rPr lang="en-US" b="1" dirty="0">
                <a:solidFill>
                  <a:schemeClr val="accent4"/>
                </a:solidFill>
              </a:rPr>
              <a:t>frequency distribution </a:t>
            </a:r>
            <a:r>
              <a:rPr lang="en-US" dirty="0"/>
              <a:t>presents the frequencies for each type of credit card.</a:t>
            </a:r>
          </a:p>
          <a:p>
            <a:endParaRPr lang="en-US" dirty="0"/>
          </a:p>
        </p:txBody>
      </p:sp>
      <p:graphicFrame>
        <p:nvGraphicFramePr>
          <p:cNvPr id="9" name="Content Placeholder 8" descr="The frequency of Mastercard is 11. The frequency of Visa is 23. The frequency of American Express is 9. The frequency of Discover is 7." title="Frequency Distribution for Credit Card Data"/>
          <p:cNvGraphicFramePr>
            <a:graphicFrameLocks noGrp="1"/>
          </p:cNvGraphicFramePr>
          <p:nvPr>
            <p:ph sz="quarter" idx="10"/>
            <p:extLst/>
          </p:nvPr>
        </p:nvGraphicFramePr>
        <p:xfrm>
          <a:off x="1752600" y="2362200"/>
          <a:ext cx="5715000" cy="2286000"/>
        </p:xfrm>
        <a:graphic>
          <a:graphicData uri="http://schemas.openxmlformats.org/drawingml/2006/table">
            <a:tbl>
              <a:tblPr firstRow="1" bandRow="1">
                <a:tableStyleId>{68D230F3-CF80-4859-8CE7-A43EE81993B5}</a:tableStyleId>
              </a:tblPr>
              <a:tblGrid>
                <a:gridCol w="2857500">
                  <a:extLst>
                    <a:ext uri="{9D8B030D-6E8A-4147-A177-3AD203B41FA5}">
                      <a16:colId xmlns:a16="http://schemas.microsoft.com/office/drawing/2014/main" xmlns="" val="20000"/>
                    </a:ext>
                  </a:extLst>
                </a:gridCol>
                <a:gridCol w="2857500">
                  <a:extLst>
                    <a:ext uri="{9D8B030D-6E8A-4147-A177-3AD203B41FA5}">
                      <a16:colId xmlns:a16="http://schemas.microsoft.com/office/drawing/2014/main" xmlns="" val="20001"/>
                    </a:ext>
                  </a:extLst>
                </a:gridCol>
              </a:tblGrid>
              <a:tr h="370840">
                <a:tc>
                  <a:txBody>
                    <a:bodyPr/>
                    <a:lstStyle/>
                    <a:p>
                      <a:pPr algn="ctr"/>
                      <a:r>
                        <a:rPr lang="en-US" sz="2400" dirty="0"/>
                        <a:t>Type of Credit Card</a:t>
                      </a:r>
                    </a:p>
                  </a:txBody>
                  <a:tcPr/>
                </a:tc>
                <a:tc>
                  <a:txBody>
                    <a:bodyPr/>
                    <a:lstStyle/>
                    <a:p>
                      <a:pPr algn="ctr"/>
                      <a:r>
                        <a:rPr lang="en-US" sz="2400" dirty="0"/>
                        <a:t>Frequency</a:t>
                      </a:r>
                    </a:p>
                  </a:txBody>
                  <a:tcPr/>
                </a:tc>
                <a:extLst>
                  <a:ext uri="{0D108BD9-81ED-4DB2-BD59-A6C34878D82A}">
                    <a16:rowId xmlns:a16="http://schemas.microsoft.com/office/drawing/2014/main" xmlns="" val="10000"/>
                  </a:ext>
                </a:extLst>
              </a:tr>
              <a:tr h="370840">
                <a:tc>
                  <a:txBody>
                    <a:bodyPr/>
                    <a:lstStyle/>
                    <a:p>
                      <a:pPr algn="ctr"/>
                      <a:r>
                        <a:rPr lang="en-US" sz="2400" dirty="0"/>
                        <a:t>MasterCard</a:t>
                      </a:r>
                    </a:p>
                  </a:txBody>
                  <a:tcPr/>
                </a:tc>
                <a:tc>
                  <a:txBody>
                    <a:bodyPr/>
                    <a:lstStyle/>
                    <a:p>
                      <a:pPr algn="ctr"/>
                      <a:r>
                        <a:rPr lang="en-US" sz="2400" dirty="0"/>
                        <a:t>11</a:t>
                      </a:r>
                    </a:p>
                  </a:txBody>
                  <a:tcPr/>
                </a:tc>
                <a:extLst>
                  <a:ext uri="{0D108BD9-81ED-4DB2-BD59-A6C34878D82A}">
                    <a16:rowId xmlns:a16="http://schemas.microsoft.com/office/drawing/2014/main" xmlns="" val="10001"/>
                  </a:ext>
                </a:extLst>
              </a:tr>
              <a:tr h="370840">
                <a:tc>
                  <a:txBody>
                    <a:bodyPr/>
                    <a:lstStyle/>
                    <a:p>
                      <a:pPr algn="ctr"/>
                      <a:r>
                        <a:rPr lang="en-US" sz="2400" dirty="0"/>
                        <a:t>Visa</a:t>
                      </a:r>
                    </a:p>
                  </a:txBody>
                  <a:tcPr/>
                </a:tc>
                <a:tc>
                  <a:txBody>
                    <a:bodyPr/>
                    <a:lstStyle/>
                    <a:p>
                      <a:pPr algn="ctr"/>
                      <a:r>
                        <a:rPr lang="en-US" sz="2400" dirty="0"/>
                        <a:t>23</a:t>
                      </a:r>
                    </a:p>
                  </a:txBody>
                  <a:tcPr/>
                </a:tc>
                <a:extLst>
                  <a:ext uri="{0D108BD9-81ED-4DB2-BD59-A6C34878D82A}">
                    <a16:rowId xmlns:a16="http://schemas.microsoft.com/office/drawing/2014/main" xmlns="" val="10002"/>
                  </a:ext>
                </a:extLst>
              </a:tr>
              <a:tr h="370840">
                <a:tc>
                  <a:txBody>
                    <a:bodyPr/>
                    <a:lstStyle/>
                    <a:p>
                      <a:pPr algn="ctr"/>
                      <a:r>
                        <a:rPr lang="en-US" sz="2400" dirty="0"/>
                        <a:t>American Express</a:t>
                      </a:r>
                    </a:p>
                  </a:txBody>
                  <a:tcPr/>
                </a:tc>
                <a:tc>
                  <a:txBody>
                    <a:bodyPr/>
                    <a:lstStyle/>
                    <a:p>
                      <a:pPr algn="ctr"/>
                      <a:r>
                        <a:rPr lang="en-US" sz="2400" dirty="0"/>
                        <a:t>9</a:t>
                      </a:r>
                    </a:p>
                  </a:txBody>
                  <a:tcPr/>
                </a:tc>
                <a:extLst>
                  <a:ext uri="{0D108BD9-81ED-4DB2-BD59-A6C34878D82A}">
                    <a16:rowId xmlns:a16="http://schemas.microsoft.com/office/drawing/2014/main" xmlns="" val="10003"/>
                  </a:ext>
                </a:extLst>
              </a:tr>
              <a:tr h="370840">
                <a:tc>
                  <a:txBody>
                    <a:bodyPr/>
                    <a:lstStyle/>
                    <a:p>
                      <a:pPr algn="ctr"/>
                      <a:r>
                        <a:rPr lang="en-US" sz="2400" dirty="0"/>
                        <a:t>Discover</a:t>
                      </a:r>
                    </a:p>
                  </a:txBody>
                  <a:tcPr/>
                </a:tc>
                <a:tc>
                  <a:txBody>
                    <a:bodyPr/>
                    <a:lstStyle/>
                    <a:p>
                      <a:pPr algn="ctr"/>
                      <a:r>
                        <a:rPr lang="en-US" sz="2400" dirty="0"/>
                        <a:t>7</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466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Understand how three-dimensional graphs can be misleading</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114077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Three-Dimensional Graphs</a:t>
            </a:r>
          </a:p>
        </p:txBody>
      </p:sp>
      <p:sp>
        <p:nvSpPr>
          <p:cNvPr id="6" name="Content Placeholder 5"/>
          <p:cNvSpPr>
            <a:spLocks noGrp="1"/>
          </p:cNvSpPr>
          <p:nvPr>
            <p:ph sz="quarter" idx="12"/>
          </p:nvPr>
        </p:nvSpPr>
        <p:spPr>
          <a:xfrm>
            <a:off x="228600" y="1219200"/>
            <a:ext cx="8763000" cy="1447800"/>
          </a:xfrm>
        </p:spPr>
        <p:txBody>
          <a:bodyPr/>
          <a:lstStyle/>
          <a:p>
            <a:pPr marL="0" indent="0">
              <a:buNone/>
            </a:pPr>
            <a:r>
              <a:rPr lang="en-US" dirty="0"/>
              <a:t>Newspapers and magazines often present </a:t>
            </a:r>
            <a:r>
              <a:rPr lang="en-US" b="1" dirty="0">
                <a:solidFill>
                  <a:schemeClr val="accent4"/>
                </a:solidFill>
              </a:rPr>
              <a:t>three-dimensional </a:t>
            </a:r>
            <a:r>
              <a:rPr lang="en-US" dirty="0"/>
              <a:t>bar graphs because they are visually impressive. </a:t>
            </a:r>
          </a:p>
          <a:p>
            <a:pPr marL="0" indent="0">
              <a:buNone/>
            </a:pPr>
            <a:r>
              <a:rPr lang="en-US" dirty="0"/>
              <a:t>Unfortunately, in order to make the tops of the bars visible, these graphs are often drawn as though the reader is looking down on them. This makes the bars look shorter than they really are.</a:t>
            </a:r>
          </a:p>
        </p:txBody>
      </p:sp>
      <p:pic>
        <p:nvPicPr>
          <p:cNvPr id="4" name="Content Placeholder 3" descr="Image of three-dimensional bar graph where the bars appear shorter than they really are, because of the perspectiv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21927" y="3429000"/>
            <a:ext cx="5100146" cy="3088204"/>
          </a:xfrm>
        </p:spPr>
      </p:pic>
    </p:spTree>
    <p:extLst>
      <p:ext uri="{BB962C8B-B14F-4D97-AF65-F5344CB8AC3E}">
        <p14:creationId xmlns:p14="http://schemas.microsoft.com/office/powerpoint/2010/main" val="384159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p:sp>
        <p:nvSpPr>
          <p:cNvPr id="3" name="Content Placeholder 2"/>
          <p:cNvSpPr>
            <a:spLocks noGrp="1"/>
          </p:cNvSpPr>
          <p:nvPr>
            <p:ph idx="1"/>
          </p:nvPr>
        </p:nvSpPr>
        <p:spPr>
          <a:xfrm>
            <a:off x="152400" y="1219200"/>
            <a:ext cx="8915400" cy="2743200"/>
          </a:xfrm>
        </p:spPr>
        <p:txBody>
          <a:bodyPr/>
          <a:lstStyle/>
          <a:p>
            <a:pPr>
              <a:spcBef>
                <a:spcPts val="0"/>
              </a:spcBef>
              <a:spcAft>
                <a:spcPts val="0"/>
              </a:spcAft>
            </a:pPr>
            <a:r>
              <a:rPr lang="en-US" sz="2800" dirty="0"/>
              <a:t>The common ways that graphs can be misleading including:</a:t>
            </a:r>
          </a:p>
          <a:p>
            <a:pPr lvl="1">
              <a:spcBef>
                <a:spcPts val="0"/>
              </a:spcBef>
              <a:spcAft>
                <a:spcPts val="0"/>
              </a:spcAft>
            </a:pPr>
            <a:r>
              <a:rPr lang="en-US" sz="2400" dirty="0"/>
              <a:t>Incorrect positioning of the vertical axis</a:t>
            </a:r>
          </a:p>
          <a:p>
            <a:pPr lvl="1">
              <a:spcBef>
                <a:spcPts val="0"/>
              </a:spcBef>
              <a:spcAft>
                <a:spcPts val="0"/>
              </a:spcAft>
            </a:pPr>
            <a:r>
              <a:rPr lang="en-US" sz="2400" dirty="0"/>
              <a:t>Incorrect sizing of graphical images by not following the Area Principle</a:t>
            </a:r>
          </a:p>
          <a:p>
            <a:pPr lvl="1">
              <a:spcBef>
                <a:spcPts val="0"/>
              </a:spcBef>
              <a:spcAft>
                <a:spcPts val="0"/>
              </a:spcAft>
            </a:pPr>
            <a:r>
              <a:rPr lang="en-US" sz="2400" dirty="0"/>
              <a:t>How three-dimensional graphs can distort the perspective</a:t>
            </a:r>
            <a:endParaRPr lang="en-US" sz="2800" dirty="0"/>
          </a:p>
        </p:txBody>
      </p:sp>
    </p:spTree>
    <p:extLst>
      <p:ext uri="{BB962C8B-B14F-4D97-AF65-F5344CB8AC3E}">
        <p14:creationId xmlns:p14="http://schemas.microsoft.com/office/powerpoint/2010/main" val="163598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Frequency</a:t>
            </a:r>
          </a:p>
        </p:txBody>
      </p:sp>
      <mc:AlternateContent xmlns:mc="http://schemas.openxmlformats.org/markup-compatibility/2006" xmlns:a14="http://schemas.microsoft.com/office/drawing/2010/main">
        <mc:Choice Requires="a14">
          <p:sp>
            <p:nvSpPr>
              <p:cNvPr id="3" name="Content Placeholder 2" descr="Equation: Frequency divided by the Sum of all frequencies"/>
              <p:cNvSpPr>
                <a:spLocks noGrp="1"/>
              </p:cNvSpPr>
              <p:nvPr>
                <p:ph sz="half" idx="2"/>
              </p:nvPr>
            </p:nvSpPr>
            <p:spPr>
              <a:xfrm>
                <a:off x="461553" y="1371600"/>
                <a:ext cx="8453847" cy="4648200"/>
              </a:xfrm>
            </p:spPr>
            <p:txBody>
              <a:bodyPr/>
              <a:lstStyle/>
              <a:p>
                <a:pPr marL="0" indent="0">
                  <a:buNone/>
                </a:pPr>
                <a:r>
                  <a:rPr lang="en-US" sz="2800" dirty="0"/>
                  <a:t>A frequency distribution displays how many observations are in each category. Sometimes, we are interested in the </a:t>
                </a:r>
                <a:r>
                  <a:rPr lang="en-US" sz="2800" i="1" dirty="0"/>
                  <a:t>proportion </a:t>
                </a:r>
                <a:r>
                  <a:rPr lang="en-US" sz="2800" dirty="0"/>
                  <a:t>of observations in each category.</a:t>
                </a:r>
              </a:p>
              <a:p>
                <a:pPr marL="0" indent="0">
                  <a:buNone/>
                </a:pPr>
                <a:r>
                  <a:rPr lang="en-US" sz="2800" dirty="0"/>
                  <a:t>The proportion of observations in a category is called the </a:t>
                </a:r>
                <a:r>
                  <a:rPr lang="en-US" sz="2800" b="1" dirty="0">
                    <a:solidFill>
                      <a:schemeClr val="accent4"/>
                    </a:solidFill>
                  </a:rPr>
                  <a:t>relative frequency</a:t>
                </a:r>
                <a:r>
                  <a:rPr lang="en-US" sz="2800" dirty="0">
                    <a:solidFill>
                      <a:schemeClr val="accent4"/>
                    </a:solidFill>
                  </a:rPr>
                  <a:t> </a:t>
                </a:r>
                <a:r>
                  <a:rPr lang="en-US" sz="2800" dirty="0"/>
                  <a:t>of the category.</a:t>
                </a:r>
              </a:p>
              <a:p>
                <a:pPr marL="0" indent="0">
                  <a:buNone/>
                </a:pPr>
                <a:r>
                  <a:rPr lang="en-US" sz="2800" dirty="0"/>
                  <a:t>The relative frequency of a category is the frequency of the category divided by the sum of all frequencies.</a:t>
                </a:r>
              </a:p>
              <a:p>
                <a:pPr marL="0" indent="0" algn="ctr">
                  <a:buNone/>
                </a:pPr>
                <a:r>
                  <a:rPr lang="en-US" sz="2800" b="1" dirty="0">
                    <a:solidFill>
                      <a:schemeClr val="accent4"/>
                    </a:solidFill>
                  </a:rPr>
                  <a:t>Relative Frequency = </a:t>
                </a:r>
                <a14:m>
                  <m:oMath xmlns:m="http://schemas.openxmlformats.org/officeDocument/2006/math">
                    <m:f>
                      <m:fPr>
                        <m:ctrlPr>
                          <a:rPr lang="en-US" sz="2800" b="1" i="1">
                            <a:solidFill>
                              <a:schemeClr val="accent4"/>
                            </a:solidFill>
                            <a:latin typeface="Cambria Math" panose="02040503050406030204" pitchFamily="18" charset="0"/>
                          </a:rPr>
                        </m:ctrlPr>
                      </m:fPr>
                      <m:num>
                        <m:r>
                          <m:rPr>
                            <m:nor/>
                          </m:rPr>
                          <a:rPr lang="en-US" sz="2800" b="1">
                            <a:solidFill>
                              <a:schemeClr val="accent4"/>
                            </a:solidFill>
                          </a:rPr>
                          <m:t>Frequency</m:t>
                        </m:r>
                      </m:num>
                      <m:den>
                        <m:r>
                          <m:rPr>
                            <m:nor/>
                          </m:rPr>
                          <a:rPr lang="en-US" sz="2800" b="1">
                            <a:solidFill>
                              <a:schemeClr val="accent4"/>
                            </a:solidFill>
                          </a:rPr>
                          <m:t>Sum</m:t>
                        </m:r>
                        <m:r>
                          <m:rPr>
                            <m:nor/>
                          </m:rPr>
                          <a:rPr lang="en-US" sz="2800" b="1">
                            <a:solidFill>
                              <a:schemeClr val="accent4"/>
                            </a:solidFill>
                          </a:rPr>
                          <m:t> </m:t>
                        </m:r>
                        <m:r>
                          <m:rPr>
                            <m:nor/>
                          </m:rPr>
                          <a:rPr lang="en-US" sz="2800" b="1">
                            <a:solidFill>
                              <a:schemeClr val="accent4"/>
                            </a:solidFill>
                          </a:rPr>
                          <m:t>of</m:t>
                        </m:r>
                        <m:r>
                          <m:rPr>
                            <m:nor/>
                          </m:rPr>
                          <a:rPr lang="en-US" sz="2800" b="1">
                            <a:solidFill>
                              <a:schemeClr val="accent4"/>
                            </a:solidFill>
                          </a:rPr>
                          <m:t> </m:t>
                        </m:r>
                        <m:r>
                          <m:rPr>
                            <m:nor/>
                          </m:rPr>
                          <a:rPr lang="en-US" sz="2800" b="1">
                            <a:solidFill>
                              <a:schemeClr val="accent4"/>
                            </a:solidFill>
                          </a:rPr>
                          <m:t>all</m:t>
                        </m:r>
                        <m:r>
                          <m:rPr>
                            <m:nor/>
                          </m:rPr>
                          <a:rPr lang="en-US" sz="2800" b="1">
                            <a:solidFill>
                              <a:schemeClr val="accent4"/>
                            </a:solidFill>
                          </a:rPr>
                          <m:t> </m:t>
                        </m:r>
                        <m:r>
                          <m:rPr>
                            <m:nor/>
                          </m:rPr>
                          <a:rPr lang="en-US" sz="2800" b="1">
                            <a:solidFill>
                              <a:schemeClr val="accent4"/>
                            </a:solidFill>
                          </a:rPr>
                          <m:t>frequencies</m:t>
                        </m:r>
                      </m:den>
                    </m:f>
                  </m:oMath>
                </a14:m>
                <a:endParaRPr lang="en-US" sz="2800" dirty="0"/>
              </a:p>
            </p:txBody>
          </p:sp>
        </mc:Choice>
        <mc:Fallback xmlns="">
          <p:sp>
            <p:nvSpPr>
              <p:cNvPr id="3" name="Content Placeholder 2" descr="Equation: Frequency divided by the Sum of all frequencies"/>
              <p:cNvSpPr>
                <a:spLocks noGrp="1" noRot="1" noChangeAspect="1" noMove="1" noResize="1" noEditPoints="1" noAdjustHandles="1" noChangeArrowheads="1" noChangeShapeType="1" noTextEdit="1"/>
              </p:cNvSpPr>
              <p:nvPr>
                <p:ph sz="half" idx="2"/>
              </p:nvPr>
            </p:nvSpPr>
            <p:spPr>
              <a:xfrm>
                <a:off x="461553" y="1371600"/>
                <a:ext cx="8453847" cy="4648200"/>
              </a:xfrm>
              <a:blipFill>
                <a:blip r:embed="rId3"/>
                <a:stretch>
                  <a:fillRect l="-1514" t="-1180" r="-2307"/>
                </a:stretch>
              </a:blipFill>
            </p:spPr>
            <p:txBody>
              <a:bodyPr/>
              <a:lstStyle/>
              <a:p>
                <a:r>
                  <a:rPr lang="en-US">
                    <a:noFill/>
                  </a:rPr>
                  <a:t> </a:t>
                </a:r>
              </a:p>
            </p:txBody>
          </p:sp>
        </mc:Fallback>
      </mc:AlternateContent>
    </p:spTree>
    <p:extLst>
      <p:ext uri="{BB962C8B-B14F-4D97-AF65-F5344CB8AC3E}">
        <p14:creationId xmlns:p14="http://schemas.microsoft.com/office/powerpoint/2010/main" val="21835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Relative Frequency Distribution</a:t>
            </a:r>
          </a:p>
        </p:txBody>
      </p:sp>
      <p:sp>
        <p:nvSpPr>
          <p:cNvPr id="2" name="Content Placeholder 1"/>
          <p:cNvSpPr>
            <a:spLocks noGrp="1"/>
          </p:cNvSpPr>
          <p:nvPr>
            <p:ph sz="quarter" idx="12"/>
          </p:nvPr>
        </p:nvSpPr>
        <p:spPr/>
        <p:txBody>
          <a:bodyPr/>
          <a:lstStyle/>
          <a:p>
            <a:pPr marL="0" indent="0">
              <a:buNone/>
            </a:pPr>
            <a:r>
              <a:rPr lang="en-US" dirty="0"/>
              <a:t>To construct the relative frequency distribution for the credit card data, we begin by summing the frequencies: </a:t>
            </a:r>
          </a:p>
          <a:p>
            <a:pPr marL="0" indent="0" algn="ctr">
              <a:buNone/>
            </a:pPr>
            <a:r>
              <a:rPr lang="en-US" dirty="0"/>
              <a:t>11 + 23 + 9 + 7 = 50</a:t>
            </a:r>
          </a:p>
          <a:p>
            <a:pPr marL="0" indent="0">
              <a:buNone/>
            </a:pPr>
            <a:r>
              <a:rPr lang="en-US" dirty="0"/>
              <a:t>Next, compute the relative frequency for each type of credit card.</a:t>
            </a:r>
          </a:p>
          <a:p>
            <a:endParaRPr lang="en-US" dirty="0"/>
          </a:p>
        </p:txBody>
      </p:sp>
      <p:graphicFrame>
        <p:nvGraphicFramePr>
          <p:cNvPr id="9" name="Content Placeholder 8" descr="The frequency of Mastercard is 11, so the relative frequency is 11/50, or 0.22. The frequency of Visa is 23, so the relative frequency is 23/50, or 0.46. The frequency of American Express is 9, so the relative frequency is 9/50, or 0.18. The frequency of Discover is 7, so the relative frequency is 7/50, or 0.14." title="Relative Frequency Distribution for Credit Card Data"/>
          <p:cNvGraphicFramePr>
            <a:graphicFrameLocks noGrp="1"/>
          </p:cNvGraphicFramePr>
          <p:nvPr>
            <p:ph sz="quarter" idx="10"/>
            <p:extLst/>
          </p:nvPr>
        </p:nvGraphicFramePr>
        <p:xfrm>
          <a:off x="723900" y="3657600"/>
          <a:ext cx="7696200" cy="2651760"/>
        </p:xfrm>
        <a:graphic>
          <a:graphicData uri="http://schemas.openxmlformats.org/drawingml/2006/table">
            <a:tbl>
              <a:tblPr firstRow="1" bandRow="1">
                <a:tableStyleId>{68D230F3-CF80-4859-8CE7-A43EE81993B5}</a:tableStyleId>
              </a:tblPr>
              <a:tblGrid>
                <a:gridCol w="2565400">
                  <a:extLst>
                    <a:ext uri="{9D8B030D-6E8A-4147-A177-3AD203B41FA5}">
                      <a16:colId xmlns:a16="http://schemas.microsoft.com/office/drawing/2014/main" xmlns="" val="20000"/>
                    </a:ext>
                  </a:extLst>
                </a:gridCol>
                <a:gridCol w="21590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370840">
                <a:tc>
                  <a:txBody>
                    <a:bodyPr/>
                    <a:lstStyle/>
                    <a:p>
                      <a:pPr algn="ctr"/>
                      <a:r>
                        <a:rPr lang="en-US" sz="2400" dirty="0"/>
                        <a:t>Type of Credit Card</a:t>
                      </a:r>
                    </a:p>
                  </a:txBody>
                  <a:tcPr/>
                </a:tc>
                <a:tc>
                  <a:txBody>
                    <a:bodyPr/>
                    <a:lstStyle/>
                    <a:p>
                      <a:pPr algn="ctr"/>
                      <a:r>
                        <a:rPr lang="en-US" sz="2400" dirty="0"/>
                        <a:t>Frequency</a:t>
                      </a:r>
                    </a:p>
                  </a:txBody>
                  <a:tcPr/>
                </a:tc>
                <a:tc>
                  <a:txBody>
                    <a:bodyPr/>
                    <a:lstStyle/>
                    <a:p>
                      <a:pPr algn="ctr"/>
                      <a:r>
                        <a:rPr lang="en-US" sz="2400" dirty="0"/>
                        <a:t>Relative Frequency</a:t>
                      </a:r>
                    </a:p>
                  </a:txBody>
                  <a:tcPr/>
                </a:tc>
                <a:extLst>
                  <a:ext uri="{0D108BD9-81ED-4DB2-BD59-A6C34878D82A}">
                    <a16:rowId xmlns:a16="http://schemas.microsoft.com/office/drawing/2014/main" xmlns="" val="10000"/>
                  </a:ext>
                </a:extLst>
              </a:tr>
              <a:tr h="370840">
                <a:tc>
                  <a:txBody>
                    <a:bodyPr/>
                    <a:lstStyle/>
                    <a:p>
                      <a:pPr algn="ctr"/>
                      <a:r>
                        <a:rPr lang="en-US" sz="2400" dirty="0"/>
                        <a:t>MasterCard</a:t>
                      </a:r>
                    </a:p>
                  </a:txBody>
                  <a:tcPr/>
                </a:tc>
                <a:tc>
                  <a:txBody>
                    <a:bodyPr/>
                    <a:lstStyle/>
                    <a:p>
                      <a:pPr algn="ctr"/>
                      <a:r>
                        <a:rPr lang="en-US" sz="2400" dirty="0"/>
                        <a:t>11</a:t>
                      </a:r>
                    </a:p>
                  </a:txBody>
                  <a:tcPr/>
                </a:tc>
                <a:tc>
                  <a:txBody>
                    <a:bodyPr/>
                    <a:lstStyle/>
                    <a:p>
                      <a:pPr algn="ctr"/>
                      <a:r>
                        <a:rPr lang="en-US" sz="2400" dirty="0"/>
                        <a:t>11/50 = 0.22</a:t>
                      </a:r>
                    </a:p>
                  </a:txBody>
                  <a:tcPr/>
                </a:tc>
                <a:extLst>
                  <a:ext uri="{0D108BD9-81ED-4DB2-BD59-A6C34878D82A}">
                    <a16:rowId xmlns:a16="http://schemas.microsoft.com/office/drawing/2014/main" xmlns="" val="10001"/>
                  </a:ext>
                </a:extLst>
              </a:tr>
              <a:tr h="370840">
                <a:tc>
                  <a:txBody>
                    <a:bodyPr/>
                    <a:lstStyle/>
                    <a:p>
                      <a:pPr algn="ctr"/>
                      <a:r>
                        <a:rPr lang="en-US" sz="2400" dirty="0"/>
                        <a:t>Visa</a:t>
                      </a:r>
                    </a:p>
                  </a:txBody>
                  <a:tcPr/>
                </a:tc>
                <a:tc>
                  <a:txBody>
                    <a:bodyPr/>
                    <a:lstStyle/>
                    <a:p>
                      <a:pPr algn="ctr"/>
                      <a:r>
                        <a:rPr lang="en-US" sz="2400" dirty="0"/>
                        <a:t>23</a:t>
                      </a:r>
                    </a:p>
                  </a:txBody>
                  <a:tcPr/>
                </a:tc>
                <a:tc>
                  <a:txBody>
                    <a:bodyPr/>
                    <a:lstStyle/>
                    <a:p>
                      <a:pPr algn="ctr"/>
                      <a:r>
                        <a:rPr lang="en-US" sz="2400" dirty="0"/>
                        <a:t>23/50 = 0.46</a:t>
                      </a:r>
                    </a:p>
                  </a:txBody>
                  <a:tcPr/>
                </a:tc>
                <a:extLst>
                  <a:ext uri="{0D108BD9-81ED-4DB2-BD59-A6C34878D82A}">
                    <a16:rowId xmlns:a16="http://schemas.microsoft.com/office/drawing/2014/main" xmlns="" val="10002"/>
                  </a:ext>
                </a:extLst>
              </a:tr>
              <a:tr h="370840">
                <a:tc>
                  <a:txBody>
                    <a:bodyPr/>
                    <a:lstStyle/>
                    <a:p>
                      <a:pPr algn="ctr"/>
                      <a:r>
                        <a:rPr lang="en-US" sz="2400" dirty="0"/>
                        <a:t>American Express</a:t>
                      </a:r>
                    </a:p>
                  </a:txBody>
                  <a:tcPr/>
                </a:tc>
                <a:tc>
                  <a:txBody>
                    <a:bodyPr/>
                    <a:lstStyle/>
                    <a:p>
                      <a:pPr algn="ctr"/>
                      <a:r>
                        <a:rPr lang="en-US" sz="2400" dirty="0"/>
                        <a:t>9</a:t>
                      </a:r>
                    </a:p>
                  </a:txBody>
                  <a:tcPr/>
                </a:tc>
                <a:tc>
                  <a:txBody>
                    <a:bodyPr/>
                    <a:lstStyle/>
                    <a:p>
                      <a:pPr algn="ctr"/>
                      <a:r>
                        <a:rPr lang="en-US" sz="2400" dirty="0"/>
                        <a:t>9/50 = 0.18</a:t>
                      </a:r>
                    </a:p>
                  </a:txBody>
                  <a:tcPr/>
                </a:tc>
                <a:extLst>
                  <a:ext uri="{0D108BD9-81ED-4DB2-BD59-A6C34878D82A}">
                    <a16:rowId xmlns:a16="http://schemas.microsoft.com/office/drawing/2014/main" xmlns="" val="10003"/>
                  </a:ext>
                </a:extLst>
              </a:tr>
              <a:tr h="370840">
                <a:tc>
                  <a:txBody>
                    <a:bodyPr/>
                    <a:lstStyle/>
                    <a:p>
                      <a:pPr algn="ctr"/>
                      <a:r>
                        <a:rPr lang="en-US" sz="2400" dirty="0"/>
                        <a:t>Discover</a:t>
                      </a:r>
                    </a:p>
                  </a:txBody>
                  <a:tcPr/>
                </a:tc>
                <a:tc>
                  <a:txBody>
                    <a:bodyPr/>
                    <a:lstStyle/>
                    <a:p>
                      <a:pPr algn="ctr"/>
                      <a:r>
                        <a:rPr lang="en-US" sz="2400" dirty="0"/>
                        <a:t>7</a:t>
                      </a:r>
                    </a:p>
                  </a:txBody>
                  <a:tcPr/>
                </a:tc>
                <a:tc>
                  <a:txBody>
                    <a:bodyPr/>
                    <a:lstStyle/>
                    <a:p>
                      <a:pPr algn="ctr"/>
                      <a:r>
                        <a:rPr lang="en-US" sz="2400" dirty="0"/>
                        <a:t>7/50 = 0.14</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6930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ternate FIRST, BREAK, LAST slides">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_APPENDIX">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1442</TotalTime>
  <Words>3244</Words>
  <Application>Microsoft Office PowerPoint</Application>
  <PresentationFormat>On-screen Show (4:3)</PresentationFormat>
  <Paragraphs>608</Paragraphs>
  <Slides>72</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72</vt:i4>
      </vt:variant>
    </vt:vector>
  </HeadingPairs>
  <TitlesOfParts>
    <vt:vector size="78" baseType="lpstr">
      <vt:lpstr>Arial</vt:lpstr>
      <vt:lpstr>Calibri</vt:lpstr>
      <vt:lpstr>Cambria Math</vt:lpstr>
      <vt:lpstr>Alternate FIRST, BREAK, LAST slides</vt:lpstr>
      <vt:lpstr>Plain BODY/MAIN CONTENT</vt:lpstr>
      <vt:lpstr>Plain_APPENDIX</vt:lpstr>
      <vt:lpstr>Elementary Statistics 3E</vt:lpstr>
      <vt:lpstr>Graphical Summaries for Qualitative Data</vt:lpstr>
      <vt:lpstr>Objectives</vt:lpstr>
      <vt:lpstr>Objective 1</vt:lpstr>
      <vt:lpstr>Frequency Distribution</vt:lpstr>
      <vt:lpstr>Example: Frequency Distribution</vt:lpstr>
      <vt:lpstr>Example: Frequency Distribution (Continued)</vt:lpstr>
      <vt:lpstr>Relative Frequency</vt:lpstr>
      <vt:lpstr>Example: Relative Frequency Distribution</vt:lpstr>
      <vt:lpstr>Objective 2</vt:lpstr>
      <vt:lpstr>Bar Graphs</vt:lpstr>
      <vt:lpstr>Pareto Chart</vt:lpstr>
      <vt:lpstr>Horizontal Bars</vt:lpstr>
      <vt:lpstr>Side-by-side Bar Graphs</vt:lpstr>
      <vt:lpstr>Objective 3</vt:lpstr>
      <vt:lpstr>Pie Charts</vt:lpstr>
      <vt:lpstr>You Should Know . . . </vt:lpstr>
      <vt:lpstr>Frequency Distributions and Their Graphs</vt:lpstr>
      <vt:lpstr>Objectives</vt:lpstr>
      <vt:lpstr>Objective 1</vt:lpstr>
      <vt:lpstr>Frequency Distribution for Quantitative Data</vt:lpstr>
      <vt:lpstr>Guidelines for Choosing Classes</vt:lpstr>
      <vt:lpstr>Constructing a Frequency Distribution</vt:lpstr>
      <vt:lpstr>Example: Frequency Distribution</vt:lpstr>
      <vt:lpstr>Example: Frequency Distribution (Continued 1)</vt:lpstr>
      <vt:lpstr>Example: Frequency Distribution (Continued 2)</vt:lpstr>
      <vt:lpstr>Relative Frequency Distribution</vt:lpstr>
      <vt:lpstr>Objective 2</vt:lpstr>
      <vt:lpstr>Histogram</vt:lpstr>
      <vt:lpstr>Example: Histogram</vt:lpstr>
      <vt:lpstr>Choosing the Number of Classes</vt:lpstr>
      <vt:lpstr>Choosing the Number of Classes (Continued)</vt:lpstr>
      <vt:lpstr>Histograms on the TI-84 PLUS</vt:lpstr>
      <vt:lpstr>Open-Ended Classes</vt:lpstr>
      <vt:lpstr>Histograms for Discrete Data</vt:lpstr>
      <vt:lpstr>Objective 3</vt:lpstr>
      <vt:lpstr>Shape of a Data Set</vt:lpstr>
      <vt:lpstr>Unimodal and Bimodal Histograms</vt:lpstr>
      <vt:lpstr>Objective 4</vt:lpstr>
      <vt:lpstr>Class Midpoints</vt:lpstr>
      <vt:lpstr>Example: Class Midpoints</vt:lpstr>
      <vt:lpstr>Frequency Polygon</vt:lpstr>
      <vt:lpstr>Cumulative Frequency</vt:lpstr>
      <vt:lpstr>Ogives</vt:lpstr>
      <vt:lpstr>You Should Know . . . </vt:lpstr>
      <vt:lpstr>More Graphs for Quantitative Data</vt:lpstr>
      <vt:lpstr>Objectives</vt:lpstr>
      <vt:lpstr>Objective 1</vt:lpstr>
      <vt:lpstr>Stem-and-Leaf Plots</vt:lpstr>
      <vt:lpstr>Example: Stem-and-Leaf Plots</vt:lpstr>
      <vt:lpstr>Example: Stem-and-Leaf Plots (Continued)</vt:lpstr>
      <vt:lpstr>Back-to-Back Stem-and-Leaf Plots</vt:lpstr>
      <vt:lpstr>Objective 2</vt:lpstr>
      <vt:lpstr>Dotplots</vt:lpstr>
      <vt:lpstr>Interpreting Dotplots</vt:lpstr>
      <vt:lpstr>Objective 3</vt:lpstr>
      <vt:lpstr>Time-Series Plot</vt:lpstr>
      <vt:lpstr>Example: Time-Series Plot</vt:lpstr>
      <vt:lpstr>Time-Series Plots on the TI-84 PLUS</vt:lpstr>
      <vt:lpstr>You Should Know . . . </vt:lpstr>
      <vt:lpstr>Graphs Can Be Misleading</vt:lpstr>
      <vt:lpstr>Objectives</vt:lpstr>
      <vt:lpstr>Graphical Misrepresentation</vt:lpstr>
      <vt:lpstr>Objective 1</vt:lpstr>
      <vt:lpstr>Positioning the Vertical Axis</vt:lpstr>
      <vt:lpstr>Misrepresentation with Time-Series</vt:lpstr>
      <vt:lpstr>Objective 2</vt:lpstr>
      <vt:lpstr>The Area Principle</vt:lpstr>
      <vt:lpstr>Example: The Area Principle</vt:lpstr>
      <vt:lpstr>Objective 3</vt:lpstr>
      <vt:lpstr>Three-Dimensional Graphs</vt:lpstr>
      <vt:lpstr>You Should Know .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3E</dc:title>
  <dc:subject>Navidi/Monk Statistics</dc:subject>
  <dc:creator>Barry Monk</dc:creator>
  <cp:lastModifiedBy>Chris Lumanglas</cp:lastModifiedBy>
  <cp:revision>1</cp:revision>
  <dcterms:created xsi:type="dcterms:W3CDTF">2016-08-12T00:41:15Z</dcterms:created>
  <dcterms:modified xsi:type="dcterms:W3CDTF">2019-09-04T16:09:02Z</dcterms:modified>
  <cp:category>Navidi/Monk Statistics</cp:category>
</cp:coreProperties>
</file>