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744" r:id="rId2"/>
    <p:sldMasterId id="2147483897" r:id="rId3"/>
  </p:sldMasterIdLst>
  <p:notesMasterIdLst>
    <p:notesMasterId r:id="rId95"/>
  </p:notesMasterIdLst>
  <p:handoutMasterIdLst>
    <p:handoutMasterId r:id="rId96"/>
  </p:handoutMasterIdLst>
  <p:sldIdLst>
    <p:sldId id="256" r:id="rId4"/>
    <p:sldId id="257" r:id="rId5"/>
    <p:sldId id="311" r:id="rId6"/>
    <p:sldId id="312" r:id="rId7"/>
    <p:sldId id="334" r:id="rId8"/>
    <p:sldId id="335" r:id="rId9"/>
    <p:sldId id="336" r:id="rId10"/>
    <p:sldId id="317" r:id="rId11"/>
    <p:sldId id="337" r:id="rId12"/>
    <p:sldId id="338" r:id="rId13"/>
    <p:sldId id="339" r:id="rId14"/>
    <p:sldId id="321" r:id="rId15"/>
    <p:sldId id="340" r:id="rId16"/>
    <p:sldId id="341" r:id="rId17"/>
    <p:sldId id="342" r:id="rId18"/>
    <p:sldId id="343" r:id="rId19"/>
    <p:sldId id="347" r:id="rId20"/>
    <p:sldId id="348" r:id="rId21"/>
    <p:sldId id="349" r:id="rId22"/>
    <p:sldId id="351" r:id="rId23"/>
    <p:sldId id="350" r:id="rId24"/>
    <p:sldId id="352" r:id="rId25"/>
    <p:sldId id="353" r:id="rId26"/>
    <p:sldId id="355" r:id="rId27"/>
    <p:sldId id="331" r:id="rId28"/>
    <p:sldId id="357" r:id="rId29"/>
    <p:sldId id="358" r:id="rId30"/>
    <p:sldId id="359" r:id="rId31"/>
    <p:sldId id="360" r:id="rId32"/>
    <p:sldId id="361" r:id="rId33"/>
    <p:sldId id="362" r:id="rId34"/>
    <p:sldId id="367" r:id="rId35"/>
    <p:sldId id="368" r:id="rId36"/>
    <p:sldId id="363" r:id="rId37"/>
    <p:sldId id="364" r:id="rId38"/>
    <p:sldId id="365"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382" r:id="rId53"/>
    <p:sldId id="383"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423"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FD1"/>
    <a:srgbClr val="9DD1D7"/>
    <a:srgbClr val="307077"/>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4628" autoAdjust="0"/>
  </p:normalViewPr>
  <p:slideViewPr>
    <p:cSldViewPr>
      <p:cViewPr varScale="1">
        <p:scale>
          <a:sx n="77" d="100"/>
          <a:sy n="77" d="100"/>
        </p:scale>
        <p:origin x="1164" y="7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50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9/4/2019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9/4/2019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2993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384612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123643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391450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166946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326655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377633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68314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1041544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a:p>
        </p:txBody>
      </p:sp>
    </p:spTree>
    <p:extLst>
      <p:ext uri="{BB962C8B-B14F-4D97-AF65-F5344CB8AC3E}">
        <p14:creationId xmlns:p14="http://schemas.microsoft.com/office/powerpoint/2010/main" val="3688512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a:p>
        </p:txBody>
      </p:sp>
    </p:spTree>
    <p:extLst>
      <p:ext uri="{BB962C8B-B14F-4D97-AF65-F5344CB8AC3E}">
        <p14:creationId xmlns:p14="http://schemas.microsoft.com/office/powerpoint/2010/main" val="275010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3555103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348886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a:p>
        </p:txBody>
      </p:sp>
    </p:spTree>
    <p:extLst>
      <p:ext uri="{BB962C8B-B14F-4D97-AF65-F5344CB8AC3E}">
        <p14:creationId xmlns:p14="http://schemas.microsoft.com/office/powerpoint/2010/main" val="2165971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401406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a:p>
        </p:txBody>
      </p:sp>
    </p:spTree>
    <p:extLst>
      <p:ext uri="{BB962C8B-B14F-4D97-AF65-F5344CB8AC3E}">
        <p14:creationId xmlns:p14="http://schemas.microsoft.com/office/powerpoint/2010/main" val="4153194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28793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a:p>
        </p:txBody>
      </p:sp>
    </p:spTree>
    <p:extLst>
      <p:ext uri="{BB962C8B-B14F-4D97-AF65-F5344CB8AC3E}">
        <p14:creationId xmlns:p14="http://schemas.microsoft.com/office/powerpoint/2010/main" val="77411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a:p>
        </p:txBody>
      </p:sp>
    </p:spTree>
    <p:extLst>
      <p:ext uri="{BB962C8B-B14F-4D97-AF65-F5344CB8AC3E}">
        <p14:creationId xmlns:p14="http://schemas.microsoft.com/office/powerpoint/2010/main" val="1310643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a:p>
        </p:txBody>
      </p:sp>
    </p:spTree>
    <p:extLst>
      <p:ext uri="{BB962C8B-B14F-4D97-AF65-F5344CB8AC3E}">
        <p14:creationId xmlns:p14="http://schemas.microsoft.com/office/powerpoint/2010/main" val="3656202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a:p>
        </p:txBody>
      </p:sp>
    </p:spTree>
    <p:extLst>
      <p:ext uri="{BB962C8B-B14F-4D97-AF65-F5344CB8AC3E}">
        <p14:creationId xmlns:p14="http://schemas.microsoft.com/office/powerpoint/2010/main" val="2111009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a:p>
        </p:txBody>
      </p:sp>
    </p:spTree>
    <p:extLst>
      <p:ext uri="{BB962C8B-B14F-4D97-AF65-F5344CB8AC3E}">
        <p14:creationId xmlns:p14="http://schemas.microsoft.com/office/powerpoint/2010/main" val="165294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1093614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a:p>
        </p:txBody>
      </p:sp>
    </p:spTree>
    <p:extLst>
      <p:ext uri="{BB962C8B-B14F-4D97-AF65-F5344CB8AC3E}">
        <p14:creationId xmlns:p14="http://schemas.microsoft.com/office/powerpoint/2010/main" val="415171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a:p>
        </p:txBody>
      </p:sp>
    </p:spTree>
    <p:extLst>
      <p:ext uri="{BB962C8B-B14F-4D97-AF65-F5344CB8AC3E}">
        <p14:creationId xmlns:p14="http://schemas.microsoft.com/office/powerpoint/2010/main" val="3279106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a:p>
        </p:txBody>
      </p:sp>
    </p:spTree>
    <p:extLst>
      <p:ext uri="{BB962C8B-B14F-4D97-AF65-F5344CB8AC3E}">
        <p14:creationId xmlns:p14="http://schemas.microsoft.com/office/powerpoint/2010/main" val="512851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48</a:t>
            </a:fld>
            <a:endParaRPr lang="en-US"/>
          </a:p>
        </p:txBody>
      </p:sp>
    </p:spTree>
    <p:extLst>
      <p:ext uri="{BB962C8B-B14F-4D97-AF65-F5344CB8AC3E}">
        <p14:creationId xmlns:p14="http://schemas.microsoft.com/office/powerpoint/2010/main" val="3976096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2983159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a:p>
        </p:txBody>
      </p:sp>
    </p:spTree>
    <p:extLst>
      <p:ext uri="{BB962C8B-B14F-4D97-AF65-F5344CB8AC3E}">
        <p14:creationId xmlns:p14="http://schemas.microsoft.com/office/powerpoint/2010/main" val="1610240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a:p>
        </p:txBody>
      </p:sp>
    </p:spTree>
    <p:extLst>
      <p:ext uri="{BB962C8B-B14F-4D97-AF65-F5344CB8AC3E}">
        <p14:creationId xmlns:p14="http://schemas.microsoft.com/office/powerpoint/2010/main" val="1705894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54</a:t>
            </a:fld>
            <a:endParaRPr lang="en-US"/>
          </a:p>
        </p:txBody>
      </p:sp>
    </p:spTree>
    <p:extLst>
      <p:ext uri="{BB962C8B-B14F-4D97-AF65-F5344CB8AC3E}">
        <p14:creationId xmlns:p14="http://schemas.microsoft.com/office/powerpoint/2010/main" val="630923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59</a:t>
            </a:fld>
            <a:endParaRPr lang="en-US"/>
          </a:p>
        </p:txBody>
      </p:sp>
    </p:spTree>
    <p:extLst>
      <p:ext uri="{BB962C8B-B14F-4D97-AF65-F5344CB8AC3E}">
        <p14:creationId xmlns:p14="http://schemas.microsoft.com/office/powerpoint/2010/main" val="3593454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60</a:t>
            </a:fld>
            <a:endParaRPr lang="en-US"/>
          </a:p>
        </p:txBody>
      </p:sp>
    </p:spTree>
    <p:extLst>
      <p:ext uri="{BB962C8B-B14F-4D97-AF65-F5344CB8AC3E}">
        <p14:creationId xmlns:p14="http://schemas.microsoft.com/office/powerpoint/2010/main" val="326522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3660985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61</a:t>
            </a:fld>
            <a:endParaRPr lang="en-US"/>
          </a:p>
        </p:txBody>
      </p:sp>
    </p:spTree>
    <p:extLst>
      <p:ext uri="{BB962C8B-B14F-4D97-AF65-F5344CB8AC3E}">
        <p14:creationId xmlns:p14="http://schemas.microsoft.com/office/powerpoint/2010/main" val="975891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62</a:t>
            </a:fld>
            <a:endParaRPr lang="en-US"/>
          </a:p>
        </p:txBody>
      </p:sp>
    </p:spTree>
    <p:extLst>
      <p:ext uri="{BB962C8B-B14F-4D97-AF65-F5344CB8AC3E}">
        <p14:creationId xmlns:p14="http://schemas.microsoft.com/office/powerpoint/2010/main" val="12980299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63</a:t>
            </a:fld>
            <a:endParaRPr lang="en-US"/>
          </a:p>
        </p:txBody>
      </p:sp>
    </p:spTree>
    <p:extLst>
      <p:ext uri="{BB962C8B-B14F-4D97-AF65-F5344CB8AC3E}">
        <p14:creationId xmlns:p14="http://schemas.microsoft.com/office/powerpoint/2010/main" val="363660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64</a:t>
            </a:fld>
            <a:endParaRPr lang="en-US"/>
          </a:p>
        </p:txBody>
      </p:sp>
    </p:spTree>
    <p:extLst>
      <p:ext uri="{BB962C8B-B14F-4D97-AF65-F5344CB8AC3E}">
        <p14:creationId xmlns:p14="http://schemas.microsoft.com/office/powerpoint/2010/main" val="804765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65</a:t>
            </a:fld>
            <a:endParaRPr lang="en-US"/>
          </a:p>
        </p:txBody>
      </p:sp>
    </p:spTree>
    <p:extLst>
      <p:ext uri="{BB962C8B-B14F-4D97-AF65-F5344CB8AC3E}">
        <p14:creationId xmlns:p14="http://schemas.microsoft.com/office/powerpoint/2010/main" val="412934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66</a:t>
            </a:fld>
            <a:endParaRPr lang="en-US"/>
          </a:p>
        </p:txBody>
      </p:sp>
    </p:spTree>
    <p:extLst>
      <p:ext uri="{BB962C8B-B14F-4D97-AF65-F5344CB8AC3E}">
        <p14:creationId xmlns:p14="http://schemas.microsoft.com/office/powerpoint/2010/main" val="1911037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67</a:t>
            </a:fld>
            <a:endParaRPr lang="en-US"/>
          </a:p>
        </p:txBody>
      </p:sp>
    </p:spTree>
    <p:extLst>
      <p:ext uri="{BB962C8B-B14F-4D97-AF65-F5344CB8AC3E}">
        <p14:creationId xmlns:p14="http://schemas.microsoft.com/office/powerpoint/2010/main" val="3349562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68</a:t>
            </a:fld>
            <a:endParaRPr lang="en-US"/>
          </a:p>
        </p:txBody>
      </p:sp>
    </p:spTree>
    <p:extLst>
      <p:ext uri="{BB962C8B-B14F-4D97-AF65-F5344CB8AC3E}">
        <p14:creationId xmlns:p14="http://schemas.microsoft.com/office/powerpoint/2010/main" val="3544398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69</a:t>
            </a:fld>
            <a:endParaRPr lang="en-US"/>
          </a:p>
        </p:txBody>
      </p:sp>
    </p:spTree>
    <p:extLst>
      <p:ext uri="{BB962C8B-B14F-4D97-AF65-F5344CB8AC3E}">
        <p14:creationId xmlns:p14="http://schemas.microsoft.com/office/powerpoint/2010/main" val="724646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70</a:t>
            </a:fld>
            <a:endParaRPr lang="en-US"/>
          </a:p>
        </p:txBody>
      </p:sp>
    </p:spTree>
    <p:extLst>
      <p:ext uri="{BB962C8B-B14F-4D97-AF65-F5344CB8AC3E}">
        <p14:creationId xmlns:p14="http://schemas.microsoft.com/office/powerpoint/2010/main" val="88070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3161619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72</a:t>
            </a:fld>
            <a:endParaRPr lang="en-US"/>
          </a:p>
        </p:txBody>
      </p:sp>
    </p:spTree>
    <p:extLst>
      <p:ext uri="{BB962C8B-B14F-4D97-AF65-F5344CB8AC3E}">
        <p14:creationId xmlns:p14="http://schemas.microsoft.com/office/powerpoint/2010/main" val="15385777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73</a:t>
            </a:fld>
            <a:endParaRPr lang="en-US"/>
          </a:p>
        </p:txBody>
      </p:sp>
    </p:spTree>
    <p:extLst>
      <p:ext uri="{BB962C8B-B14F-4D97-AF65-F5344CB8AC3E}">
        <p14:creationId xmlns:p14="http://schemas.microsoft.com/office/powerpoint/2010/main" val="21093641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78</a:t>
            </a:fld>
            <a:endParaRPr lang="en-US"/>
          </a:p>
        </p:txBody>
      </p:sp>
    </p:spTree>
    <p:extLst>
      <p:ext uri="{BB962C8B-B14F-4D97-AF65-F5344CB8AC3E}">
        <p14:creationId xmlns:p14="http://schemas.microsoft.com/office/powerpoint/2010/main" val="244865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79</a:t>
            </a:fld>
            <a:endParaRPr lang="en-US"/>
          </a:p>
        </p:txBody>
      </p:sp>
    </p:spTree>
    <p:extLst>
      <p:ext uri="{BB962C8B-B14F-4D97-AF65-F5344CB8AC3E}">
        <p14:creationId xmlns:p14="http://schemas.microsoft.com/office/powerpoint/2010/main" val="2970978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80</a:t>
            </a:fld>
            <a:endParaRPr lang="en-US"/>
          </a:p>
        </p:txBody>
      </p:sp>
    </p:spTree>
    <p:extLst>
      <p:ext uri="{BB962C8B-B14F-4D97-AF65-F5344CB8AC3E}">
        <p14:creationId xmlns:p14="http://schemas.microsoft.com/office/powerpoint/2010/main" val="18439137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81</a:t>
            </a:fld>
            <a:endParaRPr lang="en-US"/>
          </a:p>
        </p:txBody>
      </p:sp>
    </p:spTree>
    <p:extLst>
      <p:ext uri="{BB962C8B-B14F-4D97-AF65-F5344CB8AC3E}">
        <p14:creationId xmlns:p14="http://schemas.microsoft.com/office/powerpoint/2010/main" val="1949727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82</a:t>
            </a:fld>
            <a:endParaRPr lang="en-US"/>
          </a:p>
        </p:txBody>
      </p:sp>
    </p:spTree>
    <p:extLst>
      <p:ext uri="{BB962C8B-B14F-4D97-AF65-F5344CB8AC3E}">
        <p14:creationId xmlns:p14="http://schemas.microsoft.com/office/powerpoint/2010/main" val="33587046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83</a:t>
            </a:fld>
            <a:endParaRPr lang="en-US"/>
          </a:p>
        </p:txBody>
      </p:sp>
    </p:spTree>
    <p:extLst>
      <p:ext uri="{BB962C8B-B14F-4D97-AF65-F5344CB8AC3E}">
        <p14:creationId xmlns:p14="http://schemas.microsoft.com/office/powerpoint/2010/main" val="16716636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84</a:t>
            </a:fld>
            <a:endParaRPr lang="en-US"/>
          </a:p>
        </p:txBody>
      </p:sp>
    </p:spTree>
    <p:extLst>
      <p:ext uri="{BB962C8B-B14F-4D97-AF65-F5344CB8AC3E}">
        <p14:creationId xmlns:p14="http://schemas.microsoft.com/office/powerpoint/2010/main" val="109942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85</a:t>
            </a:fld>
            <a:endParaRPr lang="en-US"/>
          </a:p>
        </p:txBody>
      </p:sp>
    </p:spTree>
    <p:extLst>
      <p:ext uri="{BB962C8B-B14F-4D97-AF65-F5344CB8AC3E}">
        <p14:creationId xmlns:p14="http://schemas.microsoft.com/office/powerpoint/2010/main" val="389247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a:p>
        </p:txBody>
      </p:sp>
    </p:spTree>
    <p:extLst>
      <p:ext uri="{BB962C8B-B14F-4D97-AF65-F5344CB8AC3E}">
        <p14:creationId xmlns:p14="http://schemas.microsoft.com/office/powerpoint/2010/main" val="2927725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86</a:t>
            </a:fld>
            <a:endParaRPr lang="en-US"/>
          </a:p>
        </p:txBody>
      </p:sp>
    </p:spTree>
    <p:extLst>
      <p:ext uri="{BB962C8B-B14F-4D97-AF65-F5344CB8AC3E}">
        <p14:creationId xmlns:p14="http://schemas.microsoft.com/office/powerpoint/2010/main" val="3491862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87</a:t>
            </a:fld>
            <a:endParaRPr lang="en-US"/>
          </a:p>
        </p:txBody>
      </p:sp>
    </p:spTree>
    <p:extLst>
      <p:ext uri="{BB962C8B-B14F-4D97-AF65-F5344CB8AC3E}">
        <p14:creationId xmlns:p14="http://schemas.microsoft.com/office/powerpoint/2010/main" val="683747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89</a:t>
            </a:fld>
            <a:endParaRPr lang="en-US"/>
          </a:p>
        </p:txBody>
      </p:sp>
    </p:spTree>
    <p:extLst>
      <p:ext uri="{BB962C8B-B14F-4D97-AF65-F5344CB8AC3E}">
        <p14:creationId xmlns:p14="http://schemas.microsoft.com/office/powerpoint/2010/main" val="3956499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90</a:t>
            </a:fld>
            <a:endParaRPr lang="en-US"/>
          </a:p>
        </p:txBody>
      </p:sp>
    </p:spTree>
    <p:extLst>
      <p:ext uri="{BB962C8B-B14F-4D97-AF65-F5344CB8AC3E}">
        <p14:creationId xmlns:p14="http://schemas.microsoft.com/office/powerpoint/2010/main" val="18777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382299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184497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67051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n-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mn-lt"/>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mn-lt"/>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9"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edia Placeholder 1"/>
          <p:cNvSpPr>
            <a:spLocks noGrp="1"/>
          </p:cNvSpPr>
          <p:nvPr>
            <p:ph type="media" sz="quarter" idx="11"/>
          </p:nvPr>
        </p:nvSpPr>
        <p:spPr>
          <a:xfrm>
            <a:off x="0" y="1219200"/>
            <a:ext cx="9144000" cy="5163556"/>
          </a:xfrm>
          <a:prstGeom prst="rect">
            <a:avLst/>
          </a:prstGeom>
        </p:spPr>
        <p:txBody>
          <a:bodyPr/>
          <a:lstStyle>
            <a:lvl1pPr>
              <a:defRPr>
                <a:latin typeface="+mn-lt"/>
              </a:defRPr>
            </a:lvl1pPr>
          </a:lstStyle>
          <a:p>
            <a:endParaRPr lang="en-US"/>
          </a:p>
        </p:txBody>
      </p:sp>
      <p:sp>
        <p:nvSpPr>
          <p:cNvPr id="7"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114800"/>
            <a:ext cx="5867400" cy="685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6743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 Tagline-Gray BG, Title &amp; Subtitle Left_Long">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495800"/>
            <a:ext cx="5867400" cy="304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990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204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143000"/>
            <a:ext cx="8229600" cy="5486400"/>
          </a:xfrm>
          <a:prstGeom prst="rect">
            <a:avLst/>
          </a:prstGeom>
        </p:spPr>
        <p:txBody>
          <a:bodyPr/>
          <a:lstStyle>
            <a:lvl1pPr marL="0" indent="0">
              <a:spcAft>
                <a:spcPts val="800"/>
              </a:spcAft>
              <a:buNone/>
              <a:defRPr sz="2400">
                <a:latin typeface="+mn-lt"/>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15" name="Text Placeholder 2"/>
          <p:cNvSpPr>
            <a:spLocks noGrp="1"/>
          </p:cNvSpPr>
          <p:nvPr>
            <p:ph type="body" sz="quarter" idx="14"/>
          </p:nvPr>
        </p:nvSpPr>
        <p:spPr>
          <a:xfrm>
            <a:off x="4648200" y="1752600"/>
            <a:ext cx="41148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1143000"/>
            <a:ext cx="4117974"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752600"/>
            <a:ext cx="40386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43000"/>
            <a:ext cx="4040188"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27" name="Text Placeholder 4"/>
          <p:cNvSpPr>
            <a:spLocks noGrp="1"/>
          </p:cNvSpPr>
          <p:nvPr>
            <p:ph type="body" sz="quarter" idx="17"/>
          </p:nvPr>
        </p:nvSpPr>
        <p:spPr>
          <a:xfrm>
            <a:off x="4648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10" name="Header 4"/>
          <p:cNvSpPr>
            <a:spLocks noGrp="1"/>
          </p:cNvSpPr>
          <p:nvPr>
            <p:ph type="body" sz="quarter" idx="13"/>
          </p:nvPr>
        </p:nvSpPr>
        <p:spPr>
          <a:xfrm>
            <a:off x="4648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7" name="Header 3"/>
          <p:cNvSpPr>
            <a:spLocks noGrp="1"/>
          </p:cNvSpPr>
          <p:nvPr>
            <p:ph type="body" sz="quarter" idx="12"/>
          </p:nvPr>
        </p:nvSpPr>
        <p:spPr>
          <a:xfrm>
            <a:off x="457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3" name="Text Placeholder 2"/>
          <p:cNvSpPr>
            <a:spLocks noGrp="1"/>
          </p:cNvSpPr>
          <p:nvPr>
            <p:ph type="body" sz="quarter" idx="15"/>
          </p:nvPr>
        </p:nvSpPr>
        <p:spPr>
          <a:xfrm>
            <a:off x="4648200" y="1752600"/>
            <a:ext cx="4038600" cy="19812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5" name="Header 2"/>
          <p:cNvSpPr>
            <a:spLocks noGrp="1"/>
          </p:cNvSpPr>
          <p:nvPr>
            <p:ph type="body" sz="quarter" idx="3"/>
          </p:nvPr>
        </p:nvSpPr>
        <p:spPr>
          <a:xfrm>
            <a:off x="4645026" y="1112838"/>
            <a:ext cx="4041775"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752600"/>
            <a:ext cx="4038600" cy="1981200"/>
          </a:xfrm>
          <a:prstGeom prst="rect">
            <a:avLst/>
          </a:prstGeom>
        </p:spPr>
        <p:txBody>
          <a:bodyPr/>
          <a:lstStyle>
            <a:lvl1pPr marL="0" indent="0">
              <a:spcAft>
                <a:spcPts val="800"/>
              </a:spcAft>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12838"/>
            <a:ext cx="4040188"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1"/>
          <p:cNvSpPr>
            <a:spLocks noGrp="1"/>
          </p:cNvSpPr>
          <p:nvPr>
            <p:ph idx="1"/>
          </p:nvPr>
        </p:nvSpPr>
        <p:spPr>
          <a:xfrm>
            <a:off x="457200" y="1219200"/>
            <a:ext cx="8229600" cy="53340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16"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sz="quarter" idx="12"/>
          </p:nvPr>
        </p:nvSpPr>
        <p:spPr>
          <a:xfrm>
            <a:off x="533400" y="1219200"/>
            <a:ext cx="8153400" cy="6858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150224"/>
            <a:ext cx="8153400" cy="62345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3005050"/>
            <a:ext cx="8153400" cy="561109"/>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825240"/>
            <a:ext cx="8153400" cy="6858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783974"/>
            <a:ext cx="8153400" cy="74814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777344"/>
            <a:ext cx="8153400" cy="62345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5620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1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sz="half" idx="2"/>
          </p:nvPr>
        </p:nvSpPr>
        <p:spPr>
          <a:xfrm>
            <a:off x="4648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457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14"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sz="quarter" idx="4"/>
          </p:nvPr>
        </p:nvSpPr>
        <p:spPr>
          <a:xfrm>
            <a:off x="4645026" y="1905000"/>
            <a:ext cx="4041775"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eader 2"/>
          <p:cNvSpPr>
            <a:spLocks noGrp="1"/>
          </p:cNvSpPr>
          <p:nvPr>
            <p:ph type="body" sz="quarter" idx="3"/>
          </p:nvPr>
        </p:nvSpPr>
        <p:spPr>
          <a:xfrm>
            <a:off x="4645026" y="1265238"/>
            <a:ext cx="4041775"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905000"/>
            <a:ext cx="4040188"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265238"/>
            <a:ext cx="4040188"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18"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6" name="Content Placeholder 2"/>
          <p:cNvSpPr>
            <a:spLocks noGrp="1"/>
          </p:cNvSpPr>
          <p:nvPr>
            <p:ph sz="quarter" idx="4"/>
          </p:nvPr>
        </p:nvSpPr>
        <p:spPr>
          <a:xfrm>
            <a:off x="4645026" y="18288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1189038"/>
            <a:ext cx="4041775"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8288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189038"/>
            <a:ext cx="4040188"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457201"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5678487"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atin typeface="+mn-lt"/>
              </a:defRPr>
            </a:lvl1pPr>
          </a:lstStyle>
          <a:p>
            <a:pPr lvl="0"/>
            <a:r>
              <a:rPr lang="en-US" dirty="0"/>
              <a:t>Jump to long image description</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457200"/>
            <a:ext cx="7086600" cy="4616073"/>
          </a:xfrm>
          <a:prstGeom prst="rect">
            <a:avLst/>
          </a:prstGeo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6" name="Picture 5" descr="Logo: Elementary Statistics by William Navidi and Barry Monk">
            <a:extLst>
              <a:ext uri="{FF2B5EF4-FFF2-40B4-BE49-F238E27FC236}">
                <a16:creationId xmlns:a16="http://schemas.microsoft.com/office/drawing/2014/main" xmlns="" id="{71DA4DEC-7C8C-4E3B-8DB0-6FB648E1864B}"/>
              </a:ext>
            </a:extLst>
          </p:cNvPr>
          <p:cNvPicPr>
            <a:picLocks noChangeAspect="1"/>
          </p:cNvPicPr>
          <p:nvPr userDrawn="1"/>
        </p:nvPicPr>
        <p:blipFill>
          <a:blip r:embed="rId13"/>
          <a:stretch>
            <a:fillRect/>
          </a:stretch>
        </p:blipFill>
        <p:spPr>
          <a:xfrm>
            <a:off x="5837" y="-74150"/>
            <a:ext cx="9144000" cy="517470"/>
          </a:xfrm>
          <a:prstGeom prst="rect">
            <a:avLst/>
          </a:prstGeom>
        </p:spPr>
      </p:pic>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76" r:id="rId10"/>
    <p:sldLayoutId id="21474839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3" name="Logo: Navidi/Monk" descr="Logo: Essential Statistics by William Navidi and Barry Monk"/>
          <p:cNvPicPr>
            <a:picLocks noChangeAspect="1"/>
          </p:cNvPicPr>
          <p:nvPr userDrawn="1"/>
        </p:nvPicPr>
        <p:blipFill>
          <a:blip r:embed="rId5"/>
          <a:stretch>
            <a:fillRect/>
          </a:stretch>
        </p:blipFill>
        <p:spPr>
          <a:xfrm>
            <a:off x="-12368" y="-61005"/>
            <a:ext cx="9156368" cy="518205"/>
          </a:xfrm>
          <a:prstGeom prst="rect">
            <a:avLst/>
          </a:prstGeom>
        </p:spPr>
      </p:pic>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22.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29.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33.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1.png"/><Relationship Id="rId5" Type="http://schemas.openxmlformats.org/officeDocument/2006/relationships/image" Target="../media/image53.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58.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75.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61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9.png"/><Relationship Id="rId4" Type="http://schemas.openxmlformats.org/officeDocument/2006/relationships/image" Target="../media/image111.png"/></Relationships>
</file>

<file path=ppt/slides/_rels/slide4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3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NULL"/></Relationships>
</file>

<file path=ppt/slides/_rels/slide5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NUL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0.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61.png"/></Relationships>
</file>

<file path=ppt/slides/_rels/slide6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910.png"/><Relationship Id="rId4" Type="http://schemas.openxmlformats.org/officeDocument/2006/relationships/image" Target="../media/image89.png"/></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91.png"/><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93.png"/><Relationship Id="rId5" Type="http://schemas.openxmlformats.org/officeDocument/2006/relationships/image" Target="NULL"/><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image" Target="NUL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NULL"/></Relationships>
</file>

<file path=ppt/slides/_rels/slide7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97.png"/><Relationship Id="rId4" Type="http://schemas.openxmlformats.org/officeDocument/2006/relationships/image" Target="../media/image96.png"/></Relationships>
</file>

<file path=ppt/slides/_rels/slide7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111.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00.png"/></Relationships>
</file>

<file path=ppt/slides/_rels/slide8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image" Target="../media/image102.png"/><Relationship Id="rId4" Type="http://schemas.openxmlformats.org/officeDocument/2006/relationships/image" Target="../media/image10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104.png"/><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Statistics 3E</a:t>
            </a:r>
          </a:p>
        </p:txBody>
      </p:sp>
      <p:sp>
        <p:nvSpPr>
          <p:cNvPr id="3" name="Text Placeholder 2"/>
          <p:cNvSpPr>
            <a:spLocks noGrp="1"/>
          </p:cNvSpPr>
          <p:nvPr>
            <p:ph type="body" idx="1"/>
          </p:nvPr>
        </p:nvSpPr>
        <p:spPr/>
        <p:txBody>
          <a:bodyPr/>
          <a:lstStyle/>
          <a:p>
            <a:pPr algn="r"/>
            <a:r>
              <a:rPr lang="en-US" dirty="0"/>
              <a:t>William Navidi and Barry Monk</a:t>
            </a:r>
          </a:p>
        </p:txBody>
      </p:sp>
    </p:spTree>
    <p:extLst>
      <p:ext uri="{BB962C8B-B14F-4D97-AF65-F5344CB8AC3E}">
        <p14:creationId xmlns:p14="http://schemas.microsoft.com/office/powerpoint/2010/main" val="29927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Properties of Normal Curves</a:t>
            </a:r>
          </a:p>
        </p:txBody>
      </p:sp>
      <p:sp>
        <p:nvSpPr>
          <p:cNvPr id="10" name="Content Placeholder 9"/>
          <p:cNvSpPr>
            <a:spLocks noGrp="1"/>
          </p:cNvSpPr>
          <p:nvPr>
            <p:ph sz="quarter" idx="12"/>
          </p:nvPr>
        </p:nvSpPr>
        <p:spPr>
          <a:xfrm>
            <a:off x="152400" y="1193800"/>
            <a:ext cx="8763000" cy="1625600"/>
          </a:xfrm>
        </p:spPr>
        <p:txBody>
          <a:bodyPr/>
          <a:lstStyle/>
          <a:p>
            <a:pPr marL="0" indent="0">
              <a:buNone/>
            </a:pPr>
            <a:r>
              <a:rPr lang="en-US" dirty="0"/>
              <a:t>The </a:t>
            </a:r>
            <a:r>
              <a:rPr lang="en-US" b="1" dirty="0"/>
              <a:t>population mean </a:t>
            </a:r>
            <a:r>
              <a:rPr lang="en-US" dirty="0"/>
              <a:t>determines the </a:t>
            </a:r>
            <a:r>
              <a:rPr lang="en-US" b="1" dirty="0"/>
              <a:t>location of the peak</a:t>
            </a:r>
            <a:r>
              <a:rPr lang="en-US" dirty="0"/>
              <a:t>. The </a:t>
            </a:r>
            <a:r>
              <a:rPr lang="en-US" b="1" dirty="0"/>
              <a:t>population standard deviation </a:t>
            </a:r>
            <a:r>
              <a:rPr lang="en-US" dirty="0"/>
              <a:t>measures the </a:t>
            </a:r>
            <a:r>
              <a:rPr lang="en-US" b="1" dirty="0"/>
              <a:t>spread </a:t>
            </a:r>
            <a:r>
              <a:rPr lang="en-US" dirty="0"/>
              <a:t>of the population. Therefore, the normal curve is wide and flat when the population standard deviation is large, and tall and narrow when the population standard deviation is small. The </a:t>
            </a:r>
            <a:r>
              <a:rPr lang="en-US" b="1" dirty="0"/>
              <a:t>mean </a:t>
            </a:r>
            <a:r>
              <a:rPr lang="en-US" dirty="0"/>
              <a:t>and </a:t>
            </a:r>
            <a:r>
              <a:rPr lang="en-US" b="1" dirty="0"/>
              <a:t>median </a:t>
            </a:r>
            <a:r>
              <a:rPr lang="en-US" dirty="0"/>
              <a:t>of a normal distribution are both </a:t>
            </a:r>
            <a:r>
              <a:rPr lang="en-US" b="1" dirty="0"/>
              <a:t>equal to the mode</a:t>
            </a:r>
            <a:r>
              <a:rPr lang="en-US" dirty="0"/>
              <a:t>.</a:t>
            </a:r>
          </a:p>
          <a:p>
            <a:pPr marL="0" indent="0">
              <a:buNone/>
            </a:pPr>
            <a:endParaRPr lang="en-US" dirty="0"/>
          </a:p>
        </p:txBody>
      </p:sp>
      <p:pic>
        <p:nvPicPr>
          <p:cNvPr id="3" name="Content Placeholder 2" descr="Image of normal curves where the mean determines the location of the peak of the curve and the standard deviation determines the spread of the curve"/>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2920" y="3581400"/>
            <a:ext cx="8138160" cy="2529651"/>
          </a:xfrm>
        </p:spPr>
      </p:pic>
    </p:spTree>
    <p:extLst>
      <p:ext uri="{BB962C8B-B14F-4D97-AF65-F5344CB8AC3E}">
        <p14:creationId xmlns:p14="http://schemas.microsoft.com/office/powerpoint/2010/main" val="12317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Empirical Rule</a:t>
            </a:r>
          </a:p>
        </p:txBody>
      </p:sp>
      <p:sp>
        <p:nvSpPr>
          <p:cNvPr id="10" name="Content Placeholder 9"/>
          <p:cNvSpPr>
            <a:spLocks noGrp="1"/>
          </p:cNvSpPr>
          <p:nvPr>
            <p:ph sz="quarter" idx="12"/>
          </p:nvPr>
        </p:nvSpPr>
        <p:spPr>
          <a:xfrm>
            <a:off x="152400" y="1193800"/>
            <a:ext cx="8763000" cy="1625600"/>
          </a:xfrm>
        </p:spPr>
        <p:txBody>
          <a:bodyPr/>
          <a:lstStyle/>
          <a:p>
            <a:pPr marL="0" indent="0">
              <a:buNone/>
            </a:pPr>
            <a:r>
              <a:rPr lang="en-US" dirty="0"/>
              <a:t>The normal distribution follows the </a:t>
            </a:r>
            <a:r>
              <a:rPr lang="en-US" b="1" dirty="0"/>
              <a:t>Empirical Rule.</a:t>
            </a:r>
            <a:endParaRPr lang="en-US" dirty="0"/>
          </a:p>
        </p:txBody>
      </p:sp>
      <p:pic>
        <p:nvPicPr>
          <p:cNvPr id="4" name="Content Placeholder 3" descr="Image of a normal curve where 68% of the data is indicated within one standard deviation of the mean; 95% of the data is indicated within two standard deviations of the mean; and 99.7% is indicated within three standard deviations of the mean."/>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68680" y="2286000"/>
            <a:ext cx="7406640" cy="2728147"/>
          </a:xfrm>
        </p:spPr>
      </p:pic>
    </p:spTree>
    <p:extLst>
      <p:ext uri="{BB962C8B-B14F-4D97-AF65-F5344CB8AC3E}">
        <p14:creationId xmlns:p14="http://schemas.microsoft.com/office/powerpoint/2010/main" val="386619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areas under the standard normal curve</a:t>
            </a:r>
          </a:p>
          <a:p>
            <a:r>
              <a:rPr lang="en-US" dirty="0"/>
              <a:t>*</a:t>
            </a:r>
            <a:r>
              <a:rPr lang="en-US" i="1" dirty="0"/>
              <a:t>(Tables)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776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Standard Normal Curve</a:t>
            </a:r>
          </a:p>
        </p:txBody>
      </p:sp>
      <p:sp>
        <p:nvSpPr>
          <p:cNvPr id="10" name="Content Placeholder 9"/>
          <p:cNvSpPr>
            <a:spLocks noGrp="1"/>
          </p:cNvSpPr>
          <p:nvPr>
            <p:ph sz="quarter" idx="12"/>
          </p:nvPr>
        </p:nvSpPr>
        <p:spPr>
          <a:xfrm>
            <a:off x="152400" y="1193800"/>
            <a:ext cx="8763000" cy="1625600"/>
          </a:xfrm>
        </p:spPr>
        <p:txBody>
          <a:bodyPr/>
          <a:lstStyle/>
          <a:p>
            <a:pPr marL="0" indent="0">
              <a:buNone/>
            </a:pPr>
            <a:r>
              <a:rPr lang="en-US" dirty="0"/>
              <a:t>A normal distribution can have any mean and any positive standard deviation. However, the normal distribution with a </a:t>
            </a:r>
            <a:r>
              <a:rPr lang="en-US" b="1" dirty="0"/>
              <a:t>mean of 0 </a:t>
            </a:r>
            <a:r>
              <a:rPr lang="en-US" dirty="0"/>
              <a:t>and </a:t>
            </a:r>
            <a:r>
              <a:rPr lang="en-US" b="1" dirty="0"/>
              <a:t>standard deviation of 1 </a:t>
            </a:r>
            <a:r>
              <a:rPr lang="en-US" dirty="0"/>
              <a:t>is known as the </a:t>
            </a:r>
            <a:r>
              <a:rPr lang="en-US" b="1" dirty="0">
                <a:solidFill>
                  <a:schemeClr val="accent4"/>
                </a:solidFill>
              </a:rPr>
              <a:t>standard normal distribution</a:t>
            </a:r>
            <a:r>
              <a:rPr lang="en-US" dirty="0"/>
              <a:t>. </a:t>
            </a:r>
          </a:p>
        </p:txBody>
      </p:sp>
      <p:pic>
        <p:nvPicPr>
          <p:cNvPr id="3" name="Content Placeholder 2" descr="Image of a normal curve with a mean of 0 and standard deviation of 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3342640"/>
            <a:ext cx="5598756" cy="2874028"/>
          </a:xfrm>
        </p:spPr>
      </p:pic>
    </p:spTree>
    <p:extLst>
      <p:ext uri="{BB962C8B-B14F-4D97-AF65-F5344CB8AC3E}">
        <p14:creationId xmlns:p14="http://schemas.microsoft.com/office/powerpoint/2010/main" val="211806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14:m>
                  <m:oMath xmlns:m="http://schemas.openxmlformats.org/officeDocument/2006/math">
                    <m:r>
                      <a:rPr lang="en-US" i="1" dirty="0" smtClean="0">
                        <a:latin typeface="Cambria Math" panose="02040503050406030204" pitchFamily="18" charset="0"/>
                      </a:rPr>
                      <m:t>𝑍</m:t>
                    </m:r>
                  </m:oMath>
                </a14:m>
                <a:r>
                  <a:rPr lang="en-US" dirty="0"/>
                  <a:t>-Scores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76201" y="1143000"/>
                <a:ext cx="8991599" cy="1295400"/>
              </a:xfrm>
            </p:spPr>
            <p:txBody>
              <a:bodyPr/>
              <a:lstStyle/>
              <a:p>
                <a:pPr marL="0" indent="0">
                  <a:buNone/>
                </a:pPr>
                <a:r>
                  <a:rPr lang="en-US" dirty="0"/>
                  <a:t>When finding an area under the standard normal curve, we use the letter </a:t>
                </a:r>
                <a14:m>
                  <m:oMath xmlns:m="http://schemas.openxmlformats.org/officeDocument/2006/math">
                    <m:r>
                      <a:rPr lang="en-US" i="1" dirty="0">
                        <a:latin typeface="Cambria Math" panose="02040503050406030204" pitchFamily="18" charset="0"/>
                      </a:rPr>
                      <m:t>𝑧</m:t>
                    </m:r>
                  </m:oMath>
                </a14:m>
                <a:r>
                  <a:rPr lang="en-US" i="1" dirty="0"/>
                  <a:t> </a:t>
                </a:r>
                <a:r>
                  <a:rPr lang="en-US" dirty="0"/>
                  <a:t>to indicate a value on the horizontal axis beneath the curve.  We refer to such a value as a </a:t>
                </a:r>
                <a14:m>
                  <m:oMath xmlns:m="http://schemas.openxmlformats.org/officeDocument/2006/math">
                    <m:r>
                      <a:rPr lang="en-US" b="1" i="1" dirty="0">
                        <a:solidFill>
                          <a:schemeClr val="accent4"/>
                        </a:solidFill>
                        <a:latin typeface="Cambria Math" panose="02040503050406030204" pitchFamily="18" charset="0"/>
                      </a:rPr>
                      <m:t>𝒛</m:t>
                    </m:r>
                  </m:oMath>
                </a14:m>
                <a:r>
                  <a:rPr lang="en-US" b="1" dirty="0">
                    <a:solidFill>
                      <a:schemeClr val="accent4"/>
                    </a:solidFill>
                  </a:rPr>
                  <a:t>-score</a:t>
                </a:r>
                <a:r>
                  <a:rPr lang="en-US" dirty="0"/>
                  <a:t>.</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76201" y="1143000"/>
                <a:ext cx="8991599" cy="1295400"/>
              </a:xfrm>
              <a:blipFill>
                <a:blip r:embed="rId4"/>
                <a:stretch>
                  <a:fillRect l="-1085" t="-3774" b="-2358"/>
                </a:stretch>
              </a:blipFill>
            </p:spPr>
            <p:txBody>
              <a:bodyPr/>
              <a:lstStyle/>
              <a:p>
                <a:r>
                  <a:rPr lang="en-US">
                    <a:noFill/>
                  </a:rPr>
                  <a:t> </a:t>
                </a:r>
              </a:p>
            </p:txBody>
          </p:sp>
        </mc:Fallback>
      </mc:AlternateContent>
      <p:pic>
        <p:nvPicPr>
          <p:cNvPr id="3" name="Content Placeholder 2" descr="Image of a normal distribution with a z-score indicated and the area to the left of it shaded."/>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1783080" y="2420983"/>
            <a:ext cx="5577840" cy="2174409"/>
          </a:xfrm>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xmlns="" id="{3660F140-34CE-406B-9C21-72245991DA0B}"/>
                  </a:ext>
                </a:extLst>
              </p:cNvPr>
              <p:cNvSpPr>
                <a:spLocks noGrp="1"/>
              </p:cNvSpPr>
              <p:nvPr>
                <p:ph sz="quarter" idx="13"/>
              </p:nvPr>
            </p:nvSpPr>
            <p:spPr>
              <a:xfrm>
                <a:off x="91441" y="4558144"/>
                <a:ext cx="8991599" cy="623455"/>
              </a:xfrm>
            </p:spPr>
            <p:txBody>
              <a:bodyPr/>
              <a:lstStyle/>
              <a:p>
                <a:pPr marL="0" indent="0">
                  <a:buNone/>
                </a:pPr>
                <a:r>
                  <a:rPr lang="en-US" dirty="0"/>
                  <a:t>Since the mean of the standard normal distribution is 0: </a:t>
                </a:r>
              </a:p>
              <a:p>
                <a:pPr marL="285750" indent="-285750">
                  <a:buFont typeface="Arial" panose="020B0604020202020204" pitchFamily="34" charset="0"/>
                  <a:buChar char="•"/>
                </a:pPr>
                <a:r>
                  <a:rPr lang="en-US" dirty="0"/>
                  <a:t>The </a:t>
                </a:r>
                <a:r>
                  <a:rPr lang="en-US" b="1" dirty="0"/>
                  <a:t>mean </a:t>
                </a:r>
                <a:r>
                  <a:rPr lang="en-US" dirty="0"/>
                  <a:t>has a </a:t>
                </a:r>
                <a14:m>
                  <m:oMath xmlns:m="http://schemas.openxmlformats.org/officeDocument/2006/math">
                    <m:r>
                      <a:rPr lang="en-US" b="1" i="1" dirty="0">
                        <a:latin typeface="Cambria Math" panose="02040503050406030204" pitchFamily="18" charset="0"/>
                      </a:rPr>
                      <m:t>𝒛</m:t>
                    </m:r>
                  </m:oMath>
                </a14:m>
                <a:r>
                  <a:rPr lang="en-US" b="1" dirty="0"/>
                  <a:t>-score of 0</a:t>
                </a:r>
                <a:r>
                  <a:rPr lang="en-US" dirty="0"/>
                  <a:t>. </a:t>
                </a:r>
              </a:p>
              <a:p>
                <a:pPr marL="285750" indent="-285750">
                  <a:buFont typeface="Arial" panose="020B0604020202020204" pitchFamily="34" charset="0"/>
                  <a:buChar char="•"/>
                </a:pPr>
                <a:r>
                  <a:rPr lang="en-US" dirty="0"/>
                  <a:t>Points on the horizontal axis to the </a:t>
                </a:r>
                <a:r>
                  <a:rPr lang="en-US" b="1" dirty="0"/>
                  <a:t>left </a:t>
                </a:r>
                <a:r>
                  <a:rPr lang="en-US" dirty="0"/>
                  <a:t>of the mean have </a:t>
                </a:r>
                <a:r>
                  <a:rPr lang="en-US" b="1" dirty="0"/>
                  <a:t>negative </a:t>
                </a:r>
                <a14:m>
                  <m:oMath xmlns:m="http://schemas.openxmlformats.org/officeDocument/2006/math">
                    <m:r>
                      <a:rPr lang="en-US" b="1" i="1" dirty="0">
                        <a:latin typeface="Cambria Math" panose="02040503050406030204" pitchFamily="18" charset="0"/>
                      </a:rPr>
                      <m:t>𝒛</m:t>
                    </m:r>
                  </m:oMath>
                </a14:m>
                <a:r>
                  <a:rPr lang="en-US" b="1" dirty="0"/>
                  <a:t>-scores</a:t>
                </a:r>
                <a:r>
                  <a:rPr lang="en-US" dirty="0"/>
                  <a:t>.</a:t>
                </a:r>
              </a:p>
              <a:p>
                <a:pPr marL="285750" indent="-285750">
                  <a:buFont typeface="Arial" panose="020B0604020202020204" pitchFamily="34" charset="0"/>
                  <a:buChar char="•"/>
                </a:pPr>
                <a:r>
                  <a:rPr lang="en-US" dirty="0"/>
                  <a:t>Points to the </a:t>
                </a:r>
                <a:r>
                  <a:rPr lang="en-US" b="1" dirty="0"/>
                  <a:t>right </a:t>
                </a:r>
                <a:r>
                  <a:rPr lang="en-US" dirty="0"/>
                  <a:t>of the mean have </a:t>
                </a:r>
                <a:r>
                  <a:rPr lang="en-US" b="1" dirty="0"/>
                  <a:t>positive </a:t>
                </a:r>
                <a14:m>
                  <m:oMath xmlns:m="http://schemas.openxmlformats.org/officeDocument/2006/math">
                    <m:r>
                      <a:rPr lang="en-US" b="1" i="1" dirty="0">
                        <a:latin typeface="Cambria Math" panose="02040503050406030204" pitchFamily="18" charset="0"/>
                      </a:rPr>
                      <m:t>𝒛</m:t>
                    </m:r>
                  </m:oMath>
                </a14:m>
                <a:r>
                  <a:rPr lang="en-US" b="1" dirty="0"/>
                  <a:t>-scores</a:t>
                </a:r>
                <a:r>
                  <a:rPr lang="en-US" dirty="0"/>
                  <a:t>.</a:t>
                </a:r>
              </a:p>
              <a:p>
                <a:pPr marL="0" indent="0">
                  <a:buNone/>
                </a:pPr>
                <a:endParaRPr lang="en-US" dirty="0"/>
              </a:p>
            </p:txBody>
          </p:sp>
        </mc:Choice>
        <mc:Fallback xmlns="">
          <p:sp>
            <p:nvSpPr>
              <p:cNvPr id="4" name="Content Placeholder 3">
                <a:extLst>
                  <a:ext uri="{FF2B5EF4-FFF2-40B4-BE49-F238E27FC236}">
                    <a16:creationId xmlns:a16="http://schemas.microsoft.com/office/drawing/2014/main" id="{3660F140-34CE-406B-9C21-72245991DA0B}"/>
                  </a:ext>
                </a:extLst>
              </p:cNvPr>
              <p:cNvSpPr>
                <a:spLocks noGrp="1" noRot="1" noChangeAspect="1" noMove="1" noResize="1" noEditPoints="1" noAdjustHandles="1" noChangeArrowheads="1" noChangeShapeType="1" noTextEdit="1"/>
              </p:cNvSpPr>
              <p:nvPr>
                <p:ph sz="quarter" idx="13"/>
              </p:nvPr>
            </p:nvSpPr>
            <p:spPr>
              <a:xfrm>
                <a:off x="91441" y="4558144"/>
                <a:ext cx="8991599" cy="623455"/>
              </a:xfrm>
              <a:blipFill>
                <a:blip r:embed="rId6"/>
                <a:stretch>
                  <a:fillRect l="-1017" t="-7843" r="-542" b="-255882"/>
                </a:stretch>
              </a:blipFill>
            </p:spPr>
            <p:txBody>
              <a:bodyPr/>
              <a:lstStyle/>
              <a:p>
                <a:r>
                  <a:rPr lang="en-US">
                    <a:noFill/>
                  </a:rPr>
                  <a:t> </a:t>
                </a:r>
              </a:p>
            </p:txBody>
          </p:sp>
        </mc:Fallback>
      </mc:AlternateContent>
    </p:spTree>
    <p:extLst>
      <p:ext uri="{BB962C8B-B14F-4D97-AF65-F5344CB8AC3E}">
        <p14:creationId xmlns:p14="http://schemas.microsoft.com/office/powerpoint/2010/main" val="299475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Using Table A.2 to Find Areas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558800"/>
              </a:xfrm>
            </p:spPr>
            <p:txBody>
              <a:bodyPr/>
              <a:lstStyle/>
              <a:p>
                <a:pPr marL="0" indent="0">
                  <a:buNone/>
                </a:pPr>
                <a:r>
                  <a:rPr lang="en-US" dirty="0"/>
                  <a:t>Table A.2 may be used to find the </a:t>
                </a:r>
                <a:r>
                  <a:rPr lang="en-US" b="1" dirty="0"/>
                  <a:t>area to the left </a:t>
                </a:r>
                <a:r>
                  <a:rPr lang="en-US" dirty="0"/>
                  <a:t>of a given </a:t>
                </a:r>
                <a14:m>
                  <m:oMath xmlns:m="http://schemas.openxmlformats.org/officeDocument/2006/math">
                    <m:r>
                      <a:rPr lang="en-US" i="1" dirty="0">
                        <a:latin typeface="Cambria Math" panose="02040503050406030204" pitchFamily="18" charset="0"/>
                      </a:rPr>
                      <m:t>𝑧</m:t>
                    </m:r>
                  </m:oMath>
                </a14:m>
                <a:r>
                  <a:rPr lang="en-US" dirty="0"/>
                  <a:t>-score.</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558800"/>
              </a:xfrm>
              <a:blipFill>
                <a:blip r:embed="rId3"/>
                <a:stretch>
                  <a:fillRect l="-1043" t="-8696" b="-6522"/>
                </a:stretch>
              </a:blipFill>
            </p:spPr>
            <p:txBody>
              <a:bodyPr/>
              <a:lstStyle/>
              <a:p>
                <a:r>
                  <a:rPr lang="en-US">
                    <a:noFill/>
                  </a:rPr>
                  <a:t> </a:t>
                </a:r>
              </a:p>
            </p:txBody>
          </p:sp>
        </mc:Fallback>
      </mc:AlternateContent>
      <p:pic>
        <p:nvPicPr>
          <p:cNvPr id="4" name="Content Placeholder 3" descr="Table A.2 - a table of values that give the area under a normal cuver for differing z-scores."/>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17320" y="1904242"/>
            <a:ext cx="6309360" cy="4151175"/>
          </a:xfrm>
        </p:spPr>
      </p:pic>
    </p:spTree>
    <p:extLst>
      <p:ext uri="{BB962C8B-B14F-4D97-AF65-F5344CB8AC3E}">
        <p14:creationId xmlns:p14="http://schemas.microsoft.com/office/powerpoint/2010/main" val="29801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Example 1: Area Under Standard Normal (Tables)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sz="2200" dirty="0"/>
                  <a:t>Find the area to the left of</a:t>
                </a:r>
                <a:r>
                  <a:rPr lang="en-US" sz="2200" i="1" dirty="0"/>
                  <a:t> </a:t>
                </a:r>
                <a14:m>
                  <m:oMath xmlns:m="http://schemas.openxmlformats.org/officeDocument/2006/math">
                    <m:r>
                      <a:rPr lang="en-US" sz="2200" i="1" dirty="0">
                        <a:latin typeface="Cambria Math" panose="02040503050406030204" pitchFamily="18" charset="0"/>
                      </a:rPr>
                      <m:t>𝑧</m:t>
                    </m:r>
                  </m:oMath>
                </a14:m>
                <a:r>
                  <a:rPr lang="en-US" sz="2200" i="1" dirty="0"/>
                  <a:t> </a:t>
                </a:r>
                <a:r>
                  <a:rPr lang="en-US" sz="2200" dirty="0"/>
                  <a:t>= 1.26.</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3"/>
                <a:stretch>
                  <a:fillRect l="-897" t="-6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941897"/>
                <a:ext cx="8969944" cy="2789722"/>
              </a:xfrm>
            </p:spPr>
            <p:txBody>
              <a:bodyPr/>
              <a:lstStyle/>
              <a:p>
                <a:pPr marL="1030288" indent="-1030288">
                  <a:buNone/>
                </a:pPr>
                <a:r>
                  <a:rPr lang="en-US" sz="2200" b="1" dirty="0"/>
                  <a:t>Step 1</a:t>
                </a:r>
                <a:r>
                  <a:rPr lang="en-US" sz="2200" dirty="0"/>
                  <a:t>: 	Sketch a normal curve, label the point </a:t>
                </a:r>
                <a:br>
                  <a:rPr lang="en-US" sz="2200" dirty="0"/>
                </a:br>
                <a14:m>
                  <m:oMath xmlns:m="http://schemas.openxmlformats.org/officeDocument/2006/math">
                    <m:r>
                      <a:rPr lang="en-US" sz="2200" i="1" dirty="0">
                        <a:latin typeface="Cambria Math" panose="02040503050406030204" pitchFamily="18" charset="0"/>
                      </a:rPr>
                      <m:t>𝑧</m:t>
                    </m:r>
                  </m:oMath>
                </a14:m>
                <a:r>
                  <a:rPr lang="en-US" sz="2200" dirty="0"/>
                  <a:t> = 1.26, and shade in the area to the </a:t>
                </a:r>
                <a:br>
                  <a:rPr lang="en-US" sz="2200" dirty="0"/>
                </a:br>
                <a:r>
                  <a:rPr lang="en-US" sz="2200" dirty="0"/>
                  <a:t>left of it.</a:t>
                </a:r>
              </a:p>
              <a:p>
                <a:pPr marL="1030288" indent="-1030288">
                  <a:buNone/>
                </a:pPr>
                <a:endParaRPr lang="en-US" sz="2200" dirty="0"/>
              </a:p>
              <a:p>
                <a:pPr marL="1030288" indent="-1030288">
                  <a:buNone/>
                </a:pPr>
                <a:r>
                  <a:rPr lang="en-US" sz="2200" b="1" dirty="0"/>
                  <a:t>Step 2</a:t>
                </a:r>
                <a:r>
                  <a:rPr lang="en-US" sz="2200" dirty="0"/>
                  <a:t>: 	Consult Table A.2. To look up </a:t>
                </a:r>
                <a14:m>
                  <m:oMath xmlns:m="http://schemas.openxmlformats.org/officeDocument/2006/math">
                    <m:r>
                      <a:rPr lang="en-US" sz="2200" i="1" dirty="0">
                        <a:latin typeface="Cambria Math" panose="02040503050406030204" pitchFamily="18" charset="0"/>
                      </a:rPr>
                      <m:t>𝑧</m:t>
                    </m:r>
                  </m:oMath>
                </a14:m>
                <a:r>
                  <a:rPr lang="en-US" sz="2200" dirty="0"/>
                  <a:t> = 1.26, find the row containing 1.2 and the column containing 0.06. The value in the intersection of the row and column is 0.8962. This is the area to the left of </a:t>
                </a:r>
                <a14:m>
                  <m:oMath xmlns:m="http://schemas.openxmlformats.org/officeDocument/2006/math">
                    <m:r>
                      <a:rPr lang="en-US" sz="2200" i="1" dirty="0">
                        <a:latin typeface="Cambria Math" panose="02040503050406030204" pitchFamily="18" charset="0"/>
                      </a:rPr>
                      <m:t>𝑧</m:t>
                    </m:r>
                  </m:oMath>
                </a14:m>
                <a:r>
                  <a:rPr lang="en-US" sz="2200" dirty="0"/>
                  <a:t> = 1.26.</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941897"/>
                <a:ext cx="8969944" cy="2789722"/>
              </a:xfrm>
              <a:blipFill>
                <a:blip r:embed="rId4"/>
                <a:stretch>
                  <a:fillRect l="-884" t="-1532" r="-544"/>
                </a:stretch>
              </a:blipFill>
            </p:spPr>
            <p:txBody>
              <a:bodyPr/>
              <a:lstStyle/>
              <a:p>
                <a:r>
                  <a:rPr lang="en-US">
                    <a:noFill/>
                  </a:rPr>
                  <a:t> </a:t>
                </a:r>
              </a:p>
            </p:txBody>
          </p:sp>
        </mc:Fallback>
      </mc:AlternateContent>
      <p:pic>
        <p:nvPicPr>
          <p:cNvPr id="11" name="Content Placeholder 10" descr="Normal curve with the area to the left of 1.26 shaded."/>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553200" y="1408628"/>
            <a:ext cx="2133600" cy="1822962"/>
          </a:xfrm>
        </p:spPr>
      </p:pic>
      <p:pic>
        <p:nvPicPr>
          <p:cNvPr id="12" name="Content Placeholder 11" descr="Table A.2 with the value in the intersection of the row and column highlighted as 0.8962.   "/>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1149870" y="4665155"/>
            <a:ext cx="6851130" cy="1883122"/>
          </a:xfrm>
        </p:spPr>
      </p:pic>
    </p:spTree>
    <p:extLst>
      <p:ext uri="{BB962C8B-B14F-4D97-AF65-F5344CB8AC3E}">
        <p14:creationId xmlns:p14="http://schemas.microsoft.com/office/powerpoint/2010/main" val="127563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Example 2: Area Under Standard Normal (Tables)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sz="2200" dirty="0"/>
                  <a:t>Find the area to the right of</a:t>
                </a:r>
                <a:r>
                  <a:rPr lang="en-US" sz="2200" i="1" dirty="0"/>
                  <a:t> </a:t>
                </a:r>
                <a14:m>
                  <m:oMath xmlns:m="http://schemas.openxmlformats.org/officeDocument/2006/math">
                    <m:r>
                      <a:rPr lang="en-US" sz="2200" i="1" dirty="0">
                        <a:latin typeface="Cambria Math" panose="02040503050406030204" pitchFamily="18" charset="0"/>
                      </a:rPr>
                      <m:t>𝑧</m:t>
                    </m:r>
                  </m:oMath>
                </a14:m>
                <a:r>
                  <a:rPr lang="en-US" sz="2200" i="1" dirty="0"/>
                  <a:t> </a:t>
                </a:r>
                <a:r>
                  <a:rPr lang="en-US" sz="2200" dirty="0"/>
                  <a:t>= –0.58.</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3"/>
                <a:stretch>
                  <a:fillRect l="-897" t="-6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941897"/>
                <a:ext cx="8969944" cy="2789722"/>
              </a:xfrm>
            </p:spPr>
            <p:txBody>
              <a:bodyPr/>
              <a:lstStyle/>
              <a:p>
                <a:pPr marL="1030288" indent="-1030288">
                  <a:buNone/>
                </a:pPr>
                <a:r>
                  <a:rPr lang="en-US" sz="2200" b="1" dirty="0"/>
                  <a:t>Step 1</a:t>
                </a:r>
                <a:r>
                  <a:rPr lang="en-US" sz="2200" dirty="0"/>
                  <a:t>: 	Sketch a normal curve, label the point </a:t>
                </a:r>
                <a:br>
                  <a:rPr lang="en-US" sz="2200" dirty="0"/>
                </a:br>
                <a14:m>
                  <m:oMath xmlns:m="http://schemas.openxmlformats.org/officeDocument/2006/math">
                    <m:r>
                      <a:rPr lang="en-US" sz="2200" i="1" dirty="0">
                        <a:latin typeface="Cambria Math" panose="02040503050406030204" pitchFamily="18" charset="0"/>
                      </a:rPr>
                      <m:t>𝑧</m:t>
                    </m:r>
                  </m:oMath>
                </a14:m>
                <a:r>
                  <a:rPr lang="en-US" sz="2200" dirty="0"/>
                  <a:t> = –0.58, and shade in the area to the </a:t>
                </a:r>
                <a:br>
                  <a:rPr lang="en-US" sz="2200" dirty="0"/>
                </a:br>
                <a:r>
                  <a:rPr lang="en-US" sz="2200" dirty="0"/>
                  <a:t>right of it.</a:t>
                </a:r>
              </a:p>
              <a:p>
                <a:pPr marL="1030288" indent="-1030288">
                  <a:buNone/>
                </a:pPr>
                <a:endParaRPr lang="en-US" sz="1200" dirty="0"/>
              </a:p>
              <a:p>
                <a:pPr marL="1030288" indent="-1030288">
                  <a:buNone/>
                </a:pPr>
                <a:r>
                  <a:rPr lang="en-US" sz="2200" b="1" dirty="0"/>
                  <a:t>Step 2</a:t>
                </a:r>
                <a:r>
                  <a:rPr lang="en-US" sz="2200" dirty="0"/>
                  <a:t>: 	Consult Table A.2. To look up </a:t>
                </a:r>
                <a14:m>
                  <m:oMath xmlns:m="http://schemas.openxmlformats.org/officeDocument/2006/math">
                    <m:r>
                      <a:rPr lang="en-US" sz="2200" i="1" dirty="0">
                        <a:latin typeface="Cambria Math" panose="02040503050406030204" pitchFamily="18" charset="0"/>
                      </a:rPr>
                      <m:t>𝑧</m:t>
                    </m:r>
                  </m:oMath>
                </a14:m>
                <a:r>
                  <a:rPr lang="en-US" sz="2200" dirty="0"/>
                  <a:t> = –0.58, find the row containing –0.5 and the column containing 0.08. The value in the intersection of the row and column is 0.2810. This is the area to the left of </a:t>
                </a:r>
                <a14:m>
                  <m:oMath xmlns:m="http://schemas.openxmlformats.org/officeDocument/2006/math">
                    <m:r>
                      <a:rPr lang="en-US" sz="2200" i="1" dirty="0">
                        <a:latin typeface="Cambria Math" panose="02040503050406030204" pitchFamily="18" charset="0"/>
                      </a:rPr>
                      <m:t>𝑧</m:t>
                    </m:r>
                  </m:oMath>
                </a14:m>
                <a:r>
                  <a:rPr lang="en-US" sz="2200" dirty="0"/>
                  <a:t> = –0.58. Subtract this area from 1 to obtain the area to the right of –0.58.</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941897"/>
                <a:ext cx="8969944" cy="2789722"/>
              </a:xfrm>
              <a:blipFill>
                <a:blip r:embed="rId4"/>
                <a:stretch>
                  <a:fillRect l="-884" t="-1532" r="-680" b="-2188"/>
                </a:stretch>
              </a:blipFill>
            </p:spPr>
            <p:txBody>
              <a:bodyPr/>
              <a:lstStyle/>
              <a:p>
                <a:r>
                  <a:rPr lang="en-US">
                    <a:noFill/>
                  </a:rPr>
                  <a:t> </a:t>
                </a:r>
              </a:p>
            </p:txBody>
          </p:sp>
        </mc:Fallback>
      </mc:AlternateContent>
      <p:pic>
        <p:nvPicPr>
          <p:cNvPr id="11" name="Content Placeholder 10" descr="Normal curve with the area to the right of -0.58 shaded."/>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6326375" y="1371600"/>
            <a:ext cx="2514600" cy="1850088"/>
          </a:xfrm>
        </p:spPr>
      </p:pic>
      <p:pic>
        <p:nvPicPr>
          <p:cNvPr id="12" name="Content Placeholder 11" descr="Table A.2 with the value in the intersection of the row and column highlighted as 0.2810.   "/>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609600" y="4684915"/>
            <a:ext cx="8231375" cy="1843602"/>
          </a:xfrm>
        </p:spPr>
      </p:pic>
    </p:spTree>
    <p:extLst>
      <p:ext uri="{BB962C8B-B14F-4D97-AF65-F5344CB8AC3E}">
        <p14:creationId xmlns:p14="http://schemas.microsoft.com/office/powerpoint/2010/main" val="294409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Example 3: Area Under Standard Normal (Tables)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sz="2200" dirty="0"/>
                  <a:t>Find the area between </a:t>
                </a:r>
                <a14:m>
                  <m:oMath xmlns:m="http://schemas.openxmlformats.org/officeDocument/2006/math">
                    <m:r>
                      <a:rPr lang="en-US" sz="2200" i="1" dirty="0">
                        <a:latin typeface="Cambria Math" panose="02040503050406030204" pitchFamily="18" charset="0"/>
                      </a:rPr>
                      <m:t>𝑧</m:t>
                    </m:r>
                  </m:oMath>
                </a14:m>
                <a:r>
                  <a:rPr lang="en-US" sz="2200" i="1" dirty="0"/>
                  <a:t> </a:t>
                </a:r>
                <a:r>
                  <a:rPr lang="en-US" sz="2200" dirty="0"/>
                  <a:t>= –1.45 and </a:t>
                </a:r>
                <a14:m>
                  <m:oMath xmlns:m="http://schemas.openxmlformats.org/officeDocument/2006/math">
                    <m:r>
                      <a:rPr lang="en-US" sz="2200" i="1" dirty="0">
                        <a:latin typeface="Cambria Math" panose="02040503050406030204" pitchFamily="18" charset="0"/>
                      </a:rPr>
                      <m:t>𝑧</m:t>
                    </m:r>
                  </m:oMath>
                </a14:m>
                <a:r>
                  <a:rPr lang="en-US" sz="2200" i="1" dirty="0"/>
                  <a:t> </a:t>
                </a:r>
                <a:r>
                  <a:rPr lang="en-US" sz="2200" dirty="0"/>
                  <a:t>= 0.42.</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3"/>
                <a:stretch>
                  <a:fillRect l="-897" t="-6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2544278"/>
                <a:ext cx="8969944" cy="2789722"/>
              </a:xfrm>
            </p:spPr>
            <p:txBody>
              <a:bodyPr/>
              <a:lstStyle/>
              <a:p>
                <a:pPr marL="1030288" indent="-1030288">
                  <a:buNone/>
                </a:pPr>
                <a:r>
                  <a:rPr lang="en-US" sz="2200" b="1" dirty="0"/>
                  <a:t>Step 1</a:t>
                </a:r>
                <a:r>
                  <a:rPr lang="en-US" sz="2200" dirty="0"/>
                  <a:t>: 	Sketch a normal curve, label the points </a:t>
                </a:r>
                <a:br>
                  <a:rPr lang="en-US" sz="2200" dirty="0"/>
                </a:br>
                <a14:m>
                  <m:oMath xmlns:m="http://schemas.openxmlformats.org/officeDocument/2006/math">
                    <m:r>
                      <a:rPr lang="en-US" sz="2200" i="1" dirty="0">
                        <a:latin typeface="Cambria Math" panose="02040503050406030204" pitchFamily="18" charset="0"/>
                      </a:rPr>
                      <m:t>𝑧</m:t>
                    </m:r>
                  </m:oMath>
                </a14:m>
                <a:r>
                  <a:rPr lang="en-US" sz="2200" dirty="0"/>
                  <a:t> = –1.45 and </a:t>
                </a:r>
                <a14:m>
                  <m:oMath xmlns:m="http://schemas.openxmlformats.org/officeDocument/2006/math">
                    <m:r>
                      <a:rPr lang="en-US" sz="2200" i="1" dirty="0">
                        <a:latin typeface="Cambria Math" panose="02040503050406030204" pitchFamily="18" charset="0"/>
                      </a:rPr>
                      <m:t>𝑧</m:t>
                    </m:r>
                  </m:oMath>
                </a14:m>
                <a:r>
                  <a:rPr lang="en-US" sz="2200" i="1" dirty="0"/>
                  <a:t> </a:t>
                </a:r>
                <a:r>
                  <a:rPr lang="en-US" sz="2200" dirty="0"/>
                  <a:t>= 0.42, and shade the </a:t>
                </a:r>
                <a:br>
                  <a:rPr lang="en-US" sz="2200" dirty="0"/>
                </a:br>
                <a:r>
                  <a:rPr lang="en-US" sz="2200" dirty="0"/>
                  <a:t>area between them.</a:t>
                </a:r>
              </a:p>
              <a:p>
                <a:pPr marL="1030288" indent="-1030288">
                  <a:buNone/>
                </a:pPr>
                <a:endParaRPr lang="en-US" sz="2200" dirty="0"/>
              </a:p>
              <a:p>
                <a:pPr marL="1030288" indent="-1030288">
                  <a:buNone/>
                </a:pPr>
                <a:r>
                  <a:rPr lang="en-US" sz="2200" b="1" dirty="0"/>
                  <a:t>Step 2</a:t>
                </a:r>
                <a:r>
                  <a:rPr lang="en-US" sz="2200" dirty="0"/>
                  <a:t>: 	Use Table A.2 to find the areas to the left of </a:t>
                </a:r>
                <a14:m>
                  <m:oMath xmlns:m="http://schemas.openxmlformats.org/officeDocument/2006/math">
                    <m:r>
                      <a:rPr lang="en-US" sz="2200" i="1" dirty="0">
                        <a:latin typeface="Cambria Math" panose="02040503050406030204" pitchFamily="18" charset="0"/>
                      </a:rPr>
                      <m:t>𝑧</m:t>
                    </m:r>
                  </m:oMath>
                </a14:m>
                <a:r>
                  <a:rPr lang="en-US" sz="2200" dirty="0"/>
                  <a:t> = –1.45 and to the left of </a:t>
                </a:r>
                <a14:m>
                  <m:oMath xmlns:m="http://schemas.openxmlformats.org/officeDocument/2006/math">
                    <m:r>
                      <a:rPr lang="en-US" sz="2200" i="1" dirty="0">
                        <a:latin typeface="Cambria Math" panose="02040503050406030204" pitchFamily="18" charset="0"/>
                      </a:rPr>
                      <m:t>𝑧</m:t>
                    </m:r>
                  </m:oMath>
                </a14:m>
                <a:r>
                  <a:rPr lang="en-US" sz="2200" dirty="0"/>
                  <a:t> = 0.42. The area to the left of </a:t>
                </a:r>
                <a14:m>
                  <m:oMath xmlns:m="http://schemas.openxmlformats.org/officeDocument/2006/math">
                    <m:r>
                      <a:rPr lang="en-US" sz="2200" i="1" dirty="0">
                        <a:latin typeface="Cambria Math" panose="02040503050406030204" pitchFamily="18" charset="0"/>
                      </a:rPr>
                      <m:t>𝑧</m:t>
                    </m:r>
                  </m:oMath>
                </a14:m>
                <a:r>
                  <a:rPr lang="en-US" sz="2200" dirty="0"/>
                  <a:t> = –1.45 is 0.0735 and the area to the left of </a:t>
                </a:r>
                <a14:m>
                  <m:oMath xmlns:m="http://schemas.openxmlformats.org/officeDocument/2006/math">
                    <m:r>
                      <a:rPr lang="en-US" sz="2200" i="1" dirty="0">
                        <a:latin typeface="Cambria Math" panose="02040503050406030204" pitchFamily="18" charset="0"/>
                      </a:rPr>
                      <m:t>𝑧</m:t>
                    </m:r>
                  </m:oMath>
                </a14:m>
                <a:r>
                  <a:rPr lang="en-US" sz="2200" dirty="0"/>
                  <a:t> = 0.42 is 0.6628.</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2544278"/>
                <a:ext cx="8969944" cy="2789722"/>
              </a:xfrm>
              <a:blipFill>
                <a:blip r:embed="rId4"/>
                <a:stretch>
                  <a:fillRect l="-884" t="-1310" r="-1088"/>
                </a:stretch>
              </a:blipFill>
            </p:spPr>
            <p:txBody>
              <a:bodyPr/>
              <a:lstStyle/>
              <a:p>
                <a:r>
                  <a:rPr lang="en-US">
                    <a:noFill/>
                  </a:rPr>
                  <a:t> </a:t>
                </a:r>
              </a:p>
            </p:txBody>
          </p:sp>
        </mc:Fallback>
      </mc:AlternateContent>
      <p:pic>
        <p:nvPicPr>
          <p:cNvPr id="11" name="Content Placeholder 10" descr="Normal curve with the area shaded between -1.45 and 0.42."/>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450496" y="1973981"/>
            <a:ext cx="2266357" cy="1850088"/>
          </a:xfrm>
        </p:spPr>
      </p:pic>
    </p:spTree>
    <p:extLst>
      <p:ext uri="{BB962C8B-B14F-4D97-AF65-F5344CB8AC3E}">
        <p14:creationId xmlns:p14="http://schemas.microsoft.com/office/powerpoint/2010/main" val="350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a:t>Example 3: Area Under Standard Normal Continued (Tables)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295400"/>
                <a:ext cx="8969944" cy="3436219"/>
              </a:xfrm>
            </p:spPr>
            <p:txBody>
              <a:bodyPr/>
              <a:lstStyle/>
              <a:p>
                <a:pPr marL="1030288" indent="-1030288">
                  <a:buNone/>
                </a:pPr>
                <a:r>
                  <a:rPr lang="en-US" sz="2200" b="1" dirty="0"/>
                  <a:t>Step 3</a:t>
                </a:r>
                <a:r>
                  <a:rPr lang="en-US" sz="2200" dirty="0"/>
                  <a:t>: 	Subtract the smaller area from the larger area to find the area between the two </a:t>
                </a:r>
                <a14:m>
                  <m:oMath xmlns:m="http://schemas.openxmlformats.org/officeDocument/2006/math">
                    <m:r>
                      <a:rPr lang="en-US" sz="2200" b="0" i="1" smtClean="0">
                        <a:latin typeface="Cambria Math" panose="02040503050406030204" pitchFamily="18" charset="0"/>
                      </a:rPr>
                      <m:t>𝑧</m:t>
                    </m:r>
                  </m:oMath>
                </a14:m>
                <a:r>
                  <a:rPr lang="en-US" sz="2200" dirty="0"/>
                  <a:t>-scores.</a:t>
                </a:r>
              </a:p>
              <a:p>
                <a:pPr marL="1030288" indent="-1030288">
                  <a:buNone/>
                </a:pPr>
                <a:endParaRPr lang="en-US" sz="1400" dirty="0"/>
              </a:p>
              <a:p>
                <a:pPr marL="0" indent="0">
                  <a:buNone/>
                </a:pPr>
                <a:r>
                  <a:rPr lang="en-US" sz="2200" dirty="0"/>
                  <a:t>		Area between </a:t>
                </a:r>
                <a14:m>
                  <m:oMath xmlns:m="http://schemas.openxmlformats.org/officeDocument/2006/math">
                    <m:r>
                      <a:rPr lang="en-US" sz="2200" i="1" dirty="0">
                        <a:latin typeface="Cambria Math" panose="02040503050406030204" pitchFamily="18" charset="0"/>
                      </a:rPr>
                      <m:t>𝑧</m:t>
                    </m:r>
                  </m:oMath>
                </a14:m>
                <a:r>
                  <a:rPr lang="en-US" sz="2200" dirty="0"/>
                  <a:t> = –1.45 and </a:t>
                </a:r>
                <a14:m>
                  <m:oMath xmlns:m="http://schemas.openxmlformats.org/officeDocument/2006/math">
                    <m:r>
                      <a:rPr lang="en-US" sz="2200" i="1" dirty="0">
                        <a:latin typeface="Cambria Math" panose="02040503050406030204" pitchFamily="18" charset="0"/>
                      </a:rPr>
                      <m:t>𝑧</m:t>
                    </m:r>
                  </m:oMath>
                </a14:m>
                <a:r>
                  <a:rPr lang="en-US" sz="2200" dirty="0"/>
                  <a:t> = 0.42</a:t>
                </a:r>
              </a:p>
              <a:p>
                <a:pPr marL="0" indent="0">
                  <a:buNone/>
                </a:pPr>
                <a:r>
                  <a:rPr lang="en-US" sz="2200" dirty="0"/>
                  <a:t>				= (Area left of </a:t>
                </a:r>
                <a14:m>
                  <m:oMath xmlns:m="http://schemas.openxmlformats.org/officeDocument/2006/math">
                    <m:r>
                      <a:rPr lang="en-US" sz="2200" i="1" dirty="0">
                        <a:latin typeface="Cambria Math" panose="02040503050406030204" pitchFamily="18" charset="0"/>
                      </a:rPr>
                      <m:t>𝑧</m:t>
                    </m:r>
                  </m:oMath>
                </a14:m>
                <a:r>
                  <a:rPr lang="en-US" sz="2200" dirty="0"/>
                  <a:t> = 0.42) – (Area left of </a:t>
                </a:r>
                <a14:m>
                  <m:oMath xmlns:m="http://schemas.openxmlformats.org/officeDocument/2006/math">
                    <m:r>
                      <a:rPr lang="en-US" sz="2200" i="1" dirty="0">
                        <a:latin typeface="Cambria Math" panose="02040503050406030204" pitchFamily="18" charset="0"/>
                      </a:rPr>
                      <m:t>𝑧</m:t>
                    </m:r>
                  </m:oMath>
                </a14:m>
                <a:r>
                  <a:rPr lang="en-US" sz="2200" dirty="0"/>
                  <a:t> = –1.45)</a:t>
                </a:r>
              </a:p>
              <a:p>
                <a:pPr marL="0" indent="0">
                  <a:buNone/>
                </a:pPr>
                <a:r>
                  <a:rPr lang="en-US" sz="2200" dirty="0"/>
                  <a:t>				= 0.6628 – 0.0735</a:t>
                </a:r>
              </a:p>
              <a:p>
                <a:pPr marL="0" indent="0">
                  <a:buNone/>
                </a:pPr>
                <a:r>
                  <a:rPr lang="en-US" sz="2200" dirty="0"/>
                  <a:t>				= 0.5893</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295400"/>
                <a:ext cx="8969944" cy="3436219"/>
              </a:xfrm>
              <a:blipFill>
                <a:blip r:embed="rId3"/>
                <a:stretch>
                  <a:fillRect l="-884" t="-1243"/>
                </a:stretch>
              </a:blipFill>
            </p:spPr>
            <p:txBody>
              <a:bodyPr/>
              <a:lstStyle/>
              <a:p>
                <a:r>
                  <a:rPr lang="en-US">
                    <a:noFill/>
                  </a:rPr>
                  <a:t> </a:t>
                </a:r>
              </a:p>
            </p:txBody>
          </p:sp>
        </mc:Fallback>
      </mc:AlternateContent>
      <p:pic>
        <p:nvPicPr>
          <p:cNvPr id="11" name="Content Placeholder 10" descr="Image of the larger area under the normal curve, the smaller area under the normal curve, and the area in between."/>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857852" y="3886200"/>
            <a:ext cx="7406640" cy="1922540"/>
          </a:xfrm>
        </p:spPr>
      </p:pic>
    </p:spTree>
    <p:extLst>
      <p:ext uri="{BB962C8B-B14F-4D97-AF65-F5344CB8AC3E}">
        <p14:creationId xmlns:p14="http://schemas.microsoft.com/office/powerpoint/2010/main" val="13540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7.1</a:t>
            </a:r>
          </a:p>
        </p:txBody>
      </p:sp>
      <p:sp>
        <p:nvSpPr>
          <p:cNvPr id="2" name="Title 1"/>
          <p:cNvSpPr>
            <a:spLocks noGrp="1"/>
          </p:cNvSpPr>
          <p:nvPr>
            <p:ph type="ctrTitle"/>
          </p:nvPr>
        </p:nvSpPr>
        <p:spPr/>
        <p:txBody>
          <a:bodyPr/>
          <a:lstStyle/>
          <a:p>
            <a:r>
              <a:rPr lang="en-US" dirty="0"/>
              <a:t>The Standard Normal Curve</a:t>
            </a:r>
          </a:p>
        </p:txBody>
      </p:sp>
    </p:spTree>
    <p:extLst>
      <p:ext uri="{BB962C8B-B14F-4D97-AF65-F5344CB8AC3E}">
        <p14:creationId xmlns:p14="http://schemas.microsoft.com/office/powerpoint/2010/main" val="213765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areas under the standard normal curve</a:t>
            </a:r>
          </a:p>
          <a:p>
            <a:r>
              <a:rPr lang="en-US" dirty="0"/>
              <a:t>*</a:t>
            </a:r>
            <a:r>
              <a:rPr lang="en-US" i="1" dirty="0"/>
              <a:t>(TI-84 PLUS)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51107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Finding Areas with the TI-84 PLUS</a:t>
            </a:r>
          </a:p>
        </p:txBody>
      </p:sp>
      <p:sp>
        <p:nvSpPr>
          <p:cNvPr id="10" name="Content Placeholder 9"/>
          <p:cNvSpPr>
            <a:spLocks noGrp="1"/>
          </p:cNvSpPr>
          <p:nvPr>
            <p:ph sz="quarter" idx="12"/>
          </p:nvPr>
        </p:nvSpPr>
        <p:spPr>
          <a:xfrm>
            <a:off x="152400" y="1193800"/>
            <a:ext cx="8763000" cy="558800"/>
          </a:xfrm>
        </p:spPr>
        <p:txBody>
          <a:bodyPr/>
          <a:lstStyle/>
          <a:p>
            <a:pPr marL="0" indent="0">
              <a:buNone/>
            </a:pPr>
            <a:r>
              <a:rPr lang="en-US" dirty="0"/>
              <a:t>On the TI-84 PLUS calculator, the </a:t>
            </a:r>
            <a:r>
              <a:rPr lang="en-US" b="1" dirty="0" err="1"/>
              <a:t>normalcdf</a:t>
            </a:r>
            <a:r>
              <a:rPr lang="en-US" b="1" dirty="0"/>
              <a:t> </a:t>
            </a:r>
            <a:r>
              <a:rPr lang="en-US" dirty="0"/>
              <a:t>command is used to find areas under a normal curve. Four numbers must be used as the input. The first entry is the </a:t>
            </a:r>
            <a:r>
              <a:rPr lang="en-US" b="1" dirty="0"/>
              <a:t>lower bound </a:t>
            </a:r>
            <a:r>
              <a:rPr lang="en-US" dirty="0"/>
              <a:t>of the area. The second entry is the </a:t>
            </a:r>
            <a:r>
              <a:rPr lang="en-US" b="1" dirty="0"/>
              <a:t>upper bound </a:t>
            </a:r>
            <a:r>
              <a:rPr lang="en-US" dirty="0"/>
              <a:t>of the area. The last two entries are the </a:t>
            </a:r>
            <a:r>
              <a:rPr lang="en-US" b="1" dirty="0"/>
              <a:t>mean </a:t>
            </a:r>
            <a:r>
              <a:rPr lang="en-US" dirty="0"/>
              <a:t>and </a:t>
            </a:r>
            <a:r>
              <a:rPr lang="en-US" b="1" dirty="0"/>
              <a:t>standard deviation</a:t>
            </a:r>
            <a:r>
              <a:rPr lang="en-US" dirty="0"/>
              <a:t>. This command is accessed by pressing  </a:t>
            </a:r>
            <a:r>
              <a:rPr lang="en-US" b="1" dirty="0"/>
              <a:t>2nd, Vars</a:t>
            </a:r>
            <a:r>
              <a:rPr lang="en-US" dirty="0"/>
              <a:t>. </a:t>
            </a:r>
          </a:p>
        </p:txBody>
      </p:sp>
      <p:pic>
        <p:nvPicPr>
          <p:cNvPr id="3" name="Content Placeholder 2" descr="TI-84 screen shot of the normalcdf command."/>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70860" y="3971099"/>
            <a:ext cx="2926080" cy="1932656"/>
          </a:xfrm>
        </p:spPr>
      </p:pic>
    </p:spTree>
    <p:extLst>
      <p:ext uri="{BB962C8B-B14F-4D97-AF65-F5344CB8AC3E}">
        <p14:creationId xmlns:p14="http://schemas.microsoft.com/office/powerpoint/2010/main" val="369107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Area Under Standard Normal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sz="2800" dirty="0"/>
                  <a:t>Find the area to the left of</a:t>
                </a:r>
                <a:r>
                  <a:rPr lang="en-US" sz="2800" i="1" dirty="0"/>
                  <a:t>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1.26.</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3"/>
                <a:stretch>
                  <a:fillRect l="-1448" t="-7965" b="-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941896"/>
                <a:ext cx="6065520" cy="3849303"/>
              </a:xfrm>
            </p:spPr>
            <p:txBody>
              <a:bodyPr/>
              <a:lstStyle/>
              <a:p>
                <a:pPr marL="0" indent="0">
                  <a:buNone/>
                </a:pPr>
                <a:r>
                  <a:rPr lang="en-US" sz="2800" dirty="0"/>
                  <a:t>Note the there is no lower endpoint, therefore we use -1E99 which represents negative 1 followed by 99 zeroes. We select the </a:t>
                </a:r>
                <a:r>
                  <a:rPr lang="en-US" sz="2800" b="1" dirty="0"/>
                  <a:t>normalcdf </a:t>
                </a:r>
                <a:r>
                  <a:rPr lang="en-US" sz="2800" dirty="0"/>
                  <a:t>command and enter -1E99 as the lower endpoint, 1.26 as the upper endpoint, 0 as the mean and 1 as the standard deviation.</a:t>
                </a:r>
              </a:p>
              <a:p>
                <a:pPr marL="0" indent="0">
                  <a:buNone/>
                </a:pPr>
                <a:r>
                  <a:rPr lang="en-US" sz="2800" dirty="0"/>
                  <a:t>The area to the left of </a:t>
                </a:r>
                <a14:m>
                  <m:oMath xmlns:m="http://schemas.openxmlformats.org/officeDocument/2006/math">
                    <m:r>
                      <a:rPr lang="en-US" sz="2800" b="0" i="1" smtClean="0">
                        <a:latin typeface="Cambria Math" panose="02040503050406030204" pitchFamily="18" charset="0"/>
                      </a:rPr>
                      <m:t>𝑧</m:t>
                    </m:r>
                  </m:oMath>
                </a14:m>
                <a:r>
                  <a:rPr lang="en-US" sz="2800" dirty="0"/>
                  <a:t> = 1.26 is 0.8962.</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941896"/>
                <a:ext cx="6065520" cy="3849303"/>
              </a:xfrm>
              <a:blipFill>
                <a:blip r:embed="rId4"/>
                <a:stretch>
                  <a:fillRect l="-2111" t="-1585" r="-1206" b="-8082"/>
                </a:stretch>
              </a:blipFill>
            </p:spPr>
            <p:txBody>
              <a:bodyPr/>
              <a:lstStyle/>
              <a:p>
                <a:r>
                  <a:rPr lang="en-US">
                    <a:noFill/>
                  </a:rPr>
                  <a:t> </a:t>
                </a:r>
              </a:p>
            </p:txBody>
          </p:sp>
        </mc:Fallback>
      </mc:AlternateContent>
      <p:pic>
        <p:nvPicPr>
          <p:cNvPr id="11" name="Content Placeholder 10" descr="Normal curve with the area to the left of 1.26 shaded."/>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614160" y="1562100"/>
            <a:ext cx="2011680" cy="1718793"/>
          </a:xfrm>
        </p:spPr>
      </p:pic>
      <p:pic>
        <p:nvPicPr>
          <p:cNvPr id="4" name="Content Placeholder 3" descr="TI-84 screen shot of normalcdf command with a result of 0.8961652533."/>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6435024" y="3962400"/>
            <a:ext cx="2369952" cy="1565338"/>
          </a:xfrm>
        </p:spPr>
      </p:pic>
    </p:spTree>
    <p:extLst>
      <p:ext uri="{BB962C8B-B14F-4D97-AF65-F5344CB8AC3E}">
        <p14:creationId xmlns:p14="http://schemas.microsoft.com/office/powerpoint/2010/main" val="18977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Area Under Standard Normal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143000"/>
                <a:ext cx="8839200" cy="685800"/>
              </a:xfrm>
            </p:spPr>
            <p:txBody>
              <a:bodyPr/>
              <a:lstStyle/>
              <a:p>
                <a:pPr marL="0" indent="0">
                  <a:buNone/>
                </a:pPr>
                <a:r>
                  <a:rPr lang="en-US" sz="2800" dirty="0"/>
                  <a:t>Find the area to the right of</a:t>
                </a:r>
                <a:r>
                  <a:rPr lang="en-US" sz="2800" i="1" dirty="0"/>
                  <a:t>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–0.58.</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143000"/>
                <a:ext cx="8839200" cy="685800"/>
              </a:xfrm>
              <a:blipFill>
                <a:blip r:embed="rId3"/>
                <a:stretch>
                  <a:fillRect l="-1448" t="-8929" b="-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676400"/>
                <a:ext cx="8839200" cy="2789722"/>
              </a:xfrm>
            </p:spPr>
            <p:txBody>
              <a:bodyPr/>
              <a:lstStyle/>
              <a:p>
                <a:pPr marL="0" indent="0">
                  <a:buNone/>
                </a:pPr>
                <a:r>
                  <a:rPr lang="en-US" sz="2800" dirty="0"/>
                  <a:t>Note the there is no upper endpoint, therefore we use 1E99 which represents the large number 1 followed by 99 zeroes.  </a:t>
                </a:r>
              </a:p>
              <a:p>
                <a:pPr marL="0" indent="0">
                  <a:buNone/>
                </a:pPr>
                <a:r>
                  <a:rPr lang="en-US" sz="2800" dirty="0"/>
                  <a:t>We select the </a:t>
                </a:r>
                <a:r>
                  <a:rPr lang="en-US" sz="2800" b="1" dirty="0"/>
                  <a:t>normalcdf </a:t>
                </a:r>
                <a:r>
                  <a:rPr lang="en-US" sz="2800" dirty="0"/>
                  <a:t>command and enter –0.58 as the lower endpoint, 1E99 as the upper endpoint, 0 as the mean and 1 as the standard deviation. The area to the right of </a:t>
                </a:r>
                <a14:m>
                  <m:oMath xmlns:m="http://schemas.openxmlformats.org/officeDocument/2006/math">
                    <m:r>
                      <a:rPr lang="en-US" sz="2800" b="0" i="1" smtClean="0">
                        <a:latin typeface="Cambria Math" panose="02040503050406030204" pitchFamily="18" charset="0"/>
                      </a:rPr>
                      <m:t>𝑧</m:t>
                    </m:r>
                  </m:oMath>
                </a14:m>
                <a:r>
                  <a:rPr lang="en-US" sz="2800" dirty="0"/>
                  <a:t> = –0.58 is 0.7190.</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676400"/>
                <a:ext cx="8839200" cy="2789722"/>
              </a:xfrm>
              <a:blipFill>
                <a:blip r:embed="rId4"/>
                <a:stretch>
                  <a:fillRect l="-1448" t="-1965" r="-2828" b="-3057"/>
                </a:stretch>
              </a:blipFill>
            </p:spPr>
            <p:txBody>
              <a:bodyPr/>
              <a:lstStyle/>
              <a:p>
                <a:r>
                  <a:rPr lang="en-US">
                    <a:noFill/>
                  </a:rPr>
                  <a:t> </a:t>
                </a:r>
              </a:p>
            </p:txBody>
          </p:sp>
        </mc:Fallback>
      </mc:AlternateContent>
      <p:pic>
        <p:nvPicPr>
          <p:cNvPr id="11" name="Content Placeholder 10" descr="Normal curve with the area to the right of -0.58 shaded."/>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1295400" y="4419600"/>
            <a:ext cx="2690047" cy="1979171"/>
          </a:xfrm>
        </p:spPr>
      </p:pic>
      <p:pic>
        <p:nvPicPr>
          <p:cNvPr id="12" name="Content Placeholder 11" descr="TI-84 screen shot of normalcdf command with a result of 0.7190427366."/>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5105401" y="4624043"/>
            <a:ext cx="2377438" cy="1570283"/>
          </a:xfrm>
        </p:spPr>
      </p:pic>
    </p:spTree>
    <p:extLst>
      <p:ext uri="{BB962C8B-B14F-4D97-AF65-F5344CB8AC3E}">
        <p14:creationId xmlns:p14="http://schemas.microsoft.com/office/powerpoint/2010/main" val="54014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3: Area Under Standard Normal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143000"/>
                <a:ext cx="8839200" cy="685800"/>
              </a:xfrm>
            </p:spPr>
            <p:txBody>
              <a:bodyPr/>
              <a:lstStyle/>
              <a:p>
                <a:pPr marL="0" indent="0">
                  <a:buNone/>
                </a:pPr>
                <a:r>
                  <a:rPr lang="en-US" sz="2800" dirty="0"/>
                  <a:t>Find the area between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–1.45 and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0.42.</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143000"/>
                <a:ext cx="8839200" cy="685800"/>
              </a:xfrm>
              <a:blipFill>
                <a:blip r:embed="rId3"/>
                <a:stretch>
                  <a:fillRect l="-1448" t="-8929" b="-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676400"/>
                <a:ext cx="8839200" cy="1905000"/>
              </a:xfrm>
            </p:spPr>
            <p:txBody>
              <a:bodyPr/>
              <a:lstStyle/>
              <a:p>
                <a:pPr marL="0" indent="0">
                  <a:buNone/>
                </a:pPr>
                <a:r>
                  <a:rPr lang="en-US" sz="2800" dirty="0"/>
                  <a:t>We select the </a:t>
                </a:r>
                <a:r>
                  <a:rPr lang="en-US" sz="2800" b="1" dirty="0"/>
                  <a:t>normalcdf </a:t>
                </a:r>
                <a:r>
                  <a:rPr lang="en-US" sz="2800" dirty="0"/>
                  <a:t>command and enter –1.45 as the lower endpoint, 0.42 as the upper endpoint, 0 as the mean and 1 as the standard deviation.</a:t>
                </a:r>
              </a:p>
              <a:p>
                <a:pPr marL="0" indent="0">
                  <a:buNone/>
                </a:pPr>
                <a:endParaRPr lang="en-US" sz="2800" dirty="0"/>
              </a:p>
              <a:p>
                <a:pPr marL="0" indent="0">
                  <a:buNone/>
                </a:pPr>
                <a:r>
                  <a:rPr lang="en-US" sz="2800" dirty="0"/>
                  <a:t>The area between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–1.45 and </a:t>
                </a:r>
                <a14:m>
                  <m:oMath xmlns:m="http://schemas.openxmlformats.org/officeDocument/2006/math">
                    <m:r>
                      <a:rPr lang="en-US" sz="2800" i="1" dirty="0">
                        <a:latin typeface="Cambria Math" panose="02040503050406030204" pitchFamily="18" charset="0"/>
                      </a:rPr>
                      <m:t>𝑧</m:t>
                    </m:r>
                  </m:oMath>
                </a14:m>
                <a:r>
                  <a:rPr lang="en-US" sz="2800" i="1" dirty="0"/>
                  <a:t> </a:t>
                </a:r>
                <a:r>
                  <a:rPr lang="en-US" sz="2800" dirty="0"/>
                  <a:t>= 0.42 is 0.5892.</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676400"/>
                <a:ext cx="8839200" cy="1905000"/>
              </a:xfrm>
              <a:blipFill>
                <a:blip r:embed="rId4"/>
                <a:stretch>
                  <a:fillRect l="-1448" t="-2875" r="-552" b="-30990"/>
                </a:stretch>
              </a:blipFill>
            </p:spPr>
            <p:txBody>
              <a:bodyPr/>
              <a:lstStyle/>
              <a:p>
                <a:r>
                  <a:rPr lang="en-US">
                    <a:noFill/>
                  </a:rPr>
                  <a:t> </a:t>
                </a:r>
              </a:p>
            </p:txBody>
          </p:sp>
        </mc:Fallback>
      </mc:AlternateContent>
      <p:pic>
        <p:nvPicPr>
          <p:cNvPr id="11" name="Content Placeholder 10" descr="Normal curve with the area shaded between -1.45 and 0.42."/>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428181" y="4419600"/>
            <a:ext cx="2424484" cy="1979171"/>
          </a:xfrm>
        </p:spPr>
      </p:pic>
      <p:pic>
        <p:nvPicPr>
          <p:cNvPr id="12" name="Content Placeholder 11" descr="TI-84 screen shot of normalcdf command with a result of 0.5892."/>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5105401" y="4624043"/>
            <a:ext cx="2377438" cy="1570282"/>
          </a:xfrm>
        </p:spPr>
      </p:pic>
    </p:spTree>
    <p:extLst>
      <p:ext uri="{BB962C8B-B14F-4D97-AF65-F5344CB8AC3E}">
        <p14:creationId xmlns:p14="http://schemas.microsoft.com/office/powerpoint/2010/main" val="159152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body" sz="quarter" idx="10"/>
              </p:nvPr>
            </p:nvSpPr>
            <p:spPr>
              <a:xfrm>
                <a:off x="228600" y="4038600"/>
                <a:ext cx="5867400" cy="685800"/>
              </a:xfrm>
            </p:spPr>
            <p:txBody>
              <a:bodyPr/>
              <a:lstStyle/>
              <a:p>
                <a:r>
                  <a:rPr lang="en-US" dirty="0"/>
                  <a:t>Find </a:t>
                </a:r>
                <a14:m>
                  <m:oMath xmlns:m="http://schemas.openxmlformats.org/officeDocument/2006/math">
                    <m:r>
                      <a:rPr lang="en-US" i="1" dirty="0" smtClean="0">
                        <a:latin typeface="Cambria Math" panose="02040503050406030204" pitchFamily="18" charset="0"/>
                      </a:rPr>
                      <m:t>𝑧</m:t>
                    </m:r>
                  </m:oMath>
                </a14:m>
                <a:r>
                  <a:rPr lang="en-US" dirty="0"/>
                  <a:t>-scores corresponding to areas under the normal curve</a:t>
                </a:r>
                <a:br>
                  <a:rPr lang="en-US" dirty="0"/>
                </a:br>
                <a:r>
                  <a:rPr lang="en-US" dirty="0"/>
                  <a:t>*</a:t>
                </a:r>
                <a:r>
                  <a:rPr lang="en-US" i="1" dirty="0"/>
                  <a:t>(Tables)</a:t>
                </a:r>
              </a:p>
              <a:p>
                <a:endParaRPr lang="en-US" dirty="0"/>
              </a:p>
            </p:txBody>
          </p:sp>
        </mc:Choice>
        <mc:Fallback xmlns="">
          <p:sp>
            <p:nvSpPr>
              <p:cNvPr id="3" name="Subtitle 2"/>
              <p:cNvSpPr>
                <a:spLocks noGrp="1" noRot="1" noChangeAspect="1" noMove="1" noResize="1" noEditPoints="1" noAdjustHandles="1" noChangeArrowheads="1" noChangeShapeType="1" noTextEdit="1"/>
              </p:cNvSpPr>
              <p:nvPr>
                <p:ph type="body" sz="quarter" idx="10"/>
              </p:nvPr>
            </p:nvSpPr>
            <p:spPr>
              <a:xfrm>
                <a:off x="228600" y="4038600"/>
                <a:ext cx="5867400" cy="685800"/>
              </a:xfrm>
              <a:blipFill>
                <a:blip r:embed="rId2"/>
                <a:stretch>
                  <a:fillRect l="-1143" t="-5357" r="-1663" b="-62500"/>
                </a:stretch>
              </a:blipFill>
            </p:spPr>
            <p:txBody>
              <a:bodyPr/>
              <a:lstStyle/>
              <a:p>
                <a:r>
                  <a:rPr lang="en-US">
                    <a:noFill/>
                  </a:rPr>
                  <a:t> </a:t>
                </a:r>
              </a:p>
            </p:txBody>
          </p:sp>
        </mc:Fallback>
      </mc:AlternateContent>
      <p:sp>
        <p:nvSpPr>
          <p:cNvPr id="2" name="Title 1"/>
          <p:cNvSpPr>
            <a:spLocks noGrp="1"/>
          </p:cNvSpPr>
          <p:nvPr>
            <p:ph type="ctrTitle"/>
          </p:nvPr>
        </p:nvSpPr>
        <p:spPr/>
        <p:txBody>
          <a:bodyPr/>
          <a:lstStyle/>
          <a:p>
            <a:r>
              <a:rPr lang="en-US" dirty="0"/>
              <a:t>Objective 4*</a:t>
            </a:r>
          </a:p>
        </p:txBody>
      </p:sp>
    </p:spTree>
    <p:extLst>
      <p:ext uri="{BB962C8B-B14F-4D97-AF65-F5344CB8AC3E}">
        <p14:creationId xmlns:p14="http://schemas.microsoft.com/office/powerpoint/2010/main" val="364709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14:m>
                  <m:oMath xmlns:m="http://schemas.openxmlformats.org/officeDocument/2006/math">
                    <m:r>
                      <a:rPr lang="en-US" i="1" dirty="0">
                        <a:latin typeface="Cambria Math" panose="02040503050406030204" pitchFamily="18" charset="0"/>
                      </a:rPr>
                      <m:t>𝑍</m:t>
                    </m:r>
                  </m:oMath>
                </a14:m>
                <a:r>
                  <a:rPr lang="en-US" dirty="0"/>
                  <a:t>-scores From Areas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558800"/>
              </a:xfrm>
            </p:spPr>
            <p:txBody>
              <a:bodyPr/>
              <a:lstStyle/>
              <a:p>
                <a:pPr marL="0" indent="0">
                  <a:buNone/>
                </a:pPr>
                <a:r>
                  <a:rPr lang="en-US" dirty="0"/>
                  <a:t>We have been finding areas under the normal curve from given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i="1" dirty="0">
                        <a:latin typeface="Cambria Math" panose="02040503050406030204" pitchFamily="18" charset="0"/>
                      </a:rPr>
                      <m:t>𝑧</m:t>
                    </m:r>
                  </m:oMath>
                </a14:m>
                <a:r>
                  <a:rPr lang="en-US" dirty="0"/>
                  <a:t>-scores. </a:t>
                </a:r>
              </a:p>
              <a:p>
                <a:pPr marL="0" indent="0">
                  <a:buNone/>
                </a:pPr>
                <a:endParaRPr lang="en-US" dirty="0"/>
              </a:p>
              <a:p>
                <a:pPr marL="0" indent="0">
                  <a:buNone/>
                </a:pPr>
                <a:r>
                  <a:rPr lang="en-US" dirty="0"/>
                  <a:t>Many problems require us to go in the reverse direction. That is, if we are given an area, we need to find the </a:t>
                </a:r>
                <a14:m>
                  <m:oMath xmlns:m="http://schemas.openxmlformats.org/officeDocument/2006/math">
                    <m:r>
                      <a:rPr lang="en-US" i="1" dirty="0">
                        <a:latin typeface="Cambria Math" panose="02040503050406030204" pitchFamily="18" charset="0"/>
                      </a:rPr>
                      <m:t>𝑧</m:t>
                    </m:r>
                  </m:oMath>
                </a14:m>
                <a:r>
                  <a:rPr lang="en-US" dirty="0"/>
                  <a:t>-score that corresponds to that area under the standard normal curve.</a:t>
                </a:r>
              </a:p>
              <a:p>
                <a:pPr marL="0" indent="0">
                  <a:buNone/>
                </a:pPr>
                <a:endParaRPr lang="en-US" dirty="0"/>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558800"/>
              </a:xfrm>
              <a:blipFill>
                <a:blip r:embed="rId4"/>
                <a:stretch>
                  <a:fillRect l="-1043" t="-8696" b="-341304"/>
                </a:stretch>
              </a:blipFill>
            </p:spPr>
            <p:txBody>
              <a:bodyPr/>
              <a:lstStyle/>
              <a:p>
                <a:r>
                  <a:rPr lang="en-US">
                    <a:noFill/>
                  </a:rPr>
                  <a:t> </a:t>
                </a:r>
              </a:p>
            </p:txBody>
          </p:sp>
        </mc:Fallback>
      </mc:AlternateContent>
      <p:pic>
        <p:nvPicPr>
          <p:cNvPr id="4" name="Content Placeholder 3" descr="Image of a normal curve with an area of 0.26 shaded to the left of an unknown value."/>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2362200" y="4191000"/>
            <a:ext cx="4340728" cy="2395936"/>
          </a:xfrm>
        </p:spPr>
      </p:pic>
    </p:spTree>
    <p:extLst>
      <p:ext uri="{BB962C8B-B14F-4D97-AF65-F5344CB8AC3E}">
        <p14:creationId xmlns:p14="http://schemas.microsoft.com/office/powerpoint/2010/main" val="24873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1: Finding </a:t>
                </a:r>
                <a14:m>
                  <m:oMath xmlns:m="http://schemas.openxmlformats.org/officeDocument/2006/math">
                    <m:r>
                      <a:rPr lang="en-US" sz="3200" i="1" dirty="0" smtClean="0">
                        <a:latin typeface="Cambria Math" panose="02040503050406030204" pitchFamily="18" charset="0"/>
                      </a:rPr>
                      <m:t>𝑧</m:t>
                    </m:r>
                  </m:oMath>
                </a14:m>
                <a:r>
                  <a:rPr lang="en-US" sz="3200" dirty="0"/>
                  <a:t>-Scores (Tables)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smtClean="0">
                        <a:latin typeface="Cambria Math" panose="02040503050406030204" pitchFamily="18" charset="0"/>
                      </a:rPr>
                      <m:t>𝑧</m:t>
                    </m:r>
                  </m:oMath>
                </a14:m>
                <a:r>
                  <a:rPr lang="en-US" dirty="0"/>
                  <a:t>-score that has an area of 0.26 to its left.</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752600"/>
                <a:ext cx="6133672" cy="2789722"/>
              </a:xfrm>
            </p:spPr>
            <p:txBody>
              <a:bodyPr/>
              <a:lstStyle/>
              <a:p>
                <a:pPr marL="1030288" indent="-1030288">
                  <a:buNone/>
                </a:pPr>
                <a:r>
                  <a:rPr lang="en-US" b="1" dirty="0"/>
                  <a:t>Step 1</a:t>
                </a:r>
                <a:r>
                  <a:rPr lang="en-US" dirty="0"/>
                  <a:t>: 	Sketch a normal curve and shade in the given area.</a:t>
                </a:r>
              </a:p>
              <a:p>
                <a:pPr marL="1030288" indent="-1030288">
                  <a:buNone/>
                </a:pPr>
                <a:endParaRPr lang="en-US" dirty="0"/>
              </a:p>
              <a:p>
                <a:pPr marL="1030288" indent="-1030288">
                  <a:buNone/>
                </a:pPr>
                <a:r>
                  <a:rPr lang="en-US" b="1" dirty="0"/>
                  <a:t>Step 2</a:t>
                </a:r>
                <a:r>
                  <a:rPr lang="en-US" dirty="0"/>
                  <a:t>: 	Look through the body of Table A.2 to find the area closest to 0.26. This value is 0.2611, which correspond to the </a:t>
                </a:r>
                <a14:m>
                  <m:oMath xmlns:m="http://schemas.openxmlformats.org/officeDocument/2006/math">
                    <m:r>
                      <a:rPr lang="en-US" i="1" dirty="0">
                        <a:latin typeface="Cambria Math" panose="02040503050406030204" pitchFamily="18" charset="0"/>
                      </a:rPr>
                      <m:t>𝑧</m:t>
                    </m:r>
                  </m:oMath>
                </a14:m>
                <a:r>
                  <a:rPr lang="en-US" dirty="0"/>
                  <a:t>-score –0.64.</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752600"/>
                <a:ext cx="6133672" cy="2789722"/>
              </a:xfrm>
              <a:blipFill>
                <a:blip r:embed="rId5"/>
                <a:stretch>
                  <a:fillRect l="-1590" t="-1751" r="-1491" b="-3501"/>
                </a:stretch>
              </a:blipFill>
            </p:spPr>
            <p:txBody>
              <a:bodyPr/>
              <a:lstStyle/>
              <a:p>
                <a:r>
                  <a:rPr lang="en-US">
                    <a:noFill/>
                  </a:rPr>
                  <a:t> </a:t>
                </a:r>
              </a:p>
            </p:txBody>
          </p:sp>
        </mc:Fallback>
      </mc:AlternateContent>
      <p:pic>
        <p:nvPicPr>
          <p:cNvPr id="11" name="Content Placeholder 10" descr="Image of normal curve with an area of 0.26 to the left of an unknown value on the x-axis."/>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6377300" y="2209801"/>
            <a:ext cx="2538099" cy="1905000"/>
          </a:xfrm>
        </p:spPr>
      </p:pic>
      <p:pic>
        <p:nvPicPr>
          <p:cNvPr id="12" name="Content Placeholder 11" descr="Table A.2 with the value in the intersection of the row and column highlighted as 0.2611.   "/>
          <p:cNvPicPr>
            <a:picLocks noGrp="1" noChangeAspect="1"/>
          </p:cNvPicPr>
          <p:nvPr>
            <p:ph sz="quarter" idx="14"/>
          </p:nvPr>
        </p:nvPicPr>
        <p:blipFill>
          <a:blip r:embed="rId7">
            <a:extLst>
              <a:ext uri="{28A0092B-C50C-407E-A947-70E740481C1C}">
                <a14:useLocalDpi xmlns:a14="http://schemas.microsoft.com/office/drawing/2010/main" val="0"/>
              </a:ext>
            </a:extLst>
          </a:blip>
          <a:stretch>
            <a:fillRect/>
          </a:stretch>
        </p:blipFill>
        <p:spPr>
          <a:xfrm>
            <a:off x="1027272" y="4592556"/>
            <a:ext cx="7096326" cy="2028320"/>
          </a:xfrm>
        </p:spPr>
      </p:pic>
    </p:spTree>
    <p:extLst>
      <p:ext uri="{BB962C8B-B14F-4D97-AF65-F5344CB8AC3E}">
        <p14:creationId xmlns:p14="http://schemas.microsoft.com/office/powerpoint/2010/main" val="5246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2: Finding </a:t>
                </a:r>
                <a14:m>
                  <m:oMath xmlns:m="http://schemas.openxmlformats.org/officeDocument/2006/math">
                    <m:r>
                      <a:rPr lang="en-US" sz="3200" i="1" dirty="0" smtClean="0">
                        <a:latin typeface="Cambria Math" panose="02040503050406030204" pitchFamily="18" charset="0"/>
                      </a:rPr>
                      <m:t>𝑧</m:t>
                    </m:r>
                  </m:oMath>
                </a14:m>
                <a:r>
                  <a:rPr lang="en-US" sz="3200" dirty="0"/>
                  <a:t>-Scores (Tables)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smtClean="0">
                        <a:latin typeface="Cambria Math" panose="02040503050406030204" pitchFamily="18" charset="0"/>
                      </a:rPr>
                      <m:t>𝑧</m:t>
                    </m:r>
                  </m:oMath>
                </a14:m>
                <a:r>
                  <a:rPr lang="en-US" dirty="0"/>
                  <a:t>-score that has an area of 0.68 to its right.</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752600"/>
                <a:ext cx="6400800" cy="2789722"/>
              </a:xfrm>
            </p:spPr>
            <p:txBody>
              <a:bodyPr/>
              <a:lstStyle/>
              <a:p>
                <a:pPr marL="1030288" indent="-1030288">
                  <a:buNone/>
                </a:pPr>
                <a:r>
                  <a:rPr lang="en-US" sz="2200" b="1" dirty="0"/>
                  <a:t>Step 1</a:t>
                </a:r>
                <a:r>
                  <a:rPr lang="en-US" sz="2200" dirty="0"/>
                  <a:t>: 	Sketch a normal curve and shade in the given area.</a:t>
                </a:r>
              </a:p>
              <a:p>
                <a:pPr marL="1030288" indent="-1030288">
                  <a:buNone/>
                </a:pPr>
                <a:r>
                  <a:rPr lang="en-US" sz="2200" b="1" dirty="0"/>
                  <a:t>Step 2</a:t>
                </a:r>
                <a:r>
                  <a:rPr lang="en-US" sz="2200" dirty="0"/>
                  <a:t>: 	Determine the area to the left of the </a:t>
                </a:r>
                <a14:m>
                  <m:oMath xmlns:m="http://schemas.openxmlformats.org/officeDocument/2006/math">
                    <m:r>
                      <a:rPr lang="en-US" sz="2200" i="1" dirty="0" smtClean="0">
                        <a:latin typeface="Cambria Math" panose="02040503050406030204" pitchFamily="18" charset="0"/>
                      </a:rPr>
                      <m:t>𝑧</m:t>
                    </m:r>
                  </m:oMath>
                </a14:m>
                <a:r>
                  <a:rPr lang="en-US" sz="2200" dirty="0"/>
                  <a:t>-score. Since the area to the right is 0.68, the area to the left is 1 – 0.68 = 0.32.</a:t>
                </a:r>
              </a:p>
              <a:p>
                <a:pPr marL="1030288" indent="-1030288">
                  <a:buNone/>
                </a:pPr>
                <a:r>
                  <a:rPr lang="en-US" sz="2200" b="1" dirty="0"/>
                  <a:t>Step 3</a:t>
                </a:r>
                <a:r>
                  <a:rPr lang="en-US" sz="2200" dirty="0"/>
                  <a:t>: 	Look through the body of Table A.2 to find the area closest to 0.32. This value is 0.3192, which correspond to the </a:t>
                </a:r>
                <a14:m>
                  <m:oMath xmlns:m="http://schemas.openxmlformats.org/officeDocument/2006/math">
                    <m:r>
                      <a:rPr lang="en-US" sz="2200" i="1" dirty="0">
                        <a:latin typeface="Cambria Math" panose="02040503050406030204" pitchFamily="18" charset="0"/>
                      </a:rPr>
                      <m:t>𝑧</m:t>
                    </m:r>
                  </m:oMath>
                </a14:m>
                <a:r>
                  <a:rPr lang="en-US" sz="2200" dirty="0"/>
                  <a:t>-score –0.47.</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752600"/>
                <a:ext cx="6400800" cy="2789722"/>
              </a:xfrm>
              <a:blipFill>
                <a:blip r:embed="rId5"/>
                <a:stretch>
                  <a:fillRect l="-1238" t="-1532" r="-952" b="-7659"/>
                </a:stretch>
              </a:blipFill>
            </p:spPr>
            <p:txBody>
              <a:bodyPr/>
              <a:lstStyle/>
              <a:p>
                <a:r>
                  <a:rPr lang="en-US">
                    <a:noFill/>
                  </a:rPr>
                  <a:t> </a:t>
                </a:r>
              </a:p>
            </p:txBody>
          </p:sp>
        </mc:Fallback>
      </mc:AlternateContent>
      <p:pic>
        <p:nvPicPr>
          <p:cNvPr id="11" name="Content Placeholder 10" descr="Image of normal curve with an area of 0.68 to the right of an unknown value on the x-axis."/>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6439368" y="1955234"/>
            <a:ext cx="2552232" cy="1930966"/>
          </a:xfrm>
        </p:spPr>
      </p:pic>
      <p:pic>
        <p:nvPicPr>
          <p:cNvPr id="12" name="Content Placeholder 11" descr="Table A.2 with the value in the intersection of the row and column highlighted as 0.3192.   "/>
          <p:cNvPicPr>
            <a:picLocks noGrp="1" noChangeAspect="1"/>
          </p:cNvPicPr>
          <p:nvPr>
            <p:ph sz="quarter" idx="14"/>
          </p:nvPr>
        </p:nvPicPr>
        <p:blipFill>
          <a:blip r:embed="rId7">
            <a:extLst>
              <a:ext uri="{28A0092B-C50C-407E-A947-70E740481C1C}">
                <a14:useLocalDpi xmlns:a14="http://schemas.microsoft.com/office/drawing/2010/main" val="0"/>
              </a:ext>
            </a:extLst>
          </a:blip>
          <a:stretch>
            <a:fillRect/>
          </a:stretch>
        </p:blipFill>
        <p:spPr>
          <a:xfrm>
            <a:off x="152400" y="4724400"/>
            <a:ext cx="8686800" cy="1849400"/>
          </a:xfrm>
        </p:spPr>
      </p:pic>
    </p:spTree>
    <p:extLst>
      <p:ext uri="{BB962C8B-B14F-4D97-AF65-F5344CB8AC3E}">
        <p14:creationId xmlns:p14="http://schemas.microsoft.com/office/powerpoint/2010/main" val="101227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3: Finding </a:t>
                </a:r>
                <a14:m>
                  <m:oMath xmlns:m="http://schemas.openxmlformats.org/officeDocument/2006/math">
                    <m:r>
                      <a:rPr lang="en-US" sz="3200" i="1" dirty="0" smtClean="0">
                        <a:latin typeface="Cambria Math" panose="02040503050406030204" pitchFamily="18" charset="0"/>
                      </a:rPr>
                      <m:t>𝑧</m:t>
                    </m:r>
                  </m:oMath>
                </a14:m>
                <a:r>
                  <a:rPr lang="en-US" sz="3200" dirty="0"/>
                  <a:t>-Scores (Tables)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a:latin typeface="Cambria Math" panose="02040503050406030204" pitchFamily="18" charset="0"/>
                      </a:rPr>
                      <m:t>𝑧</m:t>
                    </m:r>
                  </m:oMath>
                </a14:m>
                <a:r>
                  <a:rPr lang="en-US" dirty="0"/>
                  <a:t>-scores that bound the middle 95% of the area under the standard normal curve.</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b="-39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2087078"/>
                <a:ext cx="6400800" cy="2789722"/>
              </a:xfrm>
            </p:spPr>
            <p:txBody>
              <a:bodyPr/>
              <a:lstStyle/>
              <a:p>
                <a:pPr marL="1030288" indent="-1030288">
                  <a:buNone/>
                </a:pPr>
                <a:r>
                  <a:rPr lang="en-US" sz="2200" b="1" dirty="0"/>
                  <a:t>Step 1</a:t>
                </a:r>
                <a:r>
                  <a:rPr lang="en-US" sz="2200" dirty="0"/>
                  <a:t>: 	Sketch a normal curve and shade in the given area. Label the </a:t>
                </a:r>
                <a14:m>
                  <m:oMath xmlns:m="http://schemas.openxmlformats.org/officeDocument/2006/math">
                    <m:r>
                      <a:rPr lang="en-US" sz="2200" i="1" dirty="0" smtClean="0">
                        <a:latin typeface="Cambria Math" panose="02040503050406030204" pitchFamily="18" charset="0"/>
                      </a:rPr>
                      <m:t>𝑧</m:t>
                    </m:r>
                  </m:oMath>
                </a14:m>
                <a:r>
                  <a:rPr lang="en-US" sz="2200" dirty="0"/>
                  <a:t>-score on the left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1</m:t>
                        </m:r>
                      </m:sub>
                    </m:sSub>
                  </m:oMath>
                </a14:m>
                <a:r>
                  <a:rPr lang="en-US" sz="2200" dirty="0"/>
                  <a:t> and the </a:t>
                </a:r>
                <a14:m>
                  <m:oMath xmlns:m="http://schemas.openxmlformats.org/officeDocument/2006/math">
                    <m:r>
                      <a:rPr lang="en-US" sz="2200" i="1" dirty="0" smtClean="0">
                        <a:latin typeface="Cambria Math" panose="02040503050406030204" pitchFamily="18" charset="0"/>
                      </a:rPr>
                      <m:t>𝑧</m:t>
                    </m:r>
                  </m:oMath>
                </a14:m>
                <a:r>
                  <a:rPr lang="en-US" sz="2200" dirty="0"/>
                  <a:t>-score on the right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𝑧</m:t>
                        </m:r>
                      </m:e>
                      <m:sub>
                        <m:r>
                          <a:rPr lang="en-US" sz="2200" b="0" i="1" smtClean="0">
                            <a:latin typeface="Cambria Math" panose="02040503050406030204" pitchFamily="18" charset="0"/>
                          </a:rPr>
                          <m:t>2</m:t>
                        </m:r>
                      </m:sub>
                    </m:sSub>
                  </m:oMath>
                </a14:m>
                <a:r>
                  <a:rPr lang="en-US" sz="2200" dirty="0"/>
                  <a:t>.</a:t>
                </a:r>
              </a:p>
              <a:p>
                <a:pPr marL="1030288" indent="-1030288">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2087078"/>
                <a:ext cx="6400800" cy="2789722"/>
              </a:xfrm>
              <a:blipFill>
                <a:blip r:embed="rId5"/>
                <a:stretch>
                  <a:fillRect l="-1238" t="-1310" r="-952"/>
                </a:stretch>
              </a:blipFill>
            </p:spPr>
            <p:txBody>
              <a:bodyPr/>
              <a:lstStyle/>
              <a:p>
                <a:r>
                  <a:rPr lang="en-US">
                    <a:noFill/>
                  </a:rPr>
                  <a:t> </a:t>
                </a:r>
              </a:p>
            </p:txBody>
          </p:sp>
        </mc:Fallback>
      </mc:AlternateContent>
      <p:pic>
        <p:nvPicPr>
          <p:cNvPr id="11" name="Content Placeholder 10" descr="Image of normal curve with an area of 0.95 shaded between two z-scores labeled z1 and z2."/>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6540781" y="1895475"/>
            <a:ext cx="2365094" cy="1930966"/>
          </a:xfrm>
        </p:spPr>
      </p:pic>
      <mc:AlternateContent xmlns:mc="http://schemas.openxmlformats.org/markup-compatibility/2006" xmlns:a14="http://schemas.microsoft.com/office/drawing/2010/main">
        <mc:Choice Requires="a14">
          <p:sp>
            <p:nvSpPr>
              <p:cNvPr id="2" name="Content Placeholder 1"/>
              <p:cNvSpPr>
                <a:spLocks noGrp="1"/>
              </p:cNvSpPr>
              <p:nvPr>
                <p:ph sz="quarter" idx="14"/>
              </p:nvPr>
            </p:nvSpPr>
            <p:spPr>
              <a:xfrm>
                <a:off x="76200" y="4222161"/>
                <a:ext cx="8534400" cy="561109"/>
              </a:xfrm>
            </p:spPr>
            <p:txBody>
              <a:bodyPr/>
              <a:lstStyle/>
              <a:p>
                <a:pPr marL="1028700" indent="-1028700">
                  <a:buNone/>
                </a:pPr>
                <a:r>
                  <a:rPr lang="en-US" b="1" dirty="0"/>
                  <a:t>Step 2</a:t>
                </a:r>
                <a:r>
                  <a:rPr lang="en-US" dirty="0"/>
                  <a:t>: 	Find the area to the left of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m:t>
                    </m:r>
                  </m:oMath>
                </a14:m>
                <a:r>
                  <a:rPr lang="en-US" dirty="0"/>
                  <a:t>. Since the area in the middle is 0.95, the area in the two tails combined is 0.05. Half of that area, which is 0.025, is to the left of</a:t>
                </a:r>
                <a:r>
                  <a:rPr lang="en-US" i="1" dirty="0"/>
                  <a:t>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m:t>
                    </m:r>
                  </m:oMath>
                </a14:m>
                <a:r>
                  <a:rPr lang="en-US" dirty="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4"/>
              </p:nvPr>
            </p:nvSpPr>
            <p:spPr>
              <a:xfrm>
                <a:off x="76200" y="4222161"/>
                <a:ext cx="8534400" cy="561109"/>
              </a:xfrm>
              <a:blipFill>
                <a:blip r:embed="rId7"/>
                <a:stretch>
                  <a:fillRect l="-1143" t="-8696" r="-143" b="-136957"/>
                </a:stretch>
              </a:blipFill>
            </p:spPr>
            <p:txBody>
              <a:bodyPr/>
              <a:lstStyle/>
              <a:p>
                <a:r>
                  <a:rPr lang="en-US">
                    <a:noFill/>
                  </a:rPr>
                  <a:t> </a:t>
                </a:r>
              </a:p>
            </p:txBody>
          </p:sp>
        </mc:Fallback>
      </mc:AlternateContent>
    </p:spTree>
    <p:extLst>
      <p:ext uri="{BB962C8B-B14F-4D97-AF65-F5344CB8AC3E}">
        <p14:creationId xmlns:p14="http://schemas.microsoft.com/office/powerpoint/2010/main" val="232811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r>
                  <a:rPr lang="en-US" dirty="0"/>
                  <a:t>Use a probability density curve to describe a population</a:t>
                </a:r>
              </a:p>
              <a:p>
                <a:pPr marL="457200" indent="-457200">
                  <a:buFont typeface="+mj-lt"/>
                  <a:buAutoNum type="arabicPeriod"/>
                </a:pPr>
                <a:r>
                  <a:rPr lang="en-US" dirty="0"/>
                  <a:t>Use a normal curve to describe a normal population</a:t>
                </a:r>
              </a:p>
              <a:p>
                <a:pPr marL="457200" indent="-457200">
                  <a:buFont typeface="+mj-lt"/>
                  <a:buAutoNum type="arabicPeriod"/>
                </a:pPr>
                <a:r>
                  <a:rPr lang="en-US" dirty="0"/>
                  <a:t>Find areas under the standard normal curve</a:t>
                </a:r>
              </a:p>
              <a:p>
                <a:pPr marL="457200" indent="-457200">
                  <a:buFont typeface="+mj-lt"/>
                  <a:buAutoNum type="arabicPeriod"/>
                </a:pPr>
                <a:r>
                  <a:rPr lang="en-US" dirty="0"/>
                  <a:t>Find </a:t>
                </a:r>
                <a14:m>
                  <m:oMath xmlns:m="http://schemas.openxmlformats.org/officeDocument/2006/math">
                    <m:r>
                      <a:rPr lang="en-US" i="1" dirty="0" smtClean="0">
                        <a:latin typeface="Cambria Math" panose="02040503050406030204" pitchFamily="18" charset="0"/>
                      </a:rPr>
                      <m:t>𝑧</m:t>
                    </m:r>
                  </m:oMath>
                </a14:m>
                <a:r>
                  <a:rPr lang="en-US" dirty="0"/>
                  <a:t>-scores corresponding to areas under the normal curve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5" t="-1029" r="-370"/>
                </a:stretch>
              </a:blipFill>
            </p:spPr>
            <p:txBody>
              <a:bodyPr/>
              <a:lstStyle/>
              <a:p>
                <a:r>
                  <a:rPr lang="en-US">
                    <a:noFill/>
                  </a:rPr>
                  <a:t> </a:t>
                </a:r>
              </a:p>
            </p:txBody>
          </p:sp>
        </mc:Fallback>
      </mc:AlternateContent>
    </p:spTree>
    <p:extLst>
      <p:ext uri="{BB962C8B-B14F-4D97-AF65-F5344CB8AC3E}">
        <p14:creationId xmlns:p14="http://schemas.microsoft.com/office/powerpoint/2010/main" val="2540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3: Finding </a:t>
                </a:r>
                <a14:m>
                  <m:oMath xmlns:m="http://schemas.openxmlformats.org/officeDocument/2006/math">
                    <m:r>
                      <a:rPr lang="en-US" sz="3200" i="1" dirty="0" smtClean="0">
                        <a:latin typeface="Cambria Math" panose="02040503050406030204" pitchFamily="18" charset="0"/>
                      </a:rPr>
                      <m:t>𝑧</m:t>
                    </m:r>
                  </m:oMath>
                </a14:m>
                <a:r>
                  <a:rPr lang="en-US" sz="3200" dirty="0"/>
                  <a:t>-Scores Continued (Tables)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1176941"/>
                <a:ext cx="8915400" cy="2480659"/>
              </a:xfrm>
            </p:spPr>
            <p:txBody>
              <a:bodyPr/>
              <a:lstStyle/>
              <a:p>
                <a:pPr marL="1196975" indent="-1196975">
                  <a:buNone/>
                </a:pPr>
                <a:r>
                  <a:rPr lang="en-US" sz="2200" b="1" dirty="0"/>
                  <a:t>Step 3</a:t>
                </a:r>
                <a:r>
                  <a:rPr lang="en-US" sz="2200" dirty="0"/>
                  <a:t>: 	</a:t>
                </a:r>
                <a:r>
                  <a:rPr lang="en-US" dirty="0"/>
                  <a:t>In Table A.2, an area of 0.025 corresponds to </a:t>
                </a:r>
                <a14:m>
                  <m:oMath xmlns:m="http://schemas.openxmlformats.org/officeDocument/2006/math">
                    <m:r>
                      <a:rPr lang="en-US" i="1" dirty="0">
                        <a:latin typeface="Cambria Math" panose="02040503050406030204" pitchFamily="18" charset="0"/>
                      </a:rPr>
                      <m:t>𝑧</m:t>
                    </m:r>
                  </m:oMath>
                </a14:m>
                <a:r>
                  <a:rPr lang="en-US" dirty="0"/>
                  <a:t> = –1.96. Therefore,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m:t>
                    </m:r>
                  </m:oMath>
                </a14:m>
                <a:r>
                  <a:rPr lang="en-US" dirty="0"/>
                  <a:t> = –1.96.</a:t>
                </a:r>
              </a:p>
              <a:p>
                <a:pPr marL="1196975" indent="-1196975">
                  <a:buNone/>
                </a:pPr>
                <a:endParaRPr lang="en-US" sz="2200" dirty="0"/>
              </a:p>
              <a:p>
                <a:pPr marL="1196975" indent="-1196975">
                  <a:buNone/>
                </a:pPr>
                <a:r>
                  <a:rPr lang="en-US" sz="2200" b="1" dirty="0"/>
                  <a:t>Step 4</a:t>
                </a:r>
                <a:r>
                  <a:rPr lang="en-US" sz="2200" dirty="0"/>
                  <a:t>: 	</a:t>
                </a:r>
                <a:r>
                  <a:rPr lang="en-US" dirty="0"/>
                  <a:t>Find the area to the left of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2</m:t>
                    </m:r>
                  </m:oMath>
                </a14:m>
                <a:r>
                  <a:rPr lang="en-US" dirty="0"/>
                  <a:t>, which is 0.9750</a:t>
                </a:r>
                <a:r>
                  <a:rPr lang="en-US"/>
                  <a:t>. In </a:t>
                </a:r>
                <a:r>
                  <a:rPr lang="en-US" dirty="0"/>
                  <a:t>Table A.2, an area of 0.9750 corresponds to </a:t>
                </a:r>
                <a14:m>
                  <m:oMath xmlns:m="http://schemas.openxmlformats.org/officeDocument/2006/math">
                    <m:r>
                      <a:rPr lang="en-US" i="1" dirty="0">
                        <a:latin typeface="Cambria Math" panose="02040503050406030204" pitchFamily="18" charset="0"/>
                      </a:rPr>
                      <m:t>𝑧</m:t>
                    </m:r>
                  </m:oMath>
                </a14:m>
                <a:r>
                  <a:rPr lang="en-US" dirty="0"/>
                  <a:t> = 1.96. This value could also have been found by symmetry.</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1176941"/>
                <a:ext cx="8915400" cy="2480659"/>
              </a:xfrm>
              <a:blipFill>
                <a:blip r:embed="rId4"/>
                <a:stretch>
                  <a:fillRect l="-889" t="-1966" b="-491"/>
                </a:stretch>
              </a:blipFill>
            </p:spPr>
            <p:txBody>
              <a:bodyPr/>
              <a:lstStyle/>
              <a:p>
                <a:r>
                  <a:rPr lang="en-US">
                    <a:noFill/>
                  </a:rPr>
                  <a:t> </a:t>
                </a:r>
              </a:p>
            </p:txBody>
          </p:sp>
        </mc:Fallback>
      </mc:AlternateContent>
      <p:pic>
        <p:nvPicPr>
          <p:cNvPr id="6" name="Content Placeholder 5" descr="Image of normal curve with an area of 0.95 shaded between the values of -1.96 and 1.96."/>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2774768" y="3886200"/>
            <a:ext cx="3594464" cy="2487948"/>
          </a:xfrm>
        </p:spPr>
      </p:pic>
    </p:spTree>
    <p:extLst>
      <p:ext uri="{BB962C8B-B14F-4D97-AF65-F5344CB8AC3E}">
        <p14:creationId xmlns:p14="http://schemas.microsoft.com/office/powerpoint/2010/main" val="252870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body" sz="quarter" idx="10"/>
              </p:nvPr>
            </p:nvSpPr>
            <p:spPr>
              <a:xfrm>
                <a:off x="228600" y="4038600"/>
                <a:ext cx="5867400" cy="685800"/>
              </a:xfrm>
            </p:spPr>
            <p:txBody>
              <a:bodyPr/>
              <a:lstStyle/>
              <a:p>
                <a:r>
                  <a:rPr lang="en-US" dirty="0"/>
                  <a:t>Find </a:t>
                </a:r>
                <a14:m>
                  <m:oMath xmlns:m="http://schemas.openxmlformats.org/officeDocument/2006/math">
                    <m:r>
                      <a:rPr lang="en-US" i="1" dirty="0" smtClean="0">
                        <a:latin typeface="Cambria Math" panose="02040503050406030204" pitchFamily="18" charset="0"/>
                      </a:rPr>
                      <m:t>𝑧</m:t>
                    </m:r>
                  </m:oMath>
                </a14:m>
                <a:r>
                  <a:rPr lang="en-US" dirty="0"/>
                  <a:t>-scores corresponding to areas under the normal curve</a:t>
                </a:r>
                <a:br>
                  <a:rPr lang="en-US" dirty="0"/>
                </a:br>
                <a:r>
                  <a:rPr lang="en-US" dirty="0"/>
                  <a:t>**</a:t>
                </a:r>
                <a:r>
                  <a:rPr lang="en-US" i="1" dirty="0"/>
                  <a:t>(TI-84 PLUS)</a:t>
                </a:r>
              </a:p>
              <a:p>
                <a:endParaRPr lang="en-US" dirty="0"/>
              </a:p>
            </p:txBody>
          </p:sp>
        </mc:Choice>
        <mc:Fallback xmlns="">
          <p:sp>
            <p:nvSpPr>
              <p:cNvPr id="3" name="Subtitle 2"/>
              <p:cNvSpPr>
                <a:spLocks noGrp="1" noRot="1" noChangeAspect="1" noMove="1" noResize="1" noEditPoints="1" noAdjustHandles="1" noChangeArrowheads="1" noChangeShapeType="1" noTextEdit="1"/>
              </p:cNvSpPr>
              <p:nvPr>
                <p:ph type="body" sz="quarter" idx="10"/>
              </p:nvPr>
            </p:nvSpPr>
            <p:spPr>
              <a:xfrm>
                <a:off x="228600" y="4038600"/>
                <a:ext cx="5867400" cy="685800"/>
              </a:xfrm>
              <a:blipFill>
                <a:blip r:embed="rId2"/>
                <a:stretch>
                  <a:fillRect l="-1143" t="-5357" r="-1663" b="-62500"/>
                </a:stretch>
              </a:blipFill>
            </p:spPr>
            <p:txBody>
              <a:bodyPr/>
              <a:lstStyle/>
              <a:p>
                <a:r>
                  <a:rPr lang="en-US">
                    <a:noFill/>
                  </a:rPr>
                  <a:t> </a:t>
                </a:r>
              </a:p>
            </p:txBody>
          </p:sp>
        </mc:Fallback>
      </mc:AlternateContent>
      <p:sp>
        <p:nvSpPr>
          <p:cNvPr id="2" name="Title 1"/>
          <p:cNvSpPr>
            <a:spLocks noGrp="1"/>
          </p:cNvSpPr>
          <p:nvPr>
            <p:ph type="ctrTitle"/>
          </p:nvPr>
        </p:nvSpPr>
        <p:spPr/>
        <p:txBody>
          <a:bodyPr/>
          <a:lstStyle/>
          <a:p>
            <a:r>
              <a:rPr lang="en-US" dirty="0"/>
              <a:t>Objective 4**</a:t>
            </a:r>
          </a:p>
        </p:txBody>
      </p:sp>
    </p:spTree>
    <p:extLst>
      <p:ext uri="{BB962C8B-B14F-4D97-AF65-F5344CB8AC3E}">
        <p14:creationId xmlns:p14="http://schemas.microsoft.com/office/powerpoint/2010/main" val="147665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Normal Values From Areas</a:t>
            </a:r>
          </a:p>
        </p:txBody>
      </p:sp>
      <p:sp>
        <p:nvSpPr>
          <p:cNvPr id="10" name="Content Placeholder 9"/>
          <p:cNvSpPr>
            <a:spLocks noGrp="1"/>
          </p:cNvSpPr>
          <p:nvPr>
            <p:ph sz="quarter" idx="12"/>
          </p:nvPr>
        </p:nvSpPr>
        <p:spPr>
          <a:xfrm>
            <a:off x="152400" y="1193800"/>
            <a:ext cx="8763000" cy="558800"/>
          </a:xfrm>
        </p:spPr>
        <p:txBody>
          <a:bodyPr/>
          <a:lstStyle/>
          <a:p>
            <a:pPr marL="0" indent="0">
              <a:buNone/>
            </a:pPr>
            <a:r>
              <a:rPr lang="en-US" dirty="0"/>
              <a:t>We have been finding areas under the normal curve. </a:t>
            </a:r>
          </a:p>
          <a:p>
            <a:pPr marL="0" indent="0">
              <a:buNone/>
            </a:pPr>
            <a:endParaRPr lang="en-US" dirty="0"/>
          </a:p>
          <a:p>
            <a:pPr marL="0" indent="0">
              <a:buNone/>
            </a:pPr>
            <a:r>
              <a:rPr lang="en-US" dirty="0"/>
              <a:t>Many problems require us to go in the reverse direction. That is, if we are given an area, we need to find the value from the population that corresponds to that area under the normal curve.</a:t>
            </a:r>
          </a:p>
        </p:txBody>
      </p:sp>
      <p:pic>
        <p:nvPicPr>
          <p:cNvPr id="4" name="Content Placeholder 3" descr="Image of a normal curve with an area of 0.26 shaded to the left of an unknown value."/>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363536" y="3581400"/>
            <a:ext cx="4340728" cy="2395936"/>
          </a:xfrm>
        </p:spPr>
      </p:pic>
    </p:spTree>
    <p:extLst>
      <p:ext uri="{BB962C8B-B14F-4D97-AF65-F5344CB8AC3E}">
        <p14:creationId xmlns:p14="http://schemas.microsoft.com/office/powerpoint/2010/main" val="5219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Normal Values From Areas on the TI-84 PLUS</a:t>
            </a:r>
          </a:p>
        </p:txBody>
      </p:sp>
      <p:sp>
        <p:nvSpPr>
          <p:cNvPr id="10" name="Content Placeholder 9"/>
          <p:cNvSpPr>
            <a:spLocks noGrp="1"/>
          </p:cNvSpPr>
          <p:nvPr>
            <p:ph sz="quarter" idx="12"/>
          </p:nvPr>
        </p:nvSpPr>
        <p:spPr>
          <a:xfrm>
            <a:off x="152400" y="1193800"/>
            <a:ext cx="8534400" cy="558800"/>
          </a:xfrm>
        </p:spPr>
        <p:txBody>
          <a:bodyPr/>
          <a:lstStyle/>
          <a:p>
            <a:pPr marL="0" indent="0">
              <a:buNone/>
            </a:pPr>
            <a:r>
              <a:rPr lang="en-US" dirty="0"/>
              <a:t>The </a:t>
            </a:r>
            <a:r>
              <a:rPr lang="en-US" b="1" dirty="0" err="1">
                <a:solidFill>
                  <a:schemeClr val="accent4"/>
                </a:solidFill>
              </a:rPr>
              <a:t>invNorm</a:t>
            </a:r>
            <a:r>
              <a:rPr lang="en-US" b="1" dirty="0"/>
              <a:t> </a:t>
            </a:r>
            <a:r>
              <a:rPr lang="en-US" dirty="0"/>
              <a:t>command on the TI-84 PLUS calculator returns the value from the normal population with a given </a:t>
            </a:r>
            <a:r>
              <a:rPr lang="en-US" b="1" dirty="0"/>
              <a:t>area to its left</a:t>
            </a:r>
            <a:r>
              <a:rPr lang="en-US" dirty="0"/>
              <a:t>. This command takes three values as its input. The first value is the area to the left, the second and third values are the mean and standard deviation, respectively. This command is accessed by pressing </a:t>
            </a:r>
            <a:br>
              <a:rPr lang="en-US" dirty="0"/>
            </a:br>
            <a:r>
              <a:rPr lang="en-US" b="1" dirty="0"/>
              <a:t>2nd, Vars</a:t>
            </a:r>
            <a:r>
              <a:rPr lang="en-US" dirty="0"/>
              <a:t>.</a:t>
            </a:r>
          </a:p>
          <a:p>
            <a:pPr marL="0" indent="0">
              <a:buNone/>
            </a:pPr>
            <a:endParaRPr lang="en-US" dirty="0"/>
          </a:p>
        </p:txBody>
      </p:sp>
      <p:pic>
        <p:nvPicPr>
          <p:cNvPr id="3" name="Content Placeholder 2" descr="TI-84 screen shot of the invNorm command"/>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96540" y="3522790"/>
            <a:ext cx="3474720" cy="2295029"/>
          </a:xfrm>
        </p:spPr>
      </p:pic>
    </p:spTree>
    <p:extLst>
      <p:ext uri="{BB962C8B-B14F-4D97-AF65-F5344CB8AC3E}">
        <p14:creationId xmlns:p14="http://schemas.microsoft.com/office/powerpoint/2010/main" val="2590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1: Finding </a:t>
                </a:r>
                <a14:m>
                  <m:oMath xmlns:m="http://schemas.openxmlformats.org/officeDocument/2006/math">
                    <m:r>
                      <a:rPr lang="en-US" sz="3200" i="1" dirty="0" smtClean="0">
                        <a:latin typeface="Cambria Math" panose="02040503050406030204" pitchFamily="18" charset="0"/>
                      </a:rPr>
                      <m:t>𝑧</m:t>
                    </m:r>
                  </m:oMath>
                </a14:m>
                <a:r>
                  <a:rPr lang="en-US" sz="3200" dirty="0"/>
                  <a:t>-Scores (TI-84 PLUS)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smtClean="0">
                        <a:latin typeface="Cambria Math" panose="02040503050406030204" pitchFamily="18" charset="0"/>
                      </a:rPr>
                      <m:t>𝑧</m:t>
                    </m:r>
                  </m:oMath>
                </a14:m>
                <a:r>
                  <a:rPr lang="en-US" dirty="0"/>
                  <a:t>-score that has an area of 0.26 to its left.</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a:stretch>
              </a:blipFill>
            </p:spPr>
            <p:txBody>
              <a:bodyPr/>
              <a:lstStyle/>
              <a:p>
                <a:r>
                  <a:rPr lang="en-US">
                    <a:noFill/>
                  </a:rPr>
                  <a:t> </a:t>
                </a:r>
              </a:p>
            </p:txBody>
          </p:sp>
        </mc:Fallback>
      </mc:AlternateContent>
      <p:sp>
        <p:nvSpPr>
          <p:cNvPr id="3" name="Content Placeholder 2"/>
          <p:cNvSpPr>
            <a:spLocks noGrp="1"/>
          </p:cNvSpPr>
          <p:nvPr>
            <p:ph sz="quarter" idx="15"/>
          </p:nvPr>
        </p:nvSpPr>
        <p:spPr>
          <a:xfrm>
            <a:off x="76200" y="1752600"/>
            <a:ext cx="8839200" cy="1905000"/>
          </a:xfrm>
        </p:spPr>
        <p:txBody>
          <a:bodyPr/>
          <a:lstStyle/>
          <a:p>
            <a:pPr marL="0" indent="0">
              <a:buNone/>
            </a:pPr>
            <a:r>
              <a:rPr lang="en-US" dirty="0"/>
              <a:t>We select the </a:t>
            </a:r>
            <a:r>
              <a:rPr lang="en-US" b="1" dirty="0" err="1"/>
              <a:t>invNorm</a:t>
            </a:r>
            <a:r>
              <a:rPr lang="en-US" b="1" dirty="0"/>
              <a:t> </a:t>
            </a:r>
            <a:r>
              <a:rPr lang="en-US" dirty="0"/>
              <a:t>command and enter 0.26 as the area to the left, 0 as the mean, and 1 as the standard deviation.</a:t>
            </a:r>
          </a:p>
          <a:p>
            <a:pPr marL="0" indent="0">
              <a:buNone/>
            </a:pPr>
            <a:endParaRPr lang="en-US" dirty="0"/>
          </a:p>
          <a:p>
            <a:pPr marL="0" indent="0">
              <a:buNone/>
            </a:pPr>
            <a:r>
              <a:rPr lang="en-US" dirty="0"/>
              <a:t>The z-score with an area of 0.26 to its left is approximately –0.64.</a:t>
            </a:r>
          </a:p>
        </p:txBody>
      </p:sp>
      <p:pic>
        <p:nvPicPr>
          <p:cNvPr id="11" name="Content Placeholder 10" descr="Image of normal curve with an area of 0.26 to the left of an unknown value on the x-axis."/>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1447800" y="3810000"/>
            <a:ext cx="2741147" cy="2057400"/>
          </a:xfrm>
        </p:spPr>
      </p:pic>
      <p:pic>
        <p:nvPicPr>
          <p:cNvPr id="4" name="Content Placeholder 3" descr="TI-84 Plus screenshot showing the invnorm command with a result of -0.6433454021."/>
          <p:cNvPicPr>
            <a:picLocks noGrp="1" noChangeAspect="1"/>
          </p:cNvPicPr>
          <p:nvPr>
            <p:ph sz="quarter" idx="14"/>
          </p:nvPr>
        </p:nvPicPr>
        <p:blipFill>
          <a:blip r:embed="rId6" cstate="print">
            <a:extLst>
              <a:ext uri="{28A0092B-C50C-407E-A947-70E740481C1C}">
                <a14:useLocalDpi xmlns:a14="http://schemas.microsoft.com/office/drawing/2010/main" val="0"/>
              </a:ext>
            </a:extLst>
          </a:blip>
          <a:stretch>
            <a:fillRect/>
          </a:stretch>
        </p:blipFill>
        <p:spPr>
          <a:xfrm>
            <a:off x="5334000" y="3977354"/>
            <a:ext cx="2377440" cy="1570291"/>
          </a:xfrm>
        </p:spPr>
      </p:pic>
    </p:spTree>
    <p:extLst>
      <p:ext uri="{BB962C8B-B14F-4D97-AF65-F5344CB8AC3E}">
        <p14:creationId xmlns:p14="http://schemas.microsoft.com/office/powerpoint/2010/main" val="351643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2: Finding </a:t>
                </a:r>
                <a14:m>
                  <m:oMath xmlns:m="http://schemas.openxmlformats.org/officeDocument/2006/math">
                    <m:r>
                      <a:rPr lang="en-US" sz="3200" i="1" dirty="0" smtClean="0">
                        <a:latin typeface="Cambria Math" panose="02040503050406030204" pitchFamily="18" charset="0"/>
                      </a:rPr>
                      <m:t>𝑧</m:t>
                    </m:r>
                  </m:oMath>
                </a14:m>
                <a:r>
                  <a:rPr lang="en-US" sz="3200" dirty="0"/>
                  <a:t>-Scores (TI-84 PLUS)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smtClean="0">
                        <a:latin typeface="Cambria Math" panose="02040503050406030204" pitchFamily="18" charset="0"/>
                      </a:rPr>
                      <m:t>𝑧</m:t>
                    </m:r>
                  </m:oMath>
                </a14:m>
                <a:r>
                  <a:rPr lang="en-US" dirty="0"/>
                  <a:t>-score that has an area of 0.68 to its right.</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a:stretch>
              </a:blipFill>
            </p:spPr>
            <p:txBody>
              <a:bodyPr/>
              <a:lstStyle/>
              <a:p>
                <a:r>
                  <a:rPr lang="en-US">
                    <a:noFill/>
                  </a:rPr>
                  <a:t> </a:t>
                </a:r>
              </a:p>
            </p:txBody>
          </p:sp>
        </mc:Fallback>
      </mc:AlternateContent>
      <p:sp>
        <p:nvSpPr>
          <p:cNvPr id="3" name="Content Placeholder 2"/>
          <p:cNvSpPr>
            <a:spLocks noGrp="1"/>
          </p:cNvSpPr>
          <p:nvPr>
            <p:ph sz="quarter" idx="15"/>
          </p:nvPr>
        </p:nvSpPr>
        <p:spPr>
          <a:xfrm>
            <a:off x="76200" y="1752600"/>
            <a:ext cx="6172200" cy="2789722"/>
          </a:xfrm>
        </p:spPr>
        <p:txBody>
          <a:bodyPr/>
          <a:lstStyle/>
          <a:p>
            <a:pPr marL="0" indent="0">
              <a:buNone/>
            </a:pPr>
            <a:r>
              <a:rPr lang="en-US" dirty="0"/>
              <a:t>Since the area to the right is 0.68, the area to the left is 1 – 0.68 = 0.32.</a:t>
            </a:r>
          </a:p>
          <a:p>
            <a:pPr marL="0" indent="0">
              <a:buNone/>
            </a:pPr>
            <a:endParaRPr lang="en-US" dirty="0"/>
          </a:p>
          <a:p>
            <a:pPr marL="0" indent="0">
              <a:buNone/>
            </a:pPr>
            <a:r>
              <a:rPr lang="en-US" dirty="0"/>
              <a:t>We use the </a:t>
            </a:r>
            <a:r>
              <a:rPr lang="en-US" b="1" dirty="0" err="1"/>
              <a:t>invNorm</a:t>
            </a:r>
            <a:r>
              <a:rPr lang="en-US" b="1" dirty="0"/>
              <a:t> </a:t>
            </a:r>
            <a:r>
              <a:rPr lang="en-US" dirty="0"/>
              <a:t>command with 0.32 as the area to the left, 0 as the mean, and 1 as the standard deviation. The z-score with an area of 0.68 to its right is approximately –0.47.</a:t>
            </a:r>
          </a:p>
        </p:txBody>
      </p:sp>
      <p:pic>
        <p:nvPicPr>
          <p:cNvPr id="11" name="Content Placeholder 10" descr="Image of normal curve with an area of 0.68 to the right of an unknown value on the x-axis."/>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363168" y="1714500"/>
            <a:ext cx="2552232" cy="1930966"/>
          </a:xfrm>
        </p:spPr>
      </p:pic>
      <p:pic>
        <p:nvPicPr>
          <p:cNvPr id="12" name="Content Placeholder 11" descr="TI-84 Plus screenshot showing the invnorm command with a result of -0.4676988012."/>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6405312" y="4140766"/>
            <a:ext cx="2377440" cy="1570283"/>
          </a:xfrm>
        </p:spPr>
      </p:pic>
    </p:spTree>
    <p:extLst>
      <p:ext uri="{BB962C8B-B14F-4D97-AF65-F5344CB8AC3E}">
        <p14:creationId xmlns:p14="http://schemas.microsoft.com/office/powerpoint/2010/main" val="12256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200" dirty="0"/>
                  <a:t>Example 3: Finding </a:t>
                </a:r>
                <a14:m>
                  <m:oMath xmlns:m="http://schemas.openxmlformats.org/officeDocument/2006/math">
                    <m:r>
                      <a:rPr lang="en-US" sz="3200" i="1" dirty="0" smtClean="0">
                        <a:latin typeface="Cambria Math" panose="02040503050406030204" pitchFamily="18" charset="0"/>
                      </a:rPr>
                      <m:t>𝑧</m:t>
                    </m:r>
                  </m:oMath>
                </a14:m>
                <a:r>
                  <a:rPr lang="en-US" sz="3200" dirty="0"/>
                  <a:t>-Scores (TI-84 PLUS)</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2000" b="-2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dirty="0"/>
                  <a:t>Find the </a:t>
                </a:r>
                <a14:m>
                  <m:oMath xmlns:m="http://schemas.openxmlformats.org/officeDocument/2006/math">
                    <m:r>
                      <a:rPr lang="en-US" i="1" dirty="0">
                        <a:latin typeface="Cambria Math" panose="02040503050406030204" pitchFamily="18" charset="0"/>
                      </a:rPr>
                      <m:t>𝑧</m:t>
                    </m:r>
                  </m:oMath>
                </a14:m>
                <a:r>
                  <a:rPr lang="en-US" dirty="0"/>
                  <a:t>-scores that bound the middle 95% of the area under the standard normal curve.</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4"/>
                <a:stretch>
                  <a:fillRect l="-1103" t="-7080" b="-39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2087078"/>
                <a:ext cx="6096000" cy="2789722"/>
              </a:xfrm>
            </p:spPr>
            <p:txBody>
              <a:bodyPr/>
              <a:lstStyle/>
              <a:p>
                <a:pPr marL="0" indent="0">
                  <a:buNone/>
                </a:pPr>
                <a:r>
                  <a:rPr lang="en-US" dirty="0"/>
                  <a:t>We first sketch a normal curve and shade in the given area. Label the </a:t>
                </a:r>
                <a14:m>
                  <m:oMath xmlns:m="http://schemas.openxmlformats.org/officeDocument/2006/math">
                    <m:r>
                      <a:rPr lang="en-US" i="1" dirty="0">
                        <a:latin typeface="Cambria Math" panose="02040503050406030204" pitchFamily="18" charset="0"/>
                      </a:rPr>
                      <m:t>𝑧</m:t>
                    </m:r>
                  </m:oMath>
                </a14:m>
                <a:r>
                  <a:rPr lang="en-US" dirty="0"/>
                  <a:t>-score on the left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m:t>
                    </m:r>
                  </m:oMath>
                </a14:m>
                <a:r>
                  <a:rPr lang="en-US" dirty="0"/>
                  <a:t> and the </a:t>
                </a:r>
                <a14:m>
                  <m:oMath xmlns:m="http://schemas.openxmlformats.org/officeDocument/2006/math">
                    <m:r>
                      <a:rPr lang="en-US" i="1" dirty="0">
                        <a:latin typeface="Cambria Math" panose="02040503050406030204" pitchFamily="18" charset="0"/>
                      </a:rPr>
                      <m:t>𝑧</m:t>
                    </m:r>
                  </m:oMath>
                </a14:m>
                <a:r>
                  <a:rPr lang="en-US" dirty="0"/>
                  <a:t>-score on the right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2</m:t>
                    </m:r>
                  </m:oMath>
                </a14:m>
                <a:r>
                  <a:rPr lang="en-US" dirty="0"/>
                  <a:t>.</a:t>
                </a:r>
              </a:p>
              <a:p>
                <a:pPr marL="0" indent="0">
                  <a:buNone/>
                </a:pPr>
                <a:endParaRPr lang="en-US" dirty="0"/>
              </a:p>
              <a:p>
                <a:pPr marL="0" indent="0">
                  <a:buNone/>
                </a:pPr>
                <a:r>
                  <a:rPr lang="en-US" dirty="0"/>
                  <a:t>Now, since the area in the middle is 0.95, the area in the two tails combined is 0.05. Half of that area, which is 0.025, is to the left of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m:t>
                    </m:r>
                  </m:oMath>
                </a14:m>
                <a:r>
                  <a:rPr lang="en-US" dirty="0"/>
                  <a:t>.  We use the </a:t>
                </a:r>
                <a:r>
                  <a:rPr lang="en-US" b="1" dirty="0" err="1"/>
                  <a:t>invNorm</a:t>
                </a:r>
                <a:r>
                  <a:rPr lang="en-US" b="1" dirty="0"/>
                  <a:t> </a:t>
                </a:r>
                <a:r>
                  <a:rPr lang="en-US" dirty="0"/>
                  <a:t>command with 0.025 as the area to the left, 0 as the mean, and 1 as the standard deviation. We find that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1 </m:t>
                    </m:r>
                  </m:oMath>
                </a14:m>
                <a:r>
                  <a:rPr lang="en-US" dirty="0"/>
                  <a:t> = –1.96. By symmetry, </a:t>
                </a:r>
                <a14:m>
                  <m:oMath xmlns:m="http://schemas.openxmlformats.org/officeDocument/2006/math">
                    <m:r>
                      <a:rPr lang="en-US" i="1" dirty="0">
                        <a:latin typeface="Cambria Math" panose="02040503050406030204" pitchFamily="18" charset="0"/>
                      </a:rPr>
                      <m:t>𝑧</m:t>
                    </m:r>
                    <m:r>
                      <a:rPr lang="en-US" i="1" baseline="-25000" dirty="0">
                        <a:latin typeface="Cambria Math" panose="02040503050406030204" pitchFamily="18" charset="0"/>
                      </a:rPr>
                      <m:t>2</m:t>
                    </m:r>
                  </m:oMath>
                </a14:m>
                <a:r>
                  <a:rPr lang="en-US" i="1" baseline="-25000" dirty="0"/>
                  <a:t> </a:t>
                </a:r>
                <a:r>
                  <a:rPr lang="en-US" dirty="0"/>
                  <a:t>= 1.96.</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2087078"/>
                <a:ext cx="6096000" cy="2789722"/>
              </a:xfrm>
              <a:blipFill>
                <a:blip r:embed="rId5"/>
                <a:stretch>
                  <a:fillRect l="-1600" t="-1747" r="-1800" b="-56114"/>
                </a:stretch>
              </a:blipFill>
            </p:spPr>
            <p:txBody>
              <a:bodyPr/>
              <a:lstStyle/>
              <a:p>
                <a:r>
                  <a:rPr lang="en-US">
                    <a:noFill/>
                  </a:rPr>
                  <a:t> </a:t>
                </a:r>
              </a:p>
            </p:txBody>
          </p:sp>
        </mc:Fallback>
      </mc:AlternateContent>
      <p:pic>
        <p:nvPicPr>
          <p:cNvPr id="11" name="Content Placeholder 10" descr="Image of normal curve with an area of 0.95 shaded between two z-scores labeled z1 and z2."/>
          <p:cNvPicPr>
            <a:picLocks noGrp="1" noChangeAspect="1"/>
          </p:cNvPicPr>
          <p:nvPr>
            <p:ph sz="quarter" idx="13"/>
          </p:nvPr>
        </p:nvPicPr>
        <p:blipFill>
          <a:blip r:embed="rId6">
            <a:extLst>
              <a:ext uri="{28A0092B-C50C-407E-A947-70E740481C1C}">
                <a14:useLocalDpi xmlns:a14="http://schemas.microsoft.com/office/drawing/2010/main" val="0"/>
              </a:ext>
            </a:extLst>
          </a:blip>
          <a:stretch>
            <a:fillRect/>
          </a:stretch>
        </p:blipFill>
        <p:spPr>
          <a:xfrm>
            <a:off x="6540781" y="1752600"/>
            <a:ext cx="2365094" cy="1930966"/>
          </a:xfrm>
        </p:spPr>
      </p:pic>
      <p:pic>
        <p:nvPicPr>
          <p:cNvPr id="6" name="Content Placeholder 5" descr="TI-84 Plus screenshot showing the invnorm command with a result of -1.959963986.">
            <a:extLst>
              <a:ext uri="{FF2B5EF4-FFF2-40B4-BE49-F238E27FC236}">
                <a16:creationId xmlns:a16="http://schemas.microsoft.com/office/drawing/2014/main" xmlns="" id="{5F28F69B-EEEC-4B46-BAC5-B9550FEEFA36}"/>
              </a:ext>
            </a:extLst>
          </p:cNvPr>
          <p:cNvPicPr>
            <a:picLocks noGrp="1" noChangeAspect="1"/>
          </p:cNvPicPr>
          <p:nvPr>
            <p:ph sz="quarter" idx="14"/>
          </p:nvPr>
        </p:nvPicPr>
        <p:blipFill>
          <a:blip r:embed="rId7">
            <a:extLst>
              <a:ext uri="{28A0092B-C50C-407E-A947-70E740481C1C}">
                <a14:useLocalDpi xmlns:a14="http://schemas.microsoft.com/office/drawing/2010/main" val="0"/>
              </a:ext>
            </a:extLst>
          </a:blip>
          <a:stretch>
            <a:fillRect/>
          </a:stretch>
        </p:blipFill>
        <p:spPr>
          <a:xfrm>
            <a:off x="6490335" y="4232206"/>
            <a:ext cx="2377440" cy="1570291"/>
          </a:xfrm>
        </p:spPr>
      </p:pic>
    </p:spTree>
    <p:extLst>
      <p:ext uri="{BB962C8B-B14F-4D97-AF65-F5344CB8AC3E}">
        <p14:creationId xmlns:p14="http://schemas.microsoft.com/office/powerpoint/2010/main" val="13828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2800" dirty="0"/>
                  <a:t>How to use a probability density curve to describe a population</a:t>
                </a:r>
              </a:p>
              <a:p>
                <a:pPr>
                  <a:buFont typeface="Arial" pitchFamily="34" charset="0"/>
                  <a:buChar char="•"/>
                </a:pPr>
                <a:r>
                  <a:rPr lang="en-US" sz="2800" dirty="0"/>
                  <a:t>How the shape of a normal curve is affected by the mean and standard deviation</a:t>
                </a:r>
              </a:p>
              <a:p>
                <a:pPr>
                  <a:buFont typeface="Arial" pitchFamily="34" charset="0"/>
                  <a:buChar char="•"/>
                </a:pPr>
                <a:r>
                  <a:rPr lang="en-US" sz="2800" dirty="0"/>
                  <a:t>How to find areas under a normal curve</a:t>
                </a:r>
              </a:p>
              <a:p>
                <a:pPr>
                  <a:buFont typeface="Arial" pitchFamily="34" charset="0"/>
                  <a:buChar char="•"/>
                </a:pPr>
                <a:r>
                  <a:rPr lang="en-US" sz="2800" dirty="0"/>
                  <a:t>How to find </a:t>
                </a:r>
                <a14:m>
                  <m:oMath xmlns:m="http://schemas.openxmlformats.org/officeDocument/2006/math">
                    <m:r>
                      <a:rPr lang="en-US" sz="2800" i="1" dirty="0" smtClean="0">
                        <a:latin typeface="Cambria Math" panose="02040503050406030204" pitchFamily="18" charset="0"/>
                      </a:rPr>
                      <m:t>𝑧</m:t>
                    </m:r>
                  </m:oMath>
                </a14:m>
                <a:r>
                  <a:rPr lang="en-US" sz="2800" dirty="0"/>
                  <a:t>-scores corresponding to areas under a normal curve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1230" t="-2000" r="-478" b="-24222"/>
                </a:stretch>
              </a:blipFill>
            </p:spPr>
            <p:txBody>
              <a:bodyPr/>
              <a:lstStyle/>
              <a:p>
                <a:r>
                  <a:rPr lang="en-US">
                    <a:noFill/>
                  </a:rPr>
                  <a:t> </a:t>
                </a:r>
              </a:p>
            </p:txBody>
          </p:sp>
        </mc:Fallback>
      </mc:AlternateContent>
    </p:spTree>
    <p:extLst>
      <p:ext uri="{BB962C8B-B14F-4D97-AF65-F5344CB8AC3E}">
        <p14:creationId xmlns:p14="http://schemas.microsoft.com/office/powerpoint/2010/main" val="82853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7.2</a:t>
            </a:r>
          </a:p>
        </p:txBody>
      </p:sp>
      <p:sp>
        <p:nvSpPr>
          <p:cNvPr id="2" name="Title 1"/>
          <p:cNvSpPr>
            <a:spLocks noGrp="1"/>
          </p:cNvSpPr>
          <p:nvPr>
            <p:ph type="ctrTitle"/>
          </p:nvPr>
        </p:nvSpPr>
        <p:spPr/>
        <p:txBody>
          <a:bodyPr/>
          <a:lstStyle/>
          <a:p>
            <a:r>
              <a:rPr lang="en-US" dirty="0"/>
              <a:t>Applications of the Normal Distribution</a:t>
            </a:r>
          </a:p>
        </p:txBody>
      </p:sp>
    </p:spTree>
    <p:extLst>
      <p:ext uri="{BB962C8B-B14F-4D97-AF65-F5344CB8AC3E}">
        <p14:creationId xmlns:p14="http://schemas.microsoft.com/office/powerpoint/2010/main" val="123671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r>
                  <a:rPr lang="en-US" dirty="0"/>
                  <a:t>Convert values from a normal distribution to </a:t>
                </a:r>
                <a14:m>
                  <m:oMath xmlns:m="http://schemas.openxmlformats.org/officeDocument/2006/math">
                    <m:r>
                      <a:rPr lang="en-US" i="1" dirty="0">
                        <a:latin typeface="Cambria Math" panose="02040503050406030204" pitchFamily="18" charset="0"/>
                      </a:rPr>
                      <m:t>𝑧</m:t>
                    </m:r>
                  </m:oMath>
                </a14:m>
                <a:r>
                  <a:rPr lang="en-US" dirty="0"/>
                  <a:t>-scores</a:t>
                </a:r>
              </a:p>
              <a:p>
                <a:pPr marL="457200" indent="-457200">
                  <a:buFont typeface="+mj-lt"/>
                  <a:buAutoNum type="arabicPeriod"/>
                </a:pPr>
                <a:r>
                  <a:rPr lang="en-US" dirty="0"/>
                  <a:t>Find areas under a normal curve</a:t>
                </a:r>
              </a:p>
              <a:p>
                <a:pPr marL="457200" indent="-457200">
                  <a:buFont typeface="+mj-lt"/>
                  <a:buAutoNum type="arabicPeriod"/>
                </a:pPr>
                <a:r>
                  <a:rPr lang="en-US" dirty="0"/>
                  <a:t>Find the value from a normal distribution corresponding to a given proportion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5" t="-1029" r="-519"/>
                </a:stretch>
              </a:blipFill>
            </p:spPr>
            <p:txBody>
              <a:bodyPr/>
              <a:lstStyle/>
              <a:p>
                <a:r>
                  <a:rPr lang="en-US">
                    <a:noFill/>
                  </a:rPr>
                  <a:t> </a:t>
                </a:r>
              </a:p>
            </p:txBody>
          </p:sp>
        </mc:Fallback>
      </mc:AlternateContent>
    </p:spTree>
    <p:extLst>
      <p:ext uri="{BB962C8B-B14F-4D97-AF65-F5344CB8AC3E}">
        <p14:creationId xmlns:p14="http://schemas.microsoft.com/office/powerpoint/2010/main" val="280812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Use a probability density curve to describe a population</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41647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body" sz="quarter" idx="10"/>
              </p:nvPr>
            </p:nvSpPr>
            <p:spPr/>
            <p:txBody>
              <a:bodyPr/>
              <a:lstStyle/>
              <a:p>
                <a:r>
                  <a:rPr lang="en-US" dirty="0"/>
                  <a:t>Convert values from a normal distribution to </a:t>
                </a:r>
                <a:br>
                  <a:rPr lang="en-US" dirty="0"/>
                </a:br>
                <a14:m>
                  <m:oMath xmlns:m="http://schemas.openxmlformats.org/officeDocument/2006/math">
                    <m:r>
                      <a:rPr lang="en-US" i="1" dirty="0">
                        <a:latin typeface="Cambria Math" panose="02040503050406030204" pitchFamily="18" charset="0"/>
                      </a:rPr>
                      <m:t>𝑧</m:t>
                    </m:r>
                  </m:oMath>
                </a14:m>
                <a:r>
                  <a:rPr lang="en-US" dirty="0"/>
                  <a:t>-scores</a:t>
                </a:r>
              </a:p>
            </p:txBody>
          </p:sp>
        </mc:Choice>
        <mc:Fallback xmlns="">
          <p:sp>
            <p:nvSpPr>
              <p:cNvPr id="3" name="Subtitle 2"/>
              <p:cNvSpPr>
                <a:spLocks noGrp="1" noRot="1" noChangeAspect="1" noMove="1" noResize="1" noEditPoints="1" noAdjustHandles="1" noChangeArrowheads="1" noChangeShapeType="1" noTextEdit="1"/>
              </p:cNvSpPr>
              <p:nvPr>
                <p:ph type="body" sz="quarter" idx="10"/>
              </p:nvPr>
            </p:nvSpPr>
            <p:spPr>
              <a:blipFill>
                <a:blip r:embed="rId2"/>
                <a:stretch>
                  <a:fillRect l="-1143" t="-4425" b="-17699"/>
                </a:stretch>
              </a:blipFill>
            </p:spPr>
            <p:txBody>
              <a:bodyPr/>
              <a:lstStyle/>
              <a:p>
                <a:r>
                  <a:rPr lang="en-US">
                    <a:noFill/>
                  </a:rPr>
                  <a:t> </a:t>
                </a:r>
              </a:p>
            </p:txBody>
          </p:sp>
        </mc:Fallback>
      </mc:AlternateContent>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64700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Standardization</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69606" y="1219200"/>
                <a:ext cx="4859594" cy="5257800"/>
              </a:xfrm>
            </p:spPr>
            <p:txBody>
              <a:bodyPr/>
              <a:lstStyle/>
              <a:p>
                <a:pPr marL="0" indent="0">
                  <a:buNone/>
                </a:pPr>
                <a:r>
                  <a:rPr lang="en-US" sz="2200" dirty="0"/>
                  <a:t>Recall that the </a:t>
                </a:r>
                <a14:m>
                  <m:oMath xmlns:m="http://schemas.openxmlformats.org/officeDocument/2006/math">
                    <m:r>
                      <a:rPr lang="en-US" sz="2200" i="1" dirty="0">
                        <a:latin typeface="Cambria Math" panose="02040503050406030204" pitchFamily="18" charset="0"/>
                      </a:rPr>
                      <m:t>𝑧</m:t>
                    </m:r>
                  </m:oMath>
                </a14:m>
                <a:r>
                  <a:rPr lang="en-US" sz="2200" dirty="0"/>
                  <a:t>-score of a data value represents the number of standard deviations that data value is above or below the mean.</a:t>
                </a:r>
              </a:p>
              <a:p>
                <a:pPr marL="0" indent="0">
                  <a:buNone/>
                </a:pPr>
                <a:r>
                  <a:rPr lang="en-US" sz="2200" dirty="0"/>
                  <a:t>If </a:t>
                </a:r>
                <a14:m>
                  <m:oMath xmlns:m="http://schemas.openxmlformats.org/officeDocument/2006/math">
                    <m:r>
                      <a:rPr lang="en-US" sz="2200" i="1" dirty="0">
                        <a:latin typeface="Cambria Math" panose="02040503050406030204" pitchFamily="18" charset="0"/>
                      </a:rPr>
                      <m:t>𝑥</m:t>
                    </m:r>
                  </m:oMath>
                </a14:m>
                <a:r>
                  <a:rPr lang="en-US" sz="2200" dirty="0"/>
                  <a:t> is a value from a normal distribution with mean </a:t>
                </a:r>
                <a14:m>
                  <m:oMath xmlns:m="http://schemas.openxmlformats.org/officeDocument/2006/math">
                    <m:r>
                      <a:rPr lang="en-US" sz="2200" i="1">
                        <a:latin typeface="Cambria Math"/>
                        <a:ea typeface="Cambria Math"/>
                      </a:rPr>
                      <m:t>𝜇</m:t>
                    </m:r>
                  </m:oMath>
                </a14:m>
                <a:r>
                  <a:rPr lang="en-US" sz="2200" dirty="0"/>
                  <a:t> and standard deviation </a:t>
                </a:r>
                <a14:m>
                  <m:oMath xmlns:m="http://schemas.openxmlformats.org/officeDocument/2006/math">
                    <m:r>
                      <a:rPr lang="el-GR" sz="2200" i="1" dirty="0">
                        <a:latin typeface="Cambria Math" panose="02040503050406030204" pitchFamily="18" charset="0"/>
                        <a:cs typeface="Times New Roman"/>
                      </a:rPr>
                      <m:t>𝜎</m:t>
                    </m:r>
                  </m:oMath>
                </a14:m>
                <a:r>
                  <a:rPr lang="en-US" sz="2200" dirty="0"/>
                  <a:t>, we can convert </a:t>
                </a:r>
                <a14:m>
                  <m:oMath xmlns:m="http://schemas.openxmlformats.org/officeDocument/2006/math">
                    <m:r>
                      <a:rPr lang="en-US" sz="2200" i="1" dirty="0">
                        <a:latin typeface="Cambria Math" panose="02040503050406030204" pitchFamily="18" charset="0"/>
                      </a:rPr>
                      <m:t>𝑥</m:t>
                    </m:r>
                  </m:oMath>
                </a14:m>
                <a:r>
                  <a:rPr lang="en-US" sz="2200" dirty="0"/>
                  <a:t> to a </a:t>
                </a:r>
                <a14:m>
                  <m:oMath xmlns:m="http://schemas.openxmlformats.org/officeDocument/2006/math">
                    <m:r>
                      <a:rPr lang="en-US" sz="2200" i="1" dirty="0">
                        <a:latin typeface="Cambria Math" panose="02040503050406030204" pitchFamily="18" charset="0"/>
                      </a:rPr>
                      <m:t>𝑧</m:t>
                    </m:r>
                  </m:oMath>
                </a14:m>
                <a:r>
                  <a:rPr lang="en-US" sz="2200" dirty="0"/>
                  <a:t>-score by using a method known as </a:t>
                </a:r>
                <a:r>
                  <a:rPr lang="en-US" sz="2200" b="1" dirty="0">
                    <a:solidFill>
                      <a:schemeClr val="accent4"/>
                    </a:solidFill>
                  </a:rPr>
                  <a:t>standardization</a:t>
                </a:r>
                <a:r>
                  <a:rPr lang="en-US" sz="2200" dirty="0"/>
                  <a:t>. The </a:t>
                </a:r>
                <a14:m>
                  <m:oMath xmlns:m="http://schemas.openxmlformats.org/officeDocument/2006/math">
                    <m:r>
                      <a:rPr lang="en-US" sz="2200" i="1" dirty="0">
                        <a:latin typeface="Cambria Math" panose="02040503050406030204" pitchFamily="18" charset="0"/>
                      </a:rPr>
                      <m:t>𝑧</m:t>
                    </m:r>
                  </m:oMath>
                </a14:m>
                <a:r>
                  <a:rPr lang="en-US" sz="2200" i="1" dirty="0"/>
                  <a:t>-</a:t>
                </a:r>
                <a:r>
                  <a:rPr lang="en-US" sz="2200" dirty="0"/>
                  <a:t>score</a:t>
                </a:r>
                <a:r>
                  <a:rPr lang="en-US" sz="2200" dirty="0">
                    <a:solidFill>
                      <a:srgbClr val="883344"/>
                    </a:solidFill>
                  </a:rPr>
                  <a:t> </a:t>
                </a:r>
                <a:r>
                  <a:rPr lang="en-US" sz="2200" dirty="0"/>
                  <a:t>of </a:t>
                </a:r>
                <a14:m>
                  <m:oMath xmlns:m="http://schemas.openxmlformats.org/officeDocument/2006/math">
                    <m:r>
                      <a:rPr lang="en-US" sz="2200" i="1" dirty="0">
                        <a:latin typeface="Cambria Math" panose="02040503050406030204" pitchFamily="18" charset="0"/>
                      </a:rPr>
                      <m:t>𝑥</m:t>
                    </m:r>
                  </m:oMath>
                </a14:m>
                <a:r>
                  <a:rPr lang="en-US" sz="2200" dirty="0"/>
                  <a:t> is </a:t>
                </a:r>
                <a14:m>
                  <m:oMath xmlns:m="http://schemas.openxmlformats.org/officeDocument/2006/math">
                    <m:r>
                      <a:rPr lang="en-US" sz="2200" i="1">
                        <a:latin typeface="Cambria Math"/>
                      </a:rPr>
                      <m:t>𝑧</m:t>
                    </m:r>
                    <m:r>
                      <a:rPr lang="en-US" sz="2200" i="1">
                        <a:latin typeface="Cambria Math"/>
                      </a:rPr>
                      <m:t>=</m:t>
                    </m:r>
                    <m:f>
                      <m:fPr>
                        <m:ctrlPr>
                          <a:rPr lang="en-US" sz="2200" i="1">
                            <a:latin typeface="Cambria Math" panose="02040503050406030204" pitchFamily="18" charset="0"/>
                          </a:rPr>
                        </m:ctrlPr>
                      </m:fPr>
                      <m:num>
                        <m:r>
                          <a:rPr lang="en-US" sz="2200" i="1">
                            <a:latin typeface="Cambria Math"/>
                          </a:rPr>
                          <m:t>𝑥</m:t>
                        </m:r>
                        <m:r>
                          <a:rPr lang="en-US" sz="2200" i="1">
                            <a:latin typeface="Cambria Math"/>
                          </a:rPr>
                          <m:t>−</m:t>
                        </m:r>
                        <m:r>
                          <a:rPr lang="en-US" sz="2200" i="1">
                            <a:latin typeface="Cambria Math"/>
                            <a:ea typeface="Cambria Math"/>
                          </a:rPr>
                          <m:t>𝜇</m:t>
                        </m:r>
                      </m:num>
                      <m:den>
                        <m:r>
                          <a:rPr lang="en-US" sz="2200" i="1">
                            <a:latin typeface="Cambria Math"/>
                            <a:ea typeface="Cambria Math"/>
                          </a:rPr>
                          <m:t>𝜎</m:t>
                        </m:r>
                      </m:den>
                    </m:f>
                  </m:oMath>
                </a14:m>
                <a:r>
                  <a:rPr lang="en-US" sz="2200" dirty="0"/>
                  <a:t>.</a:t>
                </a:r>
              </a:p>
              <a:p>
                <a:pPr marL="0" indent="0">
                  <a:buNone/>
                </a:pPr>
                <a:r>
                  <a:rPr lang="en-US" sz="2200" dirty="0"/>
                  <a:t>For example, consider a woman whose height is </a:t>
                </a:r>
                <a14:m>
                  <m:oMath xmlns:m="http://schemas.openxmlformats.org/officeDocument/2006/math">
                    <m:r>
                      <a:rPr lang="en-US" sz="2200" i="1">
                        <a:latin typeface="Cambria Math" panose="02040503050406030204" pitchFamily="18" charset="0"/>
                      </a:rPr>
                      <m:t>𝑥</m:t>
                    </m:r>
                  </m:oMath>
                </a14:m>
                <a:r>
                  <a:rPr lang="en-US" sz="2200" dirty="0"/>
                  <a:t> = 67 inches from a normal population with mean </a:t>
                </a:r>
                <a14:m>
                  <m:oMath xmlns:m="http://schemas.openxmlformats.org/officeDocument/2006/math">
                    <m:r>
                      <a:rPr lang="en-US" sz="2200" i="1">
                        <a:latin typeface="Cambria Math" panose="02040503050406030204" pitchFamily="18" charset="0"/>
                      </a:rPr>
                      <m:t>𝜇</m:t>
                    </m:r>
                  </m:oMath>
                </a14:m>
                <a:r>
                  <a:rPr lang="en-US" sz="2200" dirty="0"/>
                  <a:t> = 64 inches and </a:t>
                </a:r>
                <a14:m>
                  <m:oMath xmlns:m="http://schemas.openxmlformats.org/officeDocument/2006/math">
                    <m:r>
                      <a:rPr lang="en-US" sz="2200" i="1">
                        <a:latin typeface="Cambria Math" panose="02040503050406030204" pitchFamily="18" charset="0"/>
                      </a:rPr>
                      <m:t>𝜎</m:t>
                    </m:r>
                  </m:oMath>
                </a14:m>
                <a:r>
                  <a:rPr lang="en-US" sz="2200" dirty="0"/>
                  <a:t> = 3 inches. The </a:t>
                </a:r>
                <a14:m>
                  <m:oMath xmlns:m="http://schemas.openxmlformats.org/officeDocument/2006/math">
                    <m:r>
                      <a:rPr lang="en-US" sz="2200" i="1" dirty="0">
                        <a:latin typeface="Cambria Math" panose="02040503050406030204" pitchFamily="18" charset="0"/>
                      </a:rPr>
                      <m:t>𝑧</m:t>
                    </m:r>
                  </m:oMath>
                </a14:m>
                <a:r>
                  <a:rPr lang="en-US" sz="2200" dirty="0"/>
                  <a:t>-score is:</a:t>
                </a:r>
              </a:p>
              <a:p>
                <a:pPr marL="0" indent="0">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𝜇</m:t>
                          </m:r>
                        </m:num>
                        <m:den>
                          <m:r>
                            <a:rPr lang="en-US" sz="2200" i="1">
                              <a:latin typeface="Cambria Math" panose="02040503050406030204" pitchFamily="18" charset="0"/>
                            </a:rPr>
                            <m:t>𝜎</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67−64</m:t>
                          </m:r>
                        </m:num>
                        <m:den>
                          <m:r>
                            <a:rPr lang="en-US" sz="2200" i="1">
                              <a:latin typeface="Cambria Math" panose="02040503050406030204" pitchFamily="18" charset="0"/>
                            </a:rPr>
                            <m:t>3</m:t>
                          </m:r>
                        </m:den>
                      </m:f>
                      <m:r>
                        <a:rPr lang="en-US" sz="2200" i="1">
                          <a:latin typeface="Cambria Math" panose="02040503050406030204" pitchFamily="18" charset="0"/>
                        </a:rPr>
                        <m:t>=1</m:t>
                      </m:r>
                    </m:oMath>
                  </m:oMathPara>
                </a14:m>
                <a:endParaRPr lang="en-US" sz="2200" dirty="0"/>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69606" y="1219200"/>
                <a:ext cx="4859594" cy="5257800"/>
              </a:xfrm>
              <a:blipFill>
                <a:blip r:embed="rId3"/>
                <a:stretch>
                  <a:fillRect l="-1631" t="-811" r="-376"/>
                </a:stretch>
              </a:blipFill>
            </p:spPr>
            <p:txBody>
              <a:bodyPr/>
              <a:lstStyle/>
              <a:p>
                <a:r>
                  <a:rPr lang="en-US">
                    <a:noFill/>
                  </a:rPr>
                  <a:t> </a:t>
                </a:r>
              </a:p>
            </p:txBody>
          </p:sp>
        </mc:Fallback>
      </mc:AlternateContent>
      <p:pic>
        <p:nvPicPr>
          <p:cNvPr id="4" name="Content Placeholder 3" descr="Image of two normal curves where the value of 67 from a normal curve with mean 64 and standard deviation 3 is equivalent to a value of 1 from a normal curve with mean 0 and standard deviation 1."/>
          <p:cNvPicPr>
            <a:picLocks noGrp="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029200" y="1516942"/>
            <a:ext cx="4023360" cy="4662315"/>
          </a:xfrm>
        </p:spPr>
      </p:pic>
    </p:spTree>
    <p:extLst>
      <p:ext uri="{BB962C8B-B14F-4D97-AF65-F5344CB8AC3E}">
        <p14:creationId xmlns:p14="http://schemas.microsoft.com/office/powerpoint/2010/main" val="10433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areas under a normal curve</a:t>
            </a:r>
          </a:p>
          <a:p>
            <a:r>
              <a:rPr lang="en-US" dirty="0"/>
              <a:t>*</a:t>
            </a:r>
            <a:r>
              <a:rPr lang="en-US" i="1" dirty="0"/>
              <a:t>(Tables)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284264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Using Table A.2 to Find Areas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14300" y="1219200"/>
                <a:ext cx="8915400" cy="558800"/>
              </a:xfrm>
            </p:spPr>
            <p:txBody>
              <a:bodyPr/>
              <a:lstStyle/>
              <a:p>
                <a:pPr marL="0" indent="0">
                  <a:buNone/>
                </a:pPr>
                <a:r>
                  <a:rPr lang="en-US" sz="2300" dirty="0"/>
                  <a:t>Table A.2 may be used to find the </a:t>
                </a:r>
                <a:r>
                  <a:rPr lang="en-US" sz="2300" b="1" dirty="0"/>
                  <a:t>area to the left </a:t>
                </a:r>
                <a:r>
                  <a:rPr lang="en-US" sz="2300" dirty="0"/>
                  <a:t>of a given </a:t>
                </a:r>
                <a14:m>
                  <m:oMath xmlns:m="http://schemas.openxmlformats.org/officeDocument/2006/math">
                    <m:r>
                      <a:rPr lang="en-US" sz="2300" i="1" dirty="0">
                        <a:latin typeface="Cambria Math" panose="02040503050406030204" pitchFamily="18" charset="0"/>
                      </a:rPr>
                      <m:t>𝑧</m:t>
                    </m:r>
                  </m:oMath>
                </a14:m>
                <a:r>
                  <a:rPr lang="en-US" sz="2300" dirty="0"/>
                  <a:t>-score. When computing areas for a general normal curve, we first standardize to </a:t>
                </a:r>
                <a14:m>
                  <m:oMath xmlns:m="http://schemas.openxmlformats.org/officeDocument/2006/math">
                    <m:r>
                      <a:rPr lang="en-US" sz="2300" i="1" dirty="0" smtClean="0">
                        <a:latin typeface="Cambria Math" panose="02040503050406030204" pitchFamily="18" charset="0"/>
                      </a:rPr>
                      <m:t>𝑧</m:t>
                    </m:r>
                  </m:oMath>
                </a14:m>
                <a:r>
                  <a:rPr lang="en-US" sz="2300" dirty="0"/>
                  <a:t>-scores.</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14300" y="1219200"/>
                <a:ext cx="8915400" cy="558800"/>
              </a:xfrm>
              <a:blipFill>
                <a:blip r:embed="rId3"/>
                <a:stretch>
                  <a:fillRect l="-1026" t="-7609" b="-128261"/>
                </a:stretch>
              </a:blipFill>
            </p:spPr>
            <p:txBody>
              <a:bodyPr/>
              <a:lstStyle/>
              <a:p>
                <a:r>
                  <a:rPr lang="en-US">
                    <a:noFill/>
                  </a:rPr>
                  <a:t> </a:t>
                </a:r>
              </a:p>
            </p:txBody>
          </p:sp>
        </mc:Fallback>
      </mc:AlternateContent>
      <p:pic>
        <p:nvPicPr>
          <p:cNvPr id="4" name="Content Placeholder 3" descr="Table A.2 - a table of values that give the area under a normal cuver for differing z-scores."/>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417320" y="2286000"/>
            <a:ext cx="6309360" cy="4151175"/>
          </a:xfrm>
        </p:spPr>
      </p:pic>
    </p:spTree>
    <p:extLst>
      <p:ext uri="{BB962C8B-B14F-4D97-AF65-F5344CB8AC3E}">
        <p14:creationId xmlns:p14="http://schemas.microsoft.com/office/powerpoint/2010/main" val="412620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Area Under a Normal Curve (Tables)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969944" cy="685800"/>
              </a:xfrm>
            </p:spPr>
            <p:txBody>
              <a:bodyPr/>
              <a:lstStyle/>
              <a:p>
                <a:pPr marL="0" indent="0">
                  <a:buNone/>
                </a:pPr>
                <a:r>
                  <a:rPr lang="en-US" sz="2200" dirty="0"/>
                  <a:t>A study reported that the length of pregnancy from conception to birth is approximately normally distributed with mean </a:t>
                </a:r>
                <a14:m>
                  <m:oMath xmlns:m="http://schemas.openxmlformats.org/officeDocument/2006/math">
                    <m:r>
                      <a:rPr lang="en-US" sz="2200" i="1">
                        <a:latin typeface="Cambria Math"/>
                        <a:ea typeface="Cambria Math"/>
                      </a:rPr>
                      <m:t>𝜇</m:t>
                    </m:r>
                    <m:r>
                      <a:rPr lang="en-US" sz="2200" i="1" smtClean="0">
                        <a:latin typeface="Cambria Math"/>
                        <a:ea typeface="Cambria Math"/>
                      </a:rPr>
                      <m:t> </m:t>
                    </m:r>
                  </m:oMath>
                </a14:m>
                <a:r>
                  <a:rPr lang="en-US" sz="2200" dirty="0"/>
                  <a:t>= 272 days and standard deviation </a:t>
                </a:r>
                <a14:m>
                  <m:oMath xmlns:m="http://schemas.openxmlformats.org/officeDocument/2006/math">
                    <m:r>
                      <a:rPr lang="el-GR" sz="2200" i="1" dirty="0">
                        <a:latin typeface="Cambria Math" panose="02040503050406030204" pitchFamily="18" charset="0"/>
                        <a:cs typeface="Arial"/>
                      </a:rPr>
                      <m:t>𝜎</m:t>
                    </m:r>
                  </m:oMath>
                </a14:m>
                <a:r>
                  <a:rPr lang="en-US" sz="2200" dirty="0"/>
                  <a:t> = 9 days. What proportion of pregnancies last longer than 280 days?</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969944" cy="685800"/>
              </a:xfrm>
              <a:blipFill>
                <a:blip r:embed="rId3"/>
                <a:stretch>
                  <a:fillRect l="-884" t="-6195" b="-1256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93044" y="2590800"/>
                <a:ext cx="8732519" cy="1981200"/>
              </a:xfrm>
            </p:spPr>
            <p:txBody>
              <a:bodyPr/>
              <a:lstStyle/>
              <a:p>
                <a:pPr marL="0" indent="0">
                  <a:buNone/>
                </a:pPr>
                <a:r>
                  <a:rPr lang="en-US" sz="2200" b="1" dirty="0"/>
                  <a:t>Solution:</a:t>
                </a:r>
                <a:endParaRPr lang="en-US" sz="2200" dirty="0"/>
              </a:p>
              <a:p>
                <a:pPr marL="0" indent="0">
                  <a:buNone/>
                </a:pPr>
                <a:r>
                  <a:rPr lang="en-US" sz="2200" dirty="0"/>
                  <a:t>The </a:t>
                </a:r>
                <a14:m>
                  <m:oMath xmlns:m="http://schemas.openxmlformats.org/officeDocument/2006/math">
                    <m:r>
                      <a:rPr lang="en-US" sz="2200" i="1" dirty="0">
                        <a:latin typeface="Cambria Math" panose="02040503050406030204" pitchFamily="18" charset="0"/>
                      </a:rPr>
                      <m:t>𝑧</m:t>
                    </m:r>
                  </m:oMath>
                </a14:m>
                <a:r>
                  <a:rPr lang="en-US" sz="2200" dirty="0"/>
                  <a:t>-score for 280 is </a:t>
                </a:r>
                <a14:m>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𝜇</m:t>
                        </m:r>
                      </m:num>
                      <m:den>
                        <m:r>
                          <a:rPr lang="en-US" sz="2200" i="1">
                            <a:latin typeface="Cambria Math" panose="02040503050406030204" pitchFamily="18" charset="0"/>
                          </a:rPr>
                          <m:t>𝜎</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280−272</m:t>
                        </m:r>
                      </m:num>
                      <m:den>
                        <m:r>
                          <a:rPr lang="en-US" sz="2200" i="1">
                            <a:latin typeface="Cambria Math" panose="02040503050406030204" pitchFamily="18" charset="0"/>
                          </a:rPr>
                          <m:t>9</m:t>
                        </m:r>
                      </m:den>
                    </m:f>
                    <m:r>
                      <a:rPr lang="en-US" sz="2200" i="1">
                        <a:latin typeface="Cambria Math" panose="02040503050406030204" pitchFamily="18" charset="0"/>
                      </a:rPr>
                      <m:t>=0.89</m:t>
                    </m:r>
                  </m:oMath>
                </a14:m>
                <a:r>
                  <a:rPr lang="en-US" sz="2200" dirty="0"/>
                  <a:t>. Using Table A.2, we find the area to the left of </a:t>
                </a:r>
                <a14:m>
                  <m:oMath xmlns:m="http://schemas.openxmlformats.org/officeDocument/2006/math">
                    <m:r>
                      <a:rPr lang="en-US" sz="2200" i="1" dirty="0">
                        <a:latin typeface="Cambria Math" panose="02040503050406030204" pitchFamily="18" charset="0"/>
                      </a:rPr>
                      <m:t>𝑧</m:t>
                    </m:r>
                    <m:r>
                      <a:rPr lang="en-US" sz="2200" i="1" dirty="0">
                        <a:latin typeface="Cambria Math" panose="02040503050406030204" pitchFamily="18" charset="0"/>
                      </a:rPr>
                      <m:t>=0.89 </m:t>
                    </m:r>
                  </m:oMath>
                </a14:m>
                <a:r>
                  <a:rPr lang="en-US" sz="2200" dirty="0"/>
                  <a:t>to be 0.8133. The area to the right is therefore 1 – 0.8133 = 0.1867. We conclude that the proportion of pregnancies that last longer than 280 days is 0.1867.</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93044" y="2590800"/>
                <a:ext cx="8732519" cy="1981200"/>
              </a:xfrm>
              <a:blipFill>
                <a:blip r:embed="rId4"/>
                <a:stretch>
                  <a:fillRect l="-907" t="-2154" b="-4923"/>
                </a:stretch>
              </a:blipFill>
            </p:spPr>
            <p:txBody>
              <a:bodyPr/>
              <a:lstStyle/>
              <a:p>
                <a:r>
                  <a:rPr lang="en-US">
                    <a:noFill/>
                  </a:rPr>
                  <a:t> </a:t>
                </a:r>
              </a:p>
            </p:txBody>
          </p:sp>
        </mc:Fallback>
      </mc:AlternateContent>
      <p:pic>
        <p:nvPicPr>
          <p:cNvPr id="4" name="Content Placeholder 3" descr="Table A.2 with the area of 0.8133 highlighted."/>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1288219" y="4800600"/>
            <a:ext cx="6567561" cy="1414462"/>
          </a:xfrm>
        </p:spPr>
      </p:pic>
    </p:spTree>
    <p:extLst>
      <p:ext uri="{BB962C8B-B14F-4D97-AF65-F5344CB8AC3E}">
        <p14:creationId xmlns:p14="http://schemas.microsoft.com/office/powerpoint/2010/main" val="137226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Area Under a Normal Curve (Tables)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28875" y="1219200"/>
                <a:ext cx="8969944" cy="685800"/>
              </a:xfrm>
            </p:spPr>
            <p:txBody>
              <a:bodyPr/>
              <a:lstStyle/>
              <a:p>
                <a:pPr marL="0" indent="0">
                  <a:buNone/>
                </a:pPr>
                <a:r>
                  <a:rPr lang="en-US" sz="2200" dirty="0"/>
                  <a:t>The length of a pregnancy from conception to birth is approximately normally distributed with mean </a:t>
                </a:r>
                <a14:m>
                  <m:oMath xmlns:m="http://schemas.openxmlformats.org/officeDocument/2006/math">
                    <m:r>
                      <a:rPr lang="en-US" sz="2200" i="1">
                        <a:latin typeface="Cambria Math"/>
                        <a:ea typeface="Cambria Math"/>
                      </a:rPr>
                      <m:t>𝜇</m:t>
                    </m:r>
                  </m:oMath>
                </a14:m>
                <a:r>
                  <a:rPr lang="en-US" sz="2200" dirty="0"/>
                  <a:t> = 272 days and standard deviation </a:t>
                </a:r>
                <a14:m>
                  <m:oMath xmlns:m="http://schemas.openxmlformats.org/officeDocument/2006/math">
                    <m:r>
                      <a:rPr lang="el-GR" sz="2200" i="1" dirty="0">
                        <a:latin typeface="Cambria Math" panose="02040503050406030204" pitchFamily="18" charset="0"/>
                        <a:cs typeface="Times New Roman"/>
                      </a:rPr>
                      <m:t>𝜎</m:t>
                    </m:r>
                  </m:oMath>
                </a14:m>
                <a:r>
                  <a:rPr lang="en-US" sz="2200" dirty="0">
                    <a:latin typeface="Times New Roman"/>
                    <a:cs typeface="Times New Roman"/>
                  </a:rPr>
                  <a:t> </a:t>
                </a:r>
                <a:r>
                  <a:rPr lang="en-US" sz="2200" dirty="0"/>
                  <a:t>= 9 days. A pregnancy is considered full-term if it lasts between 252 days and 298 days. What proportion of pregnancies are full-term?</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28875" y="1219200"/>
                <a:ext cx="8969944" cy="685800"/>
              </a:xfrm>
              <a:blipFill>
                <a:blip r:embed="rId3"/>
                <a:stretch>
                  <a:fillRect l="-884" t="-6195" r="-1496" b="-1256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45719" y="2590800"/>
                <a:ext cx="8732519" cy="1981200"/>
              </a:xfrm>
            </p:spPr>
            <p:txBody>
              <a:bodyPr/>
              <a:lstStyle/>
              <a:p>
                <a:pPr marL="0" indent="0">
                  <a:buNone/>
                </a:pPr>
                <a:r>
                  <a:rPr lang="en-US" sz="2200" b="1" dirty="0"/>
                  <a:t>Solution:</a:t>
                </a:r>
              </a:p>
              <a:p>
                <a:pPr marL="0" indent="0">
                  <a:buNone/>
                </a:pPr>
                <a:r>
                  <a:rPr lang="en-US" sz="2200" dirty="0"/>
                  <a:t>The </a:t>
                </a:r>
                <a14:m>
                  <m:oMath xmlns:m="http://schemas.openxmlformats.org/officeDocument/2006/math">
                    <m:r>
                      <a:rPr lang="en-US" sz="2200" i="1" dirty="0">
                        <a:latin typeface="Cambria Math" panose="02040503050406030204" pitchFamily="18" charset="0"/>
                      </a:rPr>
                      <m:t>𝑧</m:t>
                    </m:r>
                  </m:oMath>
                </a14:m>
                <a:r>
                  <a:rPr lang="en-US" sz="2200" dirty="0"/>
                  <a:t>-score for 252 is </a:t>
                </a:r>
                <a14:m>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𝜇</m:t>
                        </m:r>
                      </m:num>
                      <m:den>
                        <m:r>
                          <a:rPr lang="en-US" sz="2200" i="1">
                            <a:latin typeface="Cambria Math" panose="02040503050406030204" pitchFamily="18" charset="0"/>
                          </a:rPr>
                          <m:t>𝜎</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252−272</m:t>
                        </m:r>
                      </m:num>
                      <m:den>
                        <m:r>
                          <a:rPr lang="en-US" sz="2200" i="1">
                            <a:latin typeface="Cambria Math" panose="02040503050406030204" pitchFamily="18" charset="0"/>
                          </a:rPr>
                          <m:t>9</m:t>
                        </m:r>
                      </m:den>
                    </m:f>
                    <m:r>
                      <a:rPr lang="en-US" sz="2200" i="1">
                        <a:latin typeface="Cambria Math" panose="02040503050406030204" pitchFamily="18" charset="0"/>
                      </a:rPr>
                      <m:t>=−2.22</m:t>
                    </m:r>
                  </m:oMath>
                </a14:m>
                <a:r>
                  <a:rPr lang="en-US" sz="2200" dirty="0"/>
                  <a:t>.</a:t>
                </a:r>
                <a:br>
                  <a:rPr lang="en-US" sz="2200" dirty="0"/>
                </a:br>
                <a:r>
                  <a:rPr lang="en-US" sz="2200" dirty="0"/>
                  <a:t>The </a:t>
                </a:r>
                <a14:m>
                  <m:oMath xmlns:m="http://schemas.openxmlformats.org/officeDocument/2006/math">
                    <m:r>
                      <a:rPr lang="en-US" sz="2200" i="1" dirty="0">
                        <a:latin typeface="Cambria Math" panose="02040503050406030204" pitchFamily="18" charset="0"/>
                      </a:rPr>
                      <m:t>𝑧</m:t>
                    </m:r>
                  </m:oMath>
                </a14:m>
                <a:r>
                  <a:rPr lang="en-US" sz="2200" dirty="0"/>
                  <a:t>-score for 298 is </a:t>
                </a:r>
                <a14:m>
                  <m:oMath xmlns:m="http://schemas.openxmlformats.org/officeDocument/2006/math">
                    <m:r>
                      <a:rPr lang="en-US" sz="2200" i="1">
                        <a:latin typeface="Cambria Math" panose="02040503050406030204" pitchFamily="18" charset="0"/>
                      </a:rPr>
                      <m:t>𝑧</m:t>
                    </m:r>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𝜇</m:t>
                        </m:r>
                      </m:num>
                      <m:den>
                        <m:r>
                          <a:rPr lang="en-US" sz="2200" i="1">
                            <a:latin typeface="Cambria Math" panose="02040503050406030204" pitchFamily="18" charset="0"/>
                          </a:rPr>
                          <m:t>𝜎</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298−272</m:t>
                        </m:r>
                      </m:num>
                      <m:den>
                        <m:r>
                          <a:rPr lang="en-US" sz="2200" i="1">
                            <a:latin typeface="Cambria Math" panose="02040503050406030204" pitchFamily="18" charset="0"/>
                          </a:rPr>
                          <m:t>9</m:t>
                        </m:r>
                      </m:den>
                    </m:f>
                    <m:r>
                      <a:rPr lang="en-US" sz="2200" i="1">
                        <a:latin typeface="Cambria Math" panose="02040503050406030204" pitchFamily="18" charset="0"/>
                      </a:rPr>
                      <m:t>=2.89</m:t>
                    </m:r>
                  </m:oMath>
                </a14:m>
                <a:r>
                  <a:rPr lang="en-US" sz="2200" dirty="0"/>
                  <a:t>. </a:t>
                </a:r>
              </a:p>
              <a:p>
                <a:pPr marL="0" indent="0">
                  <a:buNone/>
                </a:pPr>
                <a:endParaRPr lang="en-US" sz="2200" dirty="0"/>
              </a:p>
              <a:p>
                <a:pPr marL="0" indent="0">
                  <a:buNone/>
                </a:pPr>
                <a:endParaRPr lang="en-US" sz="2200" dirty="0"/>
              </a:p>
              <a:p>
                <a:pPr marL="0" indent="0">
                  <a:buNone/>
                </a:pPr>
                <a:r>
                  <a:rPr lang="en-US" sz="2200" dirty="0"/>
                  <a:t>Using Table A.2, we find that the area to the left of </a:t>
                </a:r>
                <a14:m>
                  <m:oMath xmlns:m="http://schemas.openxmlformats.org/officeDocument/2006/math">
                    <m:r>
                      <a:rPr lang="en-US" sz="2200" i="1" dirty="0">
                        <a:latin typeface="Cambria Math" panose="02040503050406030204" pitchFamily="18" charset="0"/>
                      </a:rPr>
                      <m:t>𝑧</m:t>
                    </m:r>
                  </m:oMath>
                </a14:m>
                <a:r>
                  <a:rPr lang="en-US" sz="2200" dirty="0"/>
                  <a:t> = 2.89 is 0.9981 and the area to the left of </a:t>
                </a:r>
                <a14:m>
                  <m:oMath xmlns:m="http://schemas.openxmlformats.org/officeDocument/2006/math">
                    <m:r>
                      <a:rPr lang="en-US" sz="2200" i="1" dirty="0">
                        <a:latin typeface="Cambria Math" panose="02040503050406030204" pitchFamily="18" charset="0"/>
                      </a:rPr>
                      <m:t>𝑧</m:t>
                    </m:r>
                    <m:r>
                      <a:rPr lang="en-US" sz="2200" i="1" dirty="0">
                        <a:latin typeface="Cambria Math" panose="02040503050406030204" pitchFamily="18" charset="0"/>
                      </a:rPr>
                      <m:t> </m:t>
                    </m:r>
                  </m:oMath>
                </a14:m>
                <a:r>
                  <a:rPr lang="en-US" sz="2200" dirty="0"/>
                  <a:t>= –2.22 is 0.0132. The area between </a:t>
                </a:r>
                <a14:m>
                  <m:oMath xmlns:m="http://schemas.openxmlformats.org/officeDocument/2006/math">
                    <m:r>
                      <a:rPr lang="en-US" sz="2200" i="1" dirty="0">
                        <a:latin typeface="Cambria Math" panose="02040503050406030204" pitchFamily="18" charset="0"/>
                      </a:rPr>
                      <m:t>𝑧</m:t>
                    </m:r>
                  </m:oMath>
                </a14:m>
                <a:r>
                  <a:rPr lang="en-US" sz="2200" dirty="0"/>
                  <a:t> = </a:t>
                </a:r>
                <a:r>
                  <a:rPr lang="en-US" sz="2200" dirty="0">
                    <a:latin typeface="Times New Roman"/>
                    <a:cs typeface="Times New Roman"/>
                  </a:rPr>
                  <a:t>−</a:t>
                </a:r>
                <a:r>
                  <a:rPr lang="en-US" sz="2200" dirty="0"/>
                  <a:t> 2.22 and </a:t>
                </a:r>
                <a14:m>
                  <m:oMath xmlns:m="http://schemas.openxmlformats.org/officeDocument/2006/math">
                    <m:r>
                      <a:rPr lang="en-US" sz="2200" i="1" dirty="0">
                        <a:latin typeface="Cambria Math" panose="02040503050406030204" pitchFamily="18" charset="0"/>
                      </a:rPr>
                      <m:t>𝑧</m:t>
                    </m:r>
                  </m:oMath>
                </a14:m>
                <a:r>
                  <a:rPr lang="en-US" sz="2200" dirty="0"/>
                  <a:t> = 2.89 is therefore 0.9981 – 0.0132 = 0.9849.</a:t>
                </a:r>
              </a:p>
              <a:p>
                <a:pPr marL="0" indent="0">
                  <a:buNone/>
                </a:pPr>
                <a:r>
                  <a:rPr lang="en-US" sz="2200" dirty="0"/>
                  <a:t>The proportion of pregnancies that are full-term, between 252 days and 298 days, is 0.9849.</a:t>
                </a:r>
                <a:endParaRPr lang="en-US" sz="2200"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45719" y="2590800"/>
                <a:ext cx="8732519" cy="1981200"/>
              </a:xfrm>
              <a:blipFill>
                <a:blip r:embed="rId4"/>
                <a:stretch>
                  <a:fillRect l="-837" t="-2154" r="-628" b="-100923"/>
                </a:stretch>
              </a:blipFill>
            </p:spPr>
            <p:txBody>
              <a:bodyPr/>
              <a:lstStyle/>
              <a:p>
                <a:r>
                  <a:rPr lang="en-US">
                    <a:noFill/>
                  </a:rPr>
                  <a:t> </a:t>
                </a:r>
              </a:p>
            </p:txBody>
          </p:sp>
        </mc:Fallback>
      </mc:AlternateContent>
      <p:pic>
        <p:nvPicPr>
          <p:cNvPr id="7" name="Content Placeholder 6" descr="Normal curve with area between 252 and 298 shaded."/>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5933173" y="2776819"/>
            <a:ext cx="3108960" cy="1609161"/>
          </a:xfrm>
        </p:spPr>
      </p:pic>
    </p:spTree>
    <p:extLst>
      <p:ext uri="{BB962C8B-B14F-4D97-AF65-F5344CB8AC3E}">
        <p14:creationId xmlns:p14="http://schemas.microsoft.com/office/powerpoint/2010/main" val="6912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areas under a normal curve</a:t>
            </a:r>
          </a:p>
          <a:p>
            <a:r>
              <a:rPr lang="en-US" dirty="0"/>
              <a:t>*</a:t>
            </a:r>
            <a:r>
              <a:rPr lang="en-US" i="1" dirty="0"/>
              <a:t>(TI-84 PLUS)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20233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Area Under a Normal Curve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969944" cy="685800"/>
              </a:xfrm>
            </p:spPr>
            <p:txBody>
              <a:bodyPr/>
              <a:lstStyle/>
              <a:p>
                <a:pPr marL="0" indent="0">
                  <a:buNone/>
                </a:pPr>
                <a:r>
                  <a:rPr lang="en-US" dirty="0"/>
                  <a:t>A study reported that the length of pregnancy from conception to birth is approximately normally distributed with mean </a:t>
                </a:r>
                <a14:m>
                  <m:oMath xmlns:m="http://schemas.openxmlformats.org/officeDocument/2006/math">
                    <m:r>
                      <a:rPr lang="en-US" i="1">
                        <a:latin typeface="Cambria Math"/>
                        <a:ea typeface="Cambria Math"/>
                      </a:rPr>
                      <m:t>𝜇</m:t>
                    </m:r>
                    <m:r>
                      <a:rPr lang="en-US" i="1" smtClean="0">
                        <a:latin typeface="Cambria Math"/>
                        <a:ea typeface="Cambria Math"/>
                      </a:rPr>
                      <m:t> </m:t>
                    </m:r>
                  </m:oMath>
                </a14:m>
                <a:r>
                  <a:rPr lang="en-US" dirty="0"/>
                  <a:t>= 272 days and standard deviation </a:t>
                </a:r>
                <a14:m>
                  <m:oMath xmlns:m="http://schemas.openxmlformats.org/officeDocument/2006/math">
                    <m:r>
                      <a:rPr lang="el-GR" i="1" dirty="0">
                        <a:latin typeface="Cambria Math" panose="02040503050406030204" pitchFamily="18" charset="0"/>
                        <a:cs typeface="Arial"/>
                      </a:rPr>
                      <m:t>𝜎</m:t>
                    </m:r>
                  </m:oMath>
                </a14:m>
                <a:r>
                  <a:rPr lang="en-US" dirty="0"/>
                  <a:t> = 9 days. What proportion of pregnancies last longer than 280 days?</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969944" cy="685800"/>
              </a:xfrm>
              <a:blipFill>
                <a:blip r:embed="rId3"/>
                <a:stretch>
                  <a:fillRect l="-1088" t="-7080" r="-1700" b="-146018"/>
                </a:stretch>
              </a:blipFill>
            </p:spPr>
            <p:txBody>
              <a:bodyPr/>
              <a:lstStyle/>
              <a:p>
                <a:r>
                  <a:rPr lang="en-US">
                    <a:noFill/>
                  </a:rPr>
                  <a:t> </a:t>
                </a:r>
              </a:p>
            </p:txBody>
          </p:sp>
        </mc:Fallback>
      </mc:AlternateContent>
      <p:sp>
        <p:nvSpPr>
          <p:cNvPr id="3" name="Content Placeholder 2"/>
          <p:cNvSpPr>
            <a:spLocks noGrp="1"/>
          </p:cNvSpPr>
          <p:nvPr>
            <p:ph sz="quarter" idx="15"/>
          </p:nvPr>
        </p:nvSpPr>
        <p:spPr>
          <a:xfrm>
            <a:off x="111369" y="3429000"/>
            <a:ext cx="5527431" cy="1981200"/>
          </a:xfrm>
        </p:spPr>
        <p:txBody>
          <a:bodyPr/>
          <a:lstStyle/>
          <a:p>
            <a:pPr marL="0" indent="0">
              <a:buNone/>
            </a:pPr>
            <a:r>
              <a:rPr lang="en-US" sz="2200" b="1" dirty="0"/>
              <a:t>Solution:</a:t>
            </a:r>
            <a:endParaRPr lang="en-US" sz="2200" dirty="0"/>
          </a:p>
          <a:p>
            <a:pPr marL="0" indent="0">
              <a:buNone/>
            </a:pPr>
            <a:r>
              <a:rPr lang="en-US" dirty="0"/>
              <a:t>We use the </a:t>
            </a:r>
            <a:r>
              <a:rPr lang="en-US" b="1" dirty="0" err="1"/>
              <a:t>normalcdf</a:t>
            </a:r>
            <a:r>
              <a:rPr lang="en-US" b="1" dirty="0"/>
              <a:t> </a:t>
            </a:r>
            <a:r>
              <a:rPr lang="en-US" dirty="0"/>
              <a:t>command with 280 as the lower endpoint, 1E99 as the upper endpoint, 272 as the mean, and 9 as the standard deviation. We conclude that the proportion of pregnancies that last longer than 280 days is 0.1870.</a:t>
            </a:r>
          </a:p>
        </p:txBody>
      </p:sp>
      <p:pic>
        <p:nvPicPr>
          <p:cNvPr id="6" name="Content Placeholder 5" descr="TI-84 screen shot of normalcdf command with a result of 0.187031360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172200" y="4126105"/>
            <a:ext cx="2377440" cy="1570283"/>
          </a:xfrm>
        </p:spPr>
      </p:pic>
    </p:spTree>
    <p:extLst>
      <p:ext uri="{BB962C8B-B14F-4D97-AF65-F5344CB8AC3E}">
        <p14:creationId xmlns:p14="http://schemas.microsoft.com/office/powerpoint/2010/main" val="20901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Area Under a Normal Curve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28875" y="1219200"/>
                <a:ext cx="8969944" cy="685800"/>
              </a:xfrm>
            </p:spPr>
            <p:txBody>
              <a:bodyPr/>
              <a:lstStyle/>
              <a:p>
                <a:pPr marL="0" indent="0">
                  <a:buNone/>
                </a:pPr>
                <a:r>
                  <a:rPr lang="en-US" dirty="0"/>
                  <a:t>The length of a pregnancy from conception to birth is approximately normally distributed with mean </a:t>
                </a:r>
                <a14:m>
                  <m:oMath xmlns:m="http://schemas.openxmlformats.org/officeDocument/2006/math">
                    <m:r>
                      <a:rPr lang="en-US" i="1">
                        <a:latin typeface="Cambria Math"/>
                        <a:ea typeface="Cambria Math"/>
                      </a:rPr>
                      <m:t>𝜇</m:t>
                    </m:r>
                  </m:oMath>
                </a14:m>
                <a:r>
                  <a:rPr lang="en-US" dirty="0"/>
                  <a:t> = 272 days and standard deviation </a:t>
                </a:r>
                <a:br>
                  <a:rPr lang="en-US" dirty="0"/>
                </a:br>
                <a14:m>
                  <m:oMath xmlns:m="http://schemas.openxmlformats.org/officeDocument/2006/math">
                    <m:r>
                      <a:rPr lang="el-GR" i="1" dirty="0">
                        <a:latin typeface="Cambria Math" panose="02040503050406030204" pitchFamily="18" charset="0"/>
                        <a:cs typeface="Times New Roman"/>
                      </a:rPr>
                      <m:t>𝜎</m:t>
                    </m:r>
                  </m:oMath>
                </a14:m>
                <a:r>
                  <a:rPr lang="en-US" dirty="0">
                    <a:latin typeface="Times New Roman"/>
                    <a:cs typeface="Times New Roman"/>
                  </a:rPr>
                  <a:t> </a:t>
                </a:r>
                <a:r>
                  <a:rPr lang="en-US" dirty="0"/>
                  <a:t>= 9 days. A pregnancy is considered full-term if it lasts between 252 days and 298 days. What proportion of pregnancies are full-term?</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28875" y="1219200"/>
                <a:ext cx="8969944" cy="685800"/>
              </a:xfrm>
              <a:blipFill>
                <a:blip r:embed="rId3"/>
                <a:stretch>
                  <a:fillRect l="-1088" t="-7080" b="-146018"/>
                </a:stretch>
              </a:blipFill>
            </p:spPr>
            <p:txBody>
              <a:bodyPr/>
              <a:lstStyle/>
              <a:p>
                <a:r>
                  <a:rPr lang="en-US">
                    <a:noFill/>
                  </a:rPr>
                  <a:t> </a:t>
                </a:r>
              </a:p>
            </p:txBody>
          </p:sp>
        </mc:Fallback>
      </mc:AlternateContent>
      <p:sp>
        <p:nvSpPr>
          <p:cNvPr id="3" name="Content Placeholder 2"/>
          <p:cNvSpPr>
            <a:spLocks noGrp="1"/>
          </p:cNvSpPr>
          <p:nvPr>
            <p:ph sz="quarter" idx="15"/>
          </p:nvPr>
        </p:nvSpPr>
        <p:spPr>
          <a:xfrm>
            <a:off x="28875" y="3048000"/>
            <a:ext cx="5457525" cy="1981200"/>
          </a:xfrm>
        </p:spPr>
        <p:txBody>
          <a:bodyPr/>
          <a:lstStyle/>
          <a:p>
            <a:pPr marL="0" indent="0">
              <a:buNone/>
            </a:pPr>
            <a:r>
              <a:rPr lang="en-US" b="1" dirty="0"/>
              <a:t>Solution:</a:t>
            </a:r>
          </a:p>
          <a:p>
            <a:pPr marL="0" indent="0">
              <a:buNone/>
            </a:pPr>
            <a:r>
              <a:rPr lang="en-US" dirty="0"/>
              <a:t>We use the </a:t>
            </a:r>
            <a:r>
              <a:rPr lang="en-US" b="1" dirty="0" err="1"/>
              <a:t>normalcdf</a:t>
            </a:r>
            <a:r>
              <a:rPr lang="en-US" b="1" dirty="0"/>
              <a:t> </a:t>
            </a:r>
            <a:r>
              <a:rPr lang="en-US" dirty="0"/>
              <a:t>command with 252 as the lower endpoint, 298 as the upper endpoint, 272 as the mean, and 9 as the standard deviation. The proportion of pregnancies that are full-term, between 252 days and 298 days, is 0.9849.</a:t>
            </a:r>
          </a:p>
        </p:txBody>
      </p:sp>
      <p:pic>
        <p:nvPicPr>
          <p:cNvPr id="4" name="Content Placeholder 3" descr="TI-84 screen shot of normalcdf command with a result of 0.984932804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869515" y="3810000"/>
            <a:ext cx="2373210" cy="1567490"/>
          </a:xfrm>
        </p:spPr>
      </p:pic>
    </p:spTree>
    <p:extLst>
      <p:ext uri="{BB962C8B-B14F-4D97-AF65-F5344CB8AC3E}">
        <p14:creationId xmlns:p14="http://schemas.microsoft.com/office/powerpoint/2010/main" val="298847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3997236"/>
            <a:ext cx="5867400" cy="762000"/>
          </a:xfrm>
        </p:spPr>
        <p:txBody>
          <a:bodyPr/>
          <a:lstStyle/>
          <a:p>
            <a:r>
              <a:rPr lang="en-US" dirty="0"/>
              <a:t>Find the value from a normal distribution corresponding to a given proportion</a:t>
            </a:r>
          </a:p>
          <a:p>
            <a:r>
              <a:rPr lang="en-US" dirty="0"/>
              <a:t>*</a:t>
            </a:r>
            <a:r>
              <a:rPr lang="en-US" i="1" dirty="0"/>
              <a:t>(Tables)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7888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Probability Density Curves</a:t>
            </a:r>
          </a:p>
        </p:txBody>
      </p:sp>
      <p:sp>
        <p:nvSpPr>
          <p:cNvPr id="5" name="Content Placeholder 4"/>
          <p:cNvSpPr>
            <a:spLocks noGrp="1"/>
          </p:cNvSpPr>
          <p:nvPr>
            <p:ph sz="quarter" idx="14"/>
          </p:nvPr>
        </p:nvSpPr>
        <p:spPr>
          <a:xfrm>
            <a:off x="76201" y="1219200"/>
            <a:ext cx="5562599" cy="5497001"/>
          </a:xfrm>
        </p:spPr>
        <p:txBody>
          <a:bodyPr/>
          <a:lstStyle/>
          <a:p>
            <a:pPr marL="0" indent="0">
              <a:buNone/>
            </a:pPr>
            <a:r>
              <a:rPr lang="en-US" sz="2200" dirty="0"/>
              <a:t>The following figure presents a relative frequency histogram for the particulate emissions of a sample of 65 vehicles. </a:t>
            </a:r>
          </a:p>
          <a:p>
            <a:pPr marL="0" indent="0">
              <a:buNone/>
            </a:pPr>
            <a:endParaRPr lang="en-US" sz="2200" dirty="0"/>
          </a:p>
          <a:p>
            <a:pPr marL="0" indent="0">
              <a:buNone/>
            </a:pPr>
            <a:r>
              <a:rPr lang="en-US" sz="2200" dirty="0"/>
              <a:t>If we had information on the entire population, containing millions of vehicles, we could make the rectangles extremely narrow. </a:t>
            </a:r>
          </a:p>
          <a:p>
            <a:pPr marL="0" indent="0">
              <a:buNone/>
            </a:pPr>
            <a:endParaRPr lang="en-US" sz="2200" dirty="0"/>
          </a:p>
          <a:p>
            <a:pPr marL="0" indent="0">
              <a:buNone/>
            </a:pPr>
            <a:r>
              <a:rPr lang="en-US" sz="2200" dirty="0"/>
              <a:t>The histogram would then look smooth and could be approximated by a curve. The curve used to describe the distribution of this variable is called the </a:t>
            </a:r>
            <a:r>
              <a:rPr lang="en-US" sz="2200" b="1" dirty="0">
                <a:solidFill>
                  <a:schemeClr val="accent4"/>
                </a:solidFill>
              </a:rPr>
              <a:t>probability density curve </a:t>
            </a:r>
            <a:r>
              <a:rPr lang="en-US" sz="2200" dirty="0"/>
              <a:t>of the random variable. The probability density curve tells what proportion of the population falls within a given interval.</a:t>
            </a:r>
          </a:p>
        </p:txBody>
      </p:sp>
      <p:pic>
        <p:nvPicPr>
          <p:cNvPr id="9" name="Content Placeholder 8" descr="Histogram of 65 vehicle emissions"/>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5785585" y="1903757"/>
            <a:ext cx="3017520" cy="1353653"/>
          </a:xfrm>
        </p:spPr>
      </p:pic>
      <p:pic>
        <p:nvPicPr>
          <p:cNvPr id="10" name="Content Placeholder 9" descr="Histogram of vehicle emissions with so many rectangles so that it can be approximated by a curve."/>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785585" y="4360256"/>
            <a:ext cx="3017520" cy="1551678"/>
          </a:xfrm>
        </p:spPr>
      </p:pic>
    </p:spTree>
    <p:extLst>
      <p:ext uri="{BB962C8B-B14F-4D97-AF65-F5344CB8AC3E}">
        <p14:creationId xmlns:p14="http://schemas.microsoft.com/office/powerpoint/2010/main" val="400715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dirty="0"/>
                  <a:t>Finding Normal Values from a Given </a:t>
                </a:r>
                <a14:m>
                  <m:oMath xmlns:m="http://schemas.openxmlformats.org/officeDocument/2006/math">
                    <m:r>
                      <a:rPr lang="en-US" i="1" dirty="0">
                        <a:latin typeface="Cambria Math" panose="02040503050406030204" pitchFamily="18" charset="0"/>
                      </a:rPr>
                      <m:t>𝑍</m:t>
                    </m:r>
                  </m:oMath>
                </a14:m>
                <a:r>
                  <a:rPr lang="en-US" dirty="0"/>
                  <a:t>-score</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558800"/>
              </a:xfrm>
            </p:spPr>
            <p:txBody>
              <a:bodyPr/>
              <a:lstStyle/>
              <a:p>
                <a:pPr marL="0" indent="0">
                  <a:buNone/>
                </a:pPr>
                <a:r>
                  <a:rPr lang="en-US" sz="2300" dirty="0"/>
                  <a:t>Suppose we want to find the value from a normal distribution that has a given </a:t>
                </a:r>
                <a14:m>
                  <m:oMath xmlns:m="http://schemas.openxmlformats.org/officeDocument/2006/math">
                    <m:r>
                      <a:rPr lang="en-US" sz="2300" i="1" dirty="0">
                        <a:latin typeface="Cambria Math" panose="02040503050406030204" pitchFamily="18" charset="0"/>
                      </a:rPr>
                      <m:t>𝑧</m:t>
                    </m:r>
                  </m:oMath>
                </a14:m>
                <a:r>
                  <a:rPr lang="en-US" sz="2300" i="1" dirty="0"/>
                  <a:t>-</a:t>
                </a:r>
                <a:r>
                  <a:rPr lang="en-US" sz="2300" dirty="0"/>
                  <a:t>score. To do this, we solve the standardization formula </a:t>
                </a:r>
                <a14:m>
                  <m:oMath xmlns:m="http://schemas.openxmlformats.org/officeDocument/2006/math">
                    <m:r>
                      <a:rPr lang="en-US" sz="2300" i="1">
                        <a:latin typeface="Cambria Math"/>
                      </a:rPr>
                      <m:t>𝑧</m:t>
                    </m:r>
                    <m:r>
                      <a:rPr lang="en-US" sz="2300" i="1">
                        <a:latin typeface="Cambria Math"/>
                      </a:rPr>
                      <m:t>=</m:t>
                    </m:r>
                    <m:f>
                      <m:fPr>
                        <m:ctrlPr>
                          <a:rPr lang="en-US" sz="2300" i="1">
                            <a:latin typeface="Cambria Math" panose="02040503050406030204" pitchFamily="18" charset="0"/>
                          </a:rPr>
                        </m:ctrlPr>
                      </m:fPr>
                      <m:num>
                        <m:r>
                          <a:rPr lang="en-US" sz="2300" i="1">
                            <a:latin typeface="Cambria Math"/>
                          </a:rPr>
                          <m:t>𝑥</m:t>
                        </m:r>
                        <m:r>
                          <a:rPr lang="en-US" sz="2300" i="1">
                            <a:latin typeface="Cambria Math"/>
                          </a:rPr>
                          <m:t>−</m:t>
                        </m:r>
                        <m:r>
                          <a:rPr lang="en-US" sz="2300" i="1">
                            <a:latin typeface="Cambria Math"/>
                            <a:ea typeface="Cambria Math"/>
                          </a:rPr>
                          <m:t>𝜇</m:t>
                        </m:r>
                      </m:num>
                      <m:den>
                        <m:r>
                          <a:rPr lang="en-US" sz="2300" i="1">
                            <a:latin typeface="Cambria Math"/>
                            <a:ea typeface="Cambria Math"/>
                          </a:rPr>
                          <m:t>𝜎</m:t>
                        </m:r>
                      </m:den>
                    </m:f>
                  </m:oMath>
                </a14:m>
                <a:r>
                  <a:rPr lang="en-US" sz="2300" dirty="0"/>
                  <a:t> for </a:t>
                </a:r>
                <a14:m>
                  <m:oMath xmlns:m="http://schemas.openxmlformats.org/officeDocument/2006/math">
                    <m:r>
                      <a:rPr lang="en-US" sz="2300" i="1" dirty="0">
                        <a:latin typeface="Cambria Math" panose="02040503050406030204" pitchFamily="18" charset="0"/>
                      </a:rPr>
                      <m:t>𝑥</m:t>
                    </m:r>
                  </m:oMath>
                </a14:m>
                <a:r>
                  <a:rPr lang="en-US" sz="2300" dirty="0"/>
                  <a:t>. </a:t>
                </a:r>
              </a:p>
              <a:p>
                <a:pPr marL="0" indent="0">
                  <a:buNone/>
                </a:pPr>
                <a:r>
                  <a:rPr lang="en-US" sz="2300" b="1" dirty="0"/>
                  <a:t>The value of </a:t>
                </a:r>
                <a14:m>
                  <m:oMath xmlns:m="http://schemas.openxmlformats.org/officeDocument/2006/math">
                    <m:r>
                      <a:rPr lang="en-US" sz="2300" b="1" i="1" dirty="0">
                        <a:latin typeface="Cambria Math" panose="02040503050406030204" pitchFamily="18" charset="0"/>
                      </a:rPr>
                      <m:t>𝒙</m:t>
                    </m:r>
                  </m:oMath>
                </a14:m>
                <a:r>
                  <a:rPr lang="en-US" sz="2300" b="1" dirty="0"/>
                  <a:t> that corresponds to a given </a:t>
                </a:r>
                <a14:m>
                  <m:oMath xmlns:m="http://schemas.openxmlformats.org/officeDocument/2006/math">
                    <m:r>
                      <a:rPr lang="en-US" sz="2300" b="1" i="1" dirty="0">
                        <a:latin typeface="Cambria Math" panose="02040503050406030204" pitchFamily="18" charset="0"/>
                      </a:rPr>
                      <m:t>𝒛</m:t>
                    </m:r>
                  </m:oMath>
                </a14:m>
                <a:r>
                  <a:rPr lang="en-US" sz="2300" b="1" dirty="0"/>
                  <a:t>-score is </a:t>
                </a:r>
                <a14:m>
                  <m:oMath xmlns:m="http://schemas.openxmlformats.org/officeDocument/2006/math">
                    <m:r>
                      <a:rPr lang="en-US" sz="2300" b="1" i="1">
                        <a:latin typeface="Cambria Math" panose="02040503050406030204" pitchFamily="18" charset="0"/>
                      </a:rPr>
                      <m:t>𝒙</m:t>
                    </m:r>
                    <m:r>
                      <a:rPr lang="en-US" sz="2300" b="1" i="1">
                        <a:latin typeface="Cambria Math" panose="02040503050406030204" pitchFamily="18" charset="0"/>
                      </a:rPr>
                      <m:t>=</m:t>
                    </m:r>
                    <m:r>
                      <a:rPr lang="en-US" sz="2300" b="1" i="1">
                        <a:latin typeface="Cambria Math" panose="02040503050406030204" pitchFamily="18" charset="0"/>
                      </a:rPr>
                      <m:t>𝝁</m:t>
                    </m:r>
                    <m:r>
                      <a:rPr lang="en-US" sz="2300" b="1" i="1">
                        <a:latin typeface="Cambria Math" panose="02040503050406030204" pitchFamily="18" charset="0"/>
                      </a:rPr>
                      <m:t>+</m:t>
                    </m:r>
                    <m:r>
                      <a:rPr lang="en-US" sz="2300" b="1" i="1">
                        <a:latin typeface="Cambria Math" panose="02040503050406030204" pitchFamily="18" charset="0"/>
                      </a:rPr>
                      <m:t>𝒛</m:t>
                    </m:r>
                    <m:r>
                      <a:rPr lang="en-US" sz="2300" b="1" i="1">
                        <a:latin typeface="Cambria Math" panose="02040503050406030204" pitchFamily="18" charset="0"/>
                      </a:rPr>
                      <m:t>∙</m:t>
                    </m:r>
                    <m:r>
                      <a:rPr lang="en-US" sz="2300" b="1" i="1">
                        <a:latin typeface="Cambria Math" panose="02040503050406030204" pitchFamily="18" charset="0"/>
                      </a:rPr>
                      <m:t>𝝈</m:t>
                    </m:r>
                  </m:oMath>
                </a14:m>
                <a:r>
                  <a:rPr lang="el-GR" sz="2300" b="1" i="1" dirty="0">
                    <a:latin typeface="Times New Roman"/>
                    <a:cs typeface="Times New Roman"/>
                  </a:rPr>
                  <a:t> </a:t>
                </a:r>
                <a:endParaRPr lang="en-US" sz="2300" b="1" dirty="0"/>
              </a:p>
              <a:p>
                <a:pPr marL="0" indent="0">
                  <a:buNone/>
                </a:pPr>
                <a:endParaRPr lang="en-US" sz="2300" dirty="0"/>
              </a:p>
              <a:p>
                <a:pPr marL="0" indent="0">
                  <a:buNone/>
                </a:pPr>
                <a:r>
                  <a:rPr lang="en-US" sz="2300" b="1" dirty="0"/>
                  <a:t>Example:</a:t>
                </a:r>
                <a:br>
                  <a:rPr lang="en-US" sz="2300" b="1" dirty="0"/>
                </a:br>
                <a:r>
                  <a:rPr lang="en-US" sz="2300" dirty="0"/>
                  <a:t>Heights in a group of men are normally distributed with mean </a:t>
                </a:r>
                <a14:m>
                  <m:oMath xmlns:m="http://schemas.openxmlformats.org/officeDocument/2006/math">
                    <m:r>
                      <a:rPr lang="en-US" sz="2300" i="1">
                        <a:latin typeface="Cambria Math"/>
                        <a:ea typeface="Cambria Math"/>
                      </a:rPr>
                      <m:t>𝜇</m:t>
                    </m:r>
                    <m:r>
                      <a:rPr lang="en-US" sz="2300" i="1">
                        <a:latin typeface="Cambria Math"/>
                        <a:ea typeface="Cambria Math"/>
                      </a:rPr>
                      <m:t> </m:t>
                    </m:r>
                  </m:oMath>
                </a14:m>
                <a:r>
                  <a:rPr lang="en-US" sz="2300" dirty="0"/>
                  <a:t>= 69 inches and standard deviation </a:t>
                </a:r>
                <a14:m>
                  <m:oMath xmlns:m="http://schemas.openxmlformats.org/officeDocument/2006/math">
                    <m:r>
                      <a:rPr lang="el-GR" sz="2300" i="1" dirty="0">
                        <a:latin typeface="Cambria Math" panose="02040503050406030204" pitchFamily="18" charset="0"/>
                        <a:cs typeface="Times New Roman"/>
                      </a:rPr>
                      <m:t>𝜎</m:t>
                    </m:r>
                  </m:oMath>
                </a14:m>
                <a:r>
                  <a:rPr lang="en-US" sz="2300" i="1" dirty="0">
                    <a:latin typeface="Times New Roman"/>
                    <a:cs typeface="Times New Roman"/>
                  </a:rPr>
                  <a:t> </a:t>
                </a:r>
                <a:r>
                  <a:rPr lang="en-US" sz="2300" dirty="0"/>
                  <a:t>= 3 inches. Find the height whose </a:t>
                </a:r>
                <a:br>
                  <a:rPr lang="en-US" sz="2300" dirty="0"/>
                </a:br>
                <a14:m>
                  <m:oMath xmlns:m="http://schemas.openxmlformats.org/officeDocument/2006/math">
                    <m:r>
                      <a:rPr lang="en-US" sz="2300" i="1" dirty="0">
                        <a:latin typeface="Cambria Math" panose="02040503050406030204" pitchFamily="18" charset="0"/>
                      </a:rPr>
                      <m:t>𝑧</m:t>
                    </m:r>
                  </m:oMath>
                </a14:m>
                <a:r>
                  <a:rPr lang="en-US" sz="2300" dirty="0"/>
                  <a:t>-score is 0.6. Interpret the result.</a:t>
                </a:r>
              </a:p>
              <a:p>
                <a:pPr marL="0" indent="0">
                  <a:buNone/>
                </a:pPr>
                <a:r>
                  <a:rPr lang="en-US" sz="2300" b="1" dirty="0"/>
                  <a:t>Solution:</a:t>
                </a:r>
                <a:br>
                  <a:rPr lang="en-US" sz="2300" b="1" dirty="0"/>
                </a:br>
                <a:r>
                  <a:rPr lang="en-US" sz="2300" dirty="0"/>
                  <a:t>We want the height with a </a:t>
                </a:r>
                <a14:m>
                  <m:oMath xmlns:m="http://schemas.openxmlformats.org/officeDocument/2006/math">
                    <m:r>
                      <a:rPr lang="en-US" sz="2300" i="1" dirty="0">
                        <a:latin typeface="Cambria Math" panose="02040503050406030204" pitchFamily="18" charset="0"/>
                      </a:rPr>
                      <m:t>𝑧</m:t>
                    </m:r>
                  </m:oMath>
                </a14:m>
                <a:r>
                  <a:rPr lang="en-US" sz="2300" dirty="0"/>
                  <a:t>-score of 0.6. Therefore, </a:t>
                </a:r>
              </a:p>
              <a:p>
                <a:pPr marL="0" indent="0" algn="ctr">
                  <a:buNone/>
                </a:pPr>
                <a14:m>
                  <m:oMath xmlns:m="http://schemas.openxmlformats.org/officeDocument/2006/math">
                    <m:r>
                      <a:rPr lang="en-US" sz="2300" i="1">
                        <a:latin typeface="Cambria Math" panose="02040503050406030204" pitchFamily="18" charset="0"/>
                      </a:rPr>
                      <m:t>𝑥</m:t>
                    </m:r>
                    <m:r>
                      <a:rPr lang="en-US" sz="2300" i="1">
                        <a:latin typeface="Cambria Math" panose="02040503050406030204" pitchFamily="18" charset="0"/>
                      </a:rPr>
                      <m:t>=</m:t>
                    </m:r>
                    <m:r>
                      <a:rPr lang="en-US" sz="2300" i="1">
                        <a:latin typeface="Cambria Math" panose="02040503050406030204" pitchFamily="18" charset="0"/>
                      </a:rPr>
                      <m:t>𝜇</m:t>
                    </m:r>
                    <m:r>
                      <a:rPr lang="en-US" sz="2300" i="1">
                        <a:latin typeface="Cambria Math" panose="02040503050406030204" pitchFamily="18" charset="0"/>
                      </a:rPr>
                      <m:t>+</m:t>
                    </m:r>
                    <m:r>
                      <a:rPr lang="en-US" sz="2300" i="1">
                        <a:latin typeface="Cambria Math" panose="02040503050406030204" pitchFamily="18" charset="0"/>
                      </a:rPr>
                      <m:t>𝑧</m:t>
                    </m:r>
                    <m:r>
                      <a:rPr lang="en-US" sz="2300" i="1">
                        <a:latin typeface="Cambria Math" panose="02040503050406030204" pitchFamily="18" charset="0"/>
                      </a:rPr>
                      <m:t>∙</m:t>
                    </m:r>
                    <m:r>
                      <a:rPr lang="en-US" sz="2300" i="1">
                        <a:latin typeface="Cambria Math" panose="02040503050406030204" pitchFamily="18" charset="0"/>
                      </a:rPr>
                      <m:t>𝜎</m:t>
                    </m:r>
                  </m:oMath>
                </a14:m>
                <a:r>
                  <a:rPr lang="el-GR" sz="2300" i="1" dirty="0">
                    <a:latin typeface="Times New Roman"/>
                    <a:cs typeface="Times New Roman"/>
                  </a:rPr>
                  <a:t> </a:t>
                </a:r>
                <a:r>
                  <a:rPr lang="en-US" sz="2300" dirty="0"/>
                  <a:t>= 69 + (0.6)(3) = 70.8</a:t>
                </a:r>
              </a:p>
              <a:p>
                <a:pPr marL="0" indent="0">
                  <a:buNone/>
                </a:pPr>
                <a:r>
                  <a:rPr lang="en-US" sz="2300" dirty="0"/>
                  <a:t>We interpret this by saying that a man 70.8 inches tall has a height 0.6 standard deviation above the mean.</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558800"/>
              </a:xfrm>
              <a:blipFill>
                <a:blip r:embed="rId4"/>
                <a:stretch>
                  <a:fillRect l="-974" t="-8696" r="-1321" b="-864130"/>
                </a:stretch>
              </a:blipFill>
            </p:spPr>
            <p:txBody>
              <a:bodyPr/>
              <a:lstStyle/>
              <a:p>
                <a:r>
                  <a:rPr lang="en-US">
                    <a:noFill/>
                  </a:rPr>
                  <a:t> </a:t>
                </a:r>
              </a:p>
            </p:txBody>
          </p:sp>
        </mc:Fallback>
      </mc:AlternateContent>
    </p:spTree>
    <p:extLst>
      <p:ext uri="{BB962C8B-B14F-4D97-AF65-F5344CB8AC3E}">
        <p14:creationId xmlns:p14="http://schemas.microsoft.com/office/powerpoint/2010/main" val="33835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animEffect transition="in" filter="fade">
                                      <p:cBhvr>
                                        <p:cTn id="15" dur="500"/>
                                        <p:tgtEl>
                                          <p:spTgt spid="10">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6" end="6"/>
                                            </p:txEl>
                                          </p:spTgt>
                                        </p:tgtEl>
                                        <p:attrNameLst>
                                          <p:attrName>style.visibility</p:attrName>
                                        </p:attrNameLst>
                                      </p:cBhvr>
                                      <p:to>
                                        <p:strVal val="visible"/>
                                      </p:to>
                                    </p:set>
                                    <p:animEffect transition="in" filter="fade">
                                      <p:cBhvr>
                                        <p:cTn id="1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Steps for Finding Normal Values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558800"/>
              </a:xfrm>
            </p:spPr>
            <p:txBody>
              <a:bodyPr/>
              <a:lstStyle/>
              <a:p>
                <a:pPr marL="0" indent="0">
                  <a:spcBef>
                    <a:spcPts val="0"/>
                  </a:spcBef>
                  <a:spcAft>
                    <a:spcPts val="0"/>
                  </a:spcAft>
                  <a:buNone/>
                </a:pPr>
                <a:r>
                  <a:rPr lang="en-US" dirty="0"/>
                  <a:t>The following procedure can be use to find the value from a normal distribution that has a given proportion above or below it using Table A.2.</a:t>
                </a:r>
              </a:p>
              <a:p>
                <a:pPr marL="1030288" indent="-1030288">
                  <a:spcBef>
                    <a:spcPts val="0"/>
                  </a:spcBef>
                  <a:spcAft>
                    <a:spcPts val="0"/>
                  </a:spcAft>
                  <a:buNone/>
                </a:pPr>
                <a:r>
                  <a:rPr lang="en-US" b="1" dirty="0">
                    <a:solidFill>
                      <a:schemeClr val="tx1"/>
                    </a:solidFill>
                  </a:rPr>
                  <a:t>Step 1: 	</a:t>
                </a:r>
                <a:r>
                  <a:rPr lang="en-US" dirty="0">
                    <a:solidFill>
                      <a:schemeClr val="tx1"/>
                    </a:solidFill>
                  </a:rPr>
                  <a:t>Sketch a normal curve, label the mean, label the value </a:t>
                </a:r>
                <a14:m>
                  <m:oMath xmlns:m="http://schemas.openxmlformats.org/officeDocument/2006/math">
                    <m:r>
                      <a:rPr lang="en-US" i="1" dirty="0">
                        <a:solidFill>
                          <a:schemeClr val="tx1"/>
                        </a:solidFill>
                        <a:latin typeface="Cambria Math" panose="02040503050406030204" pitchFamily="18" charset="0"/>
                      </a:rPr>
                      <m:t>𝑥</m:t>
                    </m:r>
                  </m:oMath>
                </a14:m>
                <a:r>
                  <a:rPr lang="en-US" dirty="0">
                    <a:solidFill>
                      <a:schemeClr val="tx1"/>
                    </a:solidFill>
                  </a:rPr>
                  <a:t> to be found, and shade in and label the given area.</a:t>
                </a:r>
              </a:p>
              <a:p>
                <a:pPr marL="1030288" indent="-1030288">
                  <a:spcBef>
                    <a:spcPts val="0"/>
                  </a:spcBef>
                  <a:spcAft>
                    <a:spcPts val="0"/>
                  </a:spcAft>
                  <a:buNone/>
                </a:pPr>
                <a:endParaRPr lang="en-US" dirty="0">
                  <a:solidFill>
                    <a:schemeClr val="tx1"/>
                  </a:solidFill>
                </a:endParaRPr>
              </a:p>
              <a:p>
                <a:pPr marL="1030288" indent="-1030288">
                  <a:spcBef>
                    <a:spcPts val="0"/>
                  </a:spcBef>
                  <a:spcAft>
                    <a:spcPts val="0"/>
                  </a:spcAft>
                  <a:buNone/>
                </a:pPr>
                <a:r>
                  <a:rPr lang="en-US" b="1" dirty="0">
                    <a:solidFill>
                      <a:schemeClr val="tx1"/>
                    </a:solidFill>
                  </a:rPr>
                  <a:t>Step 2: 	</a:t>
                </a:r>
                <a:r>
                  <a:rPr lang="en-US" dirty="0">
                    <a:solidFill>
                      <a:schemeClr val="tx1"/>
                    </a:solidFill>
                  </a:rPr>
                  <a:t>If the given area is on the right, subtract it from 1 to get the area on the left.</a:t>
                </a:r>
              </a:p>
              <a:p>
                <a:pPr marL="1030288" indent="-1030288">
                  <a:spcBef>
                    <a:spcPts val="0"/>
                  </a:spcBef>
                  <a:spcAft>
                    <a:spcPts val="0"/>
                  </a:spcAft>
                  <a:buNone/>
                </a:pPr>
                <a:endParaRPr lang="en-US" dirty="0">
                  <a:solidFill>
                    <a:schemeClr val="tx1"/>
                  </a:solidFill>
                </a:endParaRPr>
              </a:p>
              <a:p>
                <a:pPr marL="1030288" indent="-1030288">
                  <a:spcBef>
                    <a:spcPts val="0"/>
                  </a:spcBef>
                  <a:spcAft>
                    <a:spcPts val="0"/>
                  </a:spcAft>
                  <a:buNone/>
                </a:pPr>
                <a:r>
                  <a:rPr lang="en-US" b="1" dirty="0">
                    <a:solidFill>
                      <a:schemeClr val="tx1"/>
                    </a:solidFill>
                  </a:rPr>
                  <a:t>Step 3: 	</a:t>
                </a:r>
                <a:r>
                  <a:rPr lang="en-US" dirty="0">
                    <a:solidFill>
                      <a:schemeClr val="tx1"/>
                    </a:solidFill>
                  </a:rPr>
                  <a:t>Look in the body of Table A.2 to find the area closest to the given area. Find the </a:t>
                </a:r>
                <a14:m>
                  <m:oMath xmlns:m="http://schemas.openxmlformats.org/officeDocument/2006/math">
                    <m:r>
                      <a:rPr lang="en-US" i="1" dirty="0">
                        <a:solidFill>
                          <a:schemeClr val="tx1"/>
                        </a:solidFill>
                        <a:latin typeface="Cambria Math" panose="02040503050406030204" pitchFamily="18" charset="0"/>
                      </a:rPr>
                      <m:t>𝑧</m:t>
                    </m:r>
                  </m:oMath>
                </a14:m>
                <a:r>
                  <a:rPr lang="en-US" dirty="0">
                    <a:solidFill>
                      <a:schemeClr val="tx1"/>
                    </a:solidFill>
                  </a:rPr>
                  <a:t>-score corresponding to that area.</a:t>
                </a:r>
              </a:p>
              <a:p>
                <a:pPr marL="1030288" indent="-1030288">
                  <a:spcBef>
                    <a:spcPts val="0"/>
                  </a:spcBef>
                  <a:spcAft>
                    <a:spcPts val="0"/>
                  </a:spcAft>
                  <a:buNone/>
                </a:pPr>
                <a:endParaRPr lang="en-US" dirty="0">
                  <a:solidFill>
                    <a:schemeClr val="tx1"/>
                  </a:solidFill>
                </a:endParaRPr>
              </a:p>
              <a:p>
                <a:pPr marL="1030288" indent="-1030288">
                  <a:spcBef>
                    <a:spcPts val="0"/>
                  </a:spcBef>
                  <a:spcAft>
                    <a:spcPts val="0"/>
                  </a:spcAft>
                  <a:buNone/>
                </a:pPr>
                <a:r>
                  <a:rPr lang="en-US" b="1" dirty="0">
                    <a:solidFill>
                      <a:schemeClr val="tx1"/>
                    </a:solidFill>
                  </a:rPr>
                  <a:t>Step 4: 	</a:t>
                </a:r>
                <a:r>
                  <a:rPr lang="en-US" dirty="0">
                    <a:solidFill>
                      <a:schemeClr val="tx1"/>
                    </a:solidFill>
                  </a:rPr>
                  <a:t>Obtain the value from the normal distribution by computing </a:t>
                </a:r>
                <a:br>
                  <a:rPr lang="en-US" dirty="0">
                    <a:solidFill>
                      <a:schemeClr val="tx1"/>
                    </a:solidFill>
                  </a:rPr>
                </a:br>
                <a14:m>
                  <m:oMath xmlns:m="http://schemas.openxmlformats.org/officeDocument/2006/math">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𝑧</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𝜎</m:t>
                    </m:r>
                  </m:oMath>
                </a14:m>
                <a:r>
                  <a:rPr lang="en-US" i="1" dirty="0">
                    <a:solidFill>
                      <a:schemeClr val="tx1"/>
                    </a:solidFill>
                    <a:latin typeface="Times New Roman"/>
                    <a:cs typeface="Times New Roman"/>
                  </a:rPr>
                  <a:t>.</a:t>
                </a:r>
                <a:endParaRPr lang="en-US" dirty="0">
                  <a:solidFill>
                    <a:schemeClr val="tx1"/>
                  </a:solidFill>
                </a:endParaRP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558800"/>
              </a:xfrm>
              <a:blipFill>
                <a:blip r:embed="rId3"/>
                <a:stretch>
                  <a:fillRect l="-1043" t="-8696" r="-1182" b="-853261"/>
                </a:stretch>
              </a:blipFill>
            </p:spPr>
            <p:txBody>
              <a:bodyPr/>
              <a:lstStyle/>
              <a:p>
                <a:r>
                  <a:rPr lang="en-US">
                    <a:noFill/>
                  </a:rPr>
                  <a:t> </a:t>
                </a:r>
              </a:p>
            </p:txBody>
          </p:sp>
        </mc:Fallback>
      </mc:AlternateContent>
    </p:spTree>
    <p:extLst>
      <p:ext uri="{BB962C8B-B14F-4D97-AF65-F5344CB8AC3E}">
        <p14:creationId xmlns:p14="http://schemas.microsoft.com/office/powerpoint/2010/main" val="2528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Finding Normal Values (Tables)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558800"/>
              </a:xfrm>
            </p:spPr>
            <p:txBody>
              <a:bodyPr/>
              <a:lstStyle/>
              <a:p>
                <a:pPr marL="0" indent="0">
                  <a:buNone/>
                </a:pPr>
                <a:r>
                  <a:rPr lang="en-US" sz="2200" dirty="0"/>
                  <a:t>Mensa is an organization whose membership is limited to people whose IQ is in the top 2% of the population. Assume that scores on an IQ test are normally distributed with mean </a:t>
                </a:r>
                <a14:m>
                  <m:oMath xmlns:m="http://schemas.openxmlformats.org/officeDocument/2006/math">
                    <m:r>
                      <a:rPr lang="en-US" sz="2200" i="1">
                        <a:latin typeface="Cambria Math"/>
                        <a:ea typeface="Cambria Math"/>
                      </a:rPr>
                      <m:t>𝜇</m:t>
                    </m:r>
                  </m:oMath>
                </a14:m>
                <a:r>
                  <a:rPr lang="en-US" sz="2200" i="1" dirty="0"/>
                  <a:t> </a:t>
                </a:r>
                <a:r>
                  <a:rPr lang="en-US" sz="2200" dirty="0"/>
                  <a:t>= 100 and standard deviation </a:t>
                </a:r>
                <a14:m>
                  <m:oMath xmlns:m="http://schemas.openxmlformats.org/officeDocument/2006/math">
                    <m:r>
                      <a:rPr lang="el-GR" sz="2200" i="1" dirty="0">
                        <a:latin typeface="Cambria Math" panose="02040503050406030204" pitchFamily="18" charset="0"/>
                        <a:cs typeface="Times New Roman"/>
                      </a:rPr>
                      <m:t>𝜎</m:t>
                    </m:r>
                  </m:oMath>
                </a14:m>
                <a:r>
                  <a:rPr lang="en-US" sz="2200" i="1" dirty="0">
                    <a:latin typeface="Times New Roman"/>
                    <a:cs typeface="Times New Roman"/>
                  </a:rPr>
                  <a:t> </a:t>
                </a:r>
                <a:r>
                  <a:rPr lang="en-US" sz="2200" dirty="0"/>
                  <a:t>= 15.  What is the minimum score needed to qualify for membership in Mensa?</a:t>
                </a:r>
              </a:p>
              <a:p>
                <a:pPr marL="0" indent="0">
                  <a:buNone/>
                </a:pPr>
                <a:endParaRPr lang="en-US" sz="1600" dirty="0"/>
              </a:p>
              <a:p>
                <a:pPr marL="0" indent="0">
                  <a:buNone/>
                </a:pPr>
                <a:r>
                  <a:rPr lang="en-US" sz="2200" b="1" dirty="0"/>
                  <a:t>Step 1: 	</a:t>
                </a:r>
                <a:r>
                  <a:rPr lang="en-US" sz="2200" dirty="0"/>
                  <a:t>The figure shows the value </a:t>
                </a:r>
                <a14:m>
                  <m:oMath xmlns:m="http://schemas.openxmlformats.org/officeDocument/2006/math">
                    <m:r>
                      <a:rPr lang="en-US" sz="2200" i="1" dirty="0">
                        <a:latin typeface="Cambria Math" panose="02040503050406030204" pitchFamily="18" charset="0"/>
                      </a:rPr>
                      <m:t>𝑥</m:t>
                    </m:r>
                  </m:oMath>
                </a14:m>
                <a:r>
                  <a:rPr lang="en-US" sz="2200" dirty="0"/>
                  <a:t> separating the </a:t>
                </a:r>
                <a:br>
                  <a:rPr lang="en-US" sz="2200" dirty="0"/>
                </a:br>
                <a:r>
                  <a:rPr lang="en-US" sz="2200" dirty="0"/>
                  <a:t>upper 2% from the lower 98%.</a:t>
                </a:r>
              </a:p>
              <a:p>
                <a:pPr marL="0" indent="0">
                  <a:buNone/>
                </a:pPr>
                <a:r>
                  <a:rPr lang="en-US" sz="2200" b="1" dirty="0"/>
                  <a:t>Step 2: 	</a:t>
                </a:r>
                <a:r>
                  <a:rPr lang="en-US" sz="2200" dirty="0"/>
                  <a:t>The area 0.02 is on the right, so we subtract </a:t>
                </a:r>
                <a:br>
                  <a:rPr lang="en-US" sz="2200" dirty="0"/>
                </a:br>
                <a:r>
                  <a:rPr lang="en-US" sz="2200" dirty="0"/>
                  <a:t>from 1 and work with the area 0.98 on the left.</a:t>
                </a:r>
              </a:p>
              <a:p>
                <a:pPr marL="0" indent="0">
                  <a:buNone/>
                </a:pPr>
                <a:r>
                  <a:rPr lang="en-US" sz="2200" b="1" dirty="0"/>
                  <a:t>Step 3: 	</a:t>
                </a:r>
                <a:r>
                  <a:rPr lang="en-US" sz="2200" dirty="0"/>
                  <a:t>The area closest to 0.98 in Table A.2 is 0.9798, which corresponds to a </a:t>
                </a:r>
                <a14:m>
                  <m:oMath xmlns:m="http://schemas.openxmlformats.org/officeDocument/2006/math">
                    <m:r>
                      <a:rPr lang="en-US" sz="2200" i="1" dirty="0">
                        <a:latin typeface="Cambria Math" panose="02040503050406030204" pitchFamily="18" charset="0"/>
                      </a:rPr>
                      <m:t>𝑧</m:t>
                    </m:r>
                  </m:oMath>
                </a14:m>
                <a:r>
                  <a:rPr lang="en-US" sz="2200" dirty="0"/>
                  <a:t>-score of 2.05.</a:t>
                </a:r>
              </a:p>
              <a:p>
                <a:pPr marL="0" indent="0">
                  <a:buNone/>
                </a:pPr>
                <a:r>
                  <a:rPr lang="en-US" sz="2200" b="1" dirty="0"/>
                  <a:t>Step 4: 	</a:t>
                </a:r>
                <a:r>
                  <a:rPr lang="en-US" sz="2200" dirty="0"/>
                  <a:t>The IQ score that separates the upper 2% from the lower 98% is </a:t>
                </a:r>
                <a:br>
                  <a:rPr lang="en-US" sz="2200" dirty="0"/>
                </a:br>
                <a14:m>
                  <m:oMath xmlns:m="http://schemas.openxmlformats.org/officeDocument/2006/math">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𝜇</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𝜎</m:t>
                    </m:r>
                  </m:oMath>
                </a14:m>
                <a:r>
                  <a:rPr lang="en-US" sz="2200" dirty="0"/>
                  <a:t> = 100 + (2.05)(15) = 130.75</a:t>
                </a:r>
              </a:p>
              <a:p>
                <a:pPr marL="0" indent="0">
                  <a:buNone/>
                </a:pPr>
                <a:endParaRPr lang="en-US" sz="1400" dirty="0"/>
              </a:p>
              <a:p>
                <a:pPr marL="0" indent="0">
                  <a:buNone/>
                </a:pPr>
                <a:r>
                  <a:rPr lang="en-US" sz="2200" dirty="0"/>
                  <a:t>Since IQ scores are generally whole numbers, we will round this to </a:t>
                </a:r>
                <a14:m>
                  <m:oMath xmlns:m="http://schemas.openxmlformats.org/officeDocument/2006/math">
                    <m:r>
                      <a:rPr lang="en-US" sz="2200" i="1" dirty="0">
                        <a:latin typeface="Cambria Math" panose="02040503050406030204" pitchFamily="18" charset="0"/>
                      </a:rPr>
                      <m:t>𝑥</m:t>
                    </m:r>
                  </m:oMath>
                </a14:m>
                <a:r>
                  <a:rPr lang="en-US" sz="2200" dirty="0"/>
                  <a:t> = 131.</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558800"/>
              </a:xfrm>
              <a:blipFill>
                <a:blip r:embed="rId3"/>
                <a:stretch>
                  <a:fillRect l="-904" t="-7609" r="-417" b="-859783"/>
                </a:stretch>
              </a:blipFill>
            </p:spPr>
            <p:txBody>
              <a:bodyPr/>
              <a:lstStyle/>
              <a:p>
                <a:r>
                  <a:rPr lang="en-US">
                    <a:noFill/>
                  </a:rPr>
                  <a:t> </a:t>
                </a:r>
              </a:p>
            </p:txBody>
          </p:sp>
        </mc:Fallback>
      </mc:AlternateContent>
      <p:pic>
        <p:nvPicPr>
          <p:cNvPr id="3" name="Content Placeholder 2" descr="Image of normal curve with an area of 0.02 to the right of a value labeled x. This implies and area of 0.98 to the left of x."/>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53200" y="2743200"/>
            <a:ext cx="2228927" cy="1584325"/>
          </a:xfrm>
        </p:spPr>
      </p:pic>
    </p:spTree>
    <p:extLst>
      <p:ext uri="{BB962C8B-B14F-4D97-AF65-F5344CB8AC3E}">
        <p14:creationId xmlns:p14="http://schemas.microsoft.com/office/powerpoint/2010/main" val="84752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animEffect transition="in" filter="fade">
                                      <p:cBhvr>
                                        <p:cTn id="19" dur="500"/>
                                        <p:tgtEl>
                                          <p:spTgt spid="10">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3997236"/>
            <a:ext cx="5867400" cy="762000"/>
          </a:xfrm>
        </p:spPr>
        <p:txBody>
          <a:bodyPr/>
          <a:lstStyle/>
          <a:p>
            <a:r>
              <a:rPr lang="en-US" dirty="0"/>
              <a:t>Find the value from a normal distribution corresponding to a given proportion</a:t>
            </a:r>
          </a:p>
          <a:p>
            <a:r>
              <a:rPr lang="en-US" dirty="0"/>
              <a:t>**</a:t>
            </a:r>
            <a:r>
              <a:rPr lang="en-US" i="1" dirty="0"/>
              <a:t>(TI-84 PLUS)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116742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Finding Normal Values (TI-84)</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76200" y="1219200"/>
                <a:ext cx="8839200" cy="685800"/>
              </a:xfrm>
            </p:spPr>
            <p:txBody>
              <a:bodyPr/>
              <a:lstStyle/>
              <a:p>
                <a:pPr marL="0" indent="0">
                  <a:buNone/>
                </a:pPr>
                <a:r>
                  <a:rPr lang="en-US" sz="2200" dirty="0"/>
                  <a:t>Mensa is an organization whose membership is limited to people whose IQ is in the top 2% of the population. Assume that scores on an IQ test are normally distributed with mean </a:t>
                </a:r>
                <a14:m>
                  <m:oMath xmlns:m="http://schemas.openxmlformats.org/officeDocument/2006/math">
                    <m:r>
                      <a:rPr lang="en-US" sz="2200" i="1">
                        <a:latin typeface="Cambria Math"/>
                        <a:ea typeface="Cambria Math"/>
                      </a:rPr>
                      <m:t>𝜇</m:t>
                    </m:r>
                  </m:oMath>
                </a14:m>
                <a:r>
                  <a:rPr lang="en-US" sz="2200" i="1" dirty="0"/>
                  <a:t> </a:t>
                </a:r>
                <a:r>
                  <a:rPr lang="en-US" sz="2200" dirty="0"/>
                  <a:t>= 100 and standard deviation </a:t>
                </a:r>
                <a14:m>
                  <m:oMath xmlns:m="http://schemas.openxmlformats.org/officeDocument/2006/math">
                    <m:r>
                      <a:rPr lang="el-GR" sz="2200" i="1" dirty="0">
                        <a:latin typeface="Cambria Math" panose="02040503050406030204" pitchFamily="18" charset="0"/>
                        <a:cs typeface="Times New Roman"/>
                      </a:rPr>
                      <m:t>𝜎</m:t>
                    </m:r>
                  </m:oMath>
                </a14:m>
                <a:r>
                  <a:rPr lang="en-US" sz="2200" dirty="0">
                    <a:latin typeface="Times New Roman"/>
                    <a:cs typeface="Times New Roman"/>
                  </a:rPr>
                  <a:t> </a:t>
                </a:r>
                <a:r>
                  <a:rPr lang="en-US" sz="2200" dirty="0"/>
                  <a:t>= 15.  What is the minimum score needed to qualify for membership in Mensa?</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76200" y="1219200"/>
                <a:ext cx="8839200" cy="685800"/>
              </a:xfrm>
              <a:blipFill>
                <a:blip r:embed="rId3"/>
                <a:stretch>
                  <a:fillRect l="-897" t="-6195" b="-1256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a:xfrm>
                <a:off x="76200" y="2667000"/>
                <a:ext cx="5991811" cy="2666999"/>
              </a:xfrm>
            </p:spPr>
            <p:txBody>
              <a:bodyPr/>
              <a:lstStyle/>
              <a:p>
                <a:pPr marL="0" indent="0">
                  <a:buNone/>
                </a:pPr>
                <a:r>
                  <a:rPr lang="en-US" sz="2200" b="1" dirty="0"/>
                  <a:t>Solution:</a:t>
                </a:r>
                <a:br>
                  <a:rPr lang="en-US" sz="2200" b="1" dirty="0"/>
                </a:br>
                <a:r>
                  <a:rPr lang="en-US" sz="2200" dirty="0"/>
                  <a:t>The figure shows the value </a:t>
                </a:r>
                <a14:m>
                  <m:oMath xmlns:m="http://schemas.openxmlformats.org/officeDocument/2006/math">
                    <m:r>
                      <a:rPr lang="en-US" sz="2200" i="1" dirty="0">
                        <a:latin typeface="Cambria Math" panose="02040503050406030204" pitchFamily="18" charset="0"/>
                      </a:rPr>
                      <m:t>𝑥</m:t>
                    </m:r>
                  </m:oMath>
                </a14:m>
                <a:r>
                  <a:rPr lang="en-US" sz="2200" dirty="0"/>
                  <a:t> separating the upper 2% from the lower 98%. The area 0.02 is on the right, so we subtract from 1 and work with the area 0.98 on the left.</a:t>
                </a:r>
              </a:p>
              <a:p>
                <a:pPr marL="0" indent="0">
                  <a:buNone/>
                </a:pPr>
                <a:endParaRPr lang="en-US" sz="2200" dirty="0"/>
              </a:p>
              <a:p>
                <a:pPr marL="0" indent="0">
                  <a:buNone/>
                </a:pPr>
                <a:r>
                  <a:rPr lang="en-US" sz="2200" dirty="0"/>
                  <a:t>Using the </a:t>
                </a:r>
                <a:r>
                  <a:rPr lang="en-US" sz="2200" b="1" dirty="0"/>
                  <a:t>invNorm </a:t>
                </a:r>
                <a:r>
                  <a:rPr lang="en-US" sz="2200" dirty="0"/>
                  <a:t>command with 0.98 as the area on the left, 100 as the mean, and 15 as the standard deviation, we find the minimum score to be 130.81. Since IQ scores are generally whole numbers, we round this to </a:t>
                </a:r>
                <a14:m>
                  <m:oMath xmlns:m="http://schemas.openxmlformats.org/officeDocument/2006/math">
                    <m:r>
                      <a:rPr lang="en-US" sz="2200" i="1" dirty="0">
                        <a:latin typeface="Cambria Math" panose="02040503050406030204" pitchFamily="18" charset="0"/>
                      </a:rPr>
                      <m:t>𝑥</m:t>
                    </m:r>
                  </m:oMath>
                </a14:m>
                <a:r>
                  <a:rPr lang="en-US" sz="2200" dirty="0"/>
                  <a:t> = 131.</a:t>
                </a:r>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xfrm>
                <a:off x="76200" y="2667000"/>
                <a:ext cx="5991811" cy="2666999"/>
              </a:xfrm>
              <a:blipFill>
                <a:blip r:embed="rId4"/>
                <a:stretch>
                  <a:fillRect l="-1324" t="-1602" r="-1935" b="-48284"/>
                </a:stretch>
              </a:blipFill>
            </p:spPr>
            <p:txBody>
              <a:bodyPr/>
              <a:lstStyle/>
              <a:p>
                <a:r>
                  <a:rPr lang="en-US">
                    <a:noFill/>
                  </a:rPr>
                  <a:t> </a:t>
                </a:r>
              </a:p>
            </p:txBody>
          </p:sp>
        </mc:Fallback>
      </mc:AlternateContent>
      <p:pic>
        <p:nvPicPr>
          <p:cNvPr id="4" name="Content Placeholder 3" descr="Normal curve with area of 0.98 shaded to the left of an x value."/>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568440" y="2819400"/>
            <a:ext cx="2103120" cy="1527339"/>
          </a:xfrm>
        </p:spPr>
      </p:pic>
      <p:pic>
        <p:nvPicPr>
          <p:cNvPr id="6" name="Content Placeholder 5" descr="TI-84 screen shot of the invNorm command with a result of 130.8062337."/>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6523122" y="4724400"/>
            <a:ext cx="2193755" cy="1448961"/>
          </a:xfrm>
        </p:spPr>
      </p:pic>
    </p:spTree>
    <p:extLst>
      <p:ext uri="{BB962C8B-B14F-4D97-AF65-F5344CB8AC3E}">
        <p14:creationId xmlns:p14="http://schemas.microsoft.com/office/powerpoint/2010/main" val="427916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2800" dirty="0"/>
                  <a:t>How to convert values from a normal distribution to </a:t>
                </a:r>
                <a14:m>
                  <m:oMath xmlns:m="http://schemas.openxmlformats.org/officeDocument/2006/math">
                    <m:r>
                      <a:rPr lang="en-US" sz="2800" i="1" dirty="0">
                        <a:latin typeface="Cambria Math" panose="02040503050406030204" pitchFamily="18" charset="0"/>
                      </a:rPr>
                      <m:t>𝑧</m:t>
                    </m:r>
                  </m:oMath>
                </a14:m>
                <a:r>
                  <a:rPr lang="en-US" sz="2800" dirty="0"/>
                  <a:t>-scores</a:t>
                </a:r>
              </a:p>
              <a:p>
                <a:pPr>
                  <a:buFont typeface="Arial" pitchFamily="34" charset="0"/>
                  <a:buChar char="•"/>
                </a:pPr>
                <a:r>
                  <a:rPr lang="en-US" sz="2800" dirty="0"/>
                  <a:t>How to find areas under a normal curve</a:t>
                </a:r>
              </a:p>
              <a:p>
                <a:pPr>
                  <a:buFont typeface="Arial" pitchFamily="34" charset="0"/>
                  <a:buChar char="•"/>
                </a:pPr>
                <a:r>
                  <a:rPr lang="en-US" sz="2800" dirty="0"/>
                  <a:t>How to find the value from a normal population corresponding to a given proportion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1230" t="-2000"/>
                </a:stretch>
              </a:blipFill>
            </p:spPr>
            <p:txBody>
              <a:bodyPr/>
              <a:lstStyle/>
              <a:p>
                <a:r>
                  <a:rPr lang="en-US">
                    <a:noFill/>
                  </a:rPr>
                  <a:t> </a:t>
                </a:r>
              </a:p>
            </p:txBody>
          </p:sp>
        </mc:Fallback>
      </mc:AlternateContent>
    </p:spTree>
    <p:extLst>
      <p:ext uri="{BB962C8B-B14F-4D97-AF65-F5344CB8AC3E}">
        <p14:creationId xmlns:p14="http://schemas.microsoft.com/office/powerpoint/2010/main" val="429252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7.3</a:t>
            </a:r>
          </a:p>
        </p:txBody>
      </p:sp>
      <p:sp>
        <p:nvSpPr>
          <p:cNvPr id="2" name="Title 1"/>
          <p:cNvSpPr>
            <a:spLocks noGrp="1"/>
          </p:cNvSpPr>
          <p:nvPr>
            <p:ph type="ctrTitle"/>
          </p:nvPr>
        </p:nvSpPr>
        <p:spPr/>
        <p:txBody>
          <a:bodyPr/>
          <a:lstStyle/>
          <a:p>
            <a:r>
              <a:rPr lang="en-US" dirty="0"/>
              <a:t>Sampling Distributions and The Central Limit Theorem</a:t>
            </a:r>
          </a:p>
        </p:txBody>
      </p:sp>
    </p:spTree>
    <p:extLst>
      <p:ext uri="{BB962C8B-B14F-4D97-AF65-F5344CB8AC3E}">
        <p14:creationId xmlns:p14="http://schemas.microsoft.com/office/powerpoint/2010/main" val="3425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the sampling distribution of a sample mean</a:t>
            </a:r>
          </a:p>
          <a:p>
            <a:pPr marL="457200" indent="-457200">
              <a:buFont typeface="+mj-lt"/>
              <a:buAutoNum type="arabicPeriod"/>
            </a:pPr>
            <a:r>
              <a:rPr lang="en-US" dirty="0"/>
              <a:t>Use the Central Limit Theorem to compute probabilities involving sample means</a:t>
            </a:r>
          </a:p>
        </p:txBody>
      </p:sp>
    </p:spTree>
    <p:extLst>
      <p:ext uri="{BB962C8B-B14F-4D97-AF65-F5344CB8AC3E}">
        <p14:creationId xmlns:p14="http://schemas.microsoft.com/office/powerpoint/2010/main" val="108290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the sampling distribution of a sample mean</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424535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Sampling Distribution of the Sample Mean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763000" cy="685800"/>
              </a:xfrm>
            </p:spPr>
            <p:txBody>
              <a:bodyPr/>
              <a:lstStyle/>
              <a:p>
                <a:pPr marL="0" indent="0">
                  <a:buNone/>
                </a:pPr>
                <a:r>
                  <a:rPr lang="en-US" dirty="0"/>
                  <a:t>In real situations, statistical studies involve </a:t>
                </a:r>
                <a:r>
                  <a:rPr lang="en-US" b="1" dirty="0"/>
                  <a:t>sampling </a:t>
                </a:r>
                <a:r>
                  <a:rPr lang="en-US" dirty="0"/>
                  <a:t>several individuals then computing numerical summaries of the samples. Most often the </a:t>
                </a:r>
                <a:r>
                  <a:rPr lang="en-US" b="1" dirty="0"/>
                  <a:t>sample mean</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smtClean="0">
                        <a:latin typeface="Cambria Math"/>
                      </a:rPr>
                      <m:t>,</m:t>
                    </m:r>
                    <m:r>
                      <a:rPr lang="en-US" i="1">
                        <a:latin typeface="Cambria Math"/>
                      </a:rPr>
                      <m:t> </m:t>
                    </m:r>
                  </m:oMath>
                </a14:m>
                <a:r>
                  <a:rPr lang="en-US" dirty="0"/>
                  <a:t>is computed.</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763000" cy="685800"/>
              </a:xfrm>
              <a:blipFill>
                <a:blip r:embed="rId3"/>
                <a:stretch>
                  <a:fillRect l="-1043" t="-7080" b="-92920"/>
                </a:stretch>
              </a:blipFill>
            </p:spPr>
            <p:txBody>
              <a:bodyPr/>
              <a:lstStyle/>
              <a:p>
                <a:r>
                  <a:rPr lang="en-US">
                    <a:noFill/>
                  </a:rPr>
                  <a:t> </a:t>
                </a:r>
              </a:p>
            </p:txBody>
          </p:sp>
        </mc:Fallback>
      </mc:AlternateContent>
      <p:pic>
        <p:nvPicPr>
          <p:cNvPr id="7" name="Content Placeholder 6" descr="Image of a population with many samples, each with a value of the sample mean indicated."/>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110740" y="2334357"/>
            <a:ext cx="4846320" cy="2351139"/>
          </a:xfrm>
        </p:spPr>
      </p:pic>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52400" y="4713799"/>
                <a:ext cx="8763000" cy="1001201"/>
              </a:xfrm>
            </p:spPr>
            <p:txBody>
              <a:bodyPr/>
              <a:lstStyle/>
              <a:p>
                <a:pPr marL="0" indent="0">
                  <a:buNone/>
                </a:pPr>
                <a:r>
                  <a:rPr lang="en-US" dirty="0"/>
                  <a:t>If several samples are drawn from a population, they are likely to have </a:t>
                </a:r>
                <a:r>
                  <a:rPr lang="en-US" b="1" dirty="0"/>
                  <a:t>different </a:t>
                </a:r>
                <a:r>
                  <a:rPr lang="en-US" dirty="0"/>
                  <a:t>values for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Because the value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varies each time a sample is drawn,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𝒙</m:t>
                        </m:r>
                      </m:e>
                    </m:acc>
                  </m:oMath>
                </a14:m>
                <a:r>
                  <a:rPr lang="en-US" b="1" dirty="0"/>
                  <a:t> is a random variable</a:t>
                </a:r>
                <a:r>
                  <a:rPr lang="en-US" dirty="0"/>
                  <a:t>. For each value of the random variable,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we can compute a probability. The probability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is called the </a:t>
                </a:r>
                <a:r>
                  <a:rPr lang="en-US" b="1" dirty="0">
                    <a:solidFill>
                      <a:schemeClr val="accent4"/>
                    </a:solidFill>
                  </a:rPr>
                  <a:t>sampling distribution</a:t>
                </a:r>
                <a:r>
                  <a:rPr lang="en-US" dirty="0">
                    <a:solidFill>
                      <a:schemeClr val="accent4"/>
                    </a:solidFill>
                  </a:rPr>
                  <a:t> </a:t>
                </a:r>
                <a:r>
                  <a:rPr lang="en-US" dirty="0"/>
                  <a:t>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a:latin typeface="Cambria Math" panose="02040503050406030204" pitchFamily="18" charset="0"/>
                      </a:rPr>
                      <m:t>.</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52400" y="4713799"/>
                <a:ext cx="8763000" cy="1001201"/>
              </a:xfrm>
              <a:blipFill>
                <a:blip r:embed="rId6"/>
                <a:stretch>
                  <a:fillRect l="-1043" t="-4848" r="-1043" b="-104848"/>
                </a:stretch>
              </a:blipFill>
            </p:spPr>
            <p:txBody>
              <a:bodyPr/>
              <a:lstStyle/>
              <a:p>
                <a:r>
                  <a:rPr lang="en-US">
                    <a:noFill/>
                  </a:rPr>
                  <a:t> </a:t>
                </a:r>
              </a:p>
            </p:txBody>
          </p:sp>
        </mc:Fallback>
      </mc:AlternateContent>
    </p:spTree>
    <p:extLst>
      <p:ext uri="{BB962C8B-B14F-4D97-AF65-F5344CB8AC3E}">
        <p14:creationId xmlns:p14="http://schemas.microsoft.com/office/powerpoint/2010/main" val="40413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Area and Probability Density Curves</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787400"/>
              </a:xfrm>
            </p:spPr>
            <p:txBody>
              <a:bodyPr/>
              <a:lstStyle/>
              <a:p>
                <a:pPr marL="0" indent="0">
                  <a:buNone/>
                </a:pPr>
                <a:r>
                  <a:rPr lang="en-US" dirty="0"/>
                  <a:t>The area under a probability density curve between any two values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r>
                      <a:rPr lang="en-US" i="1" dirty="0">
                        <a:latin typeface="Cambria Math" panose="02040503050406030204" pitchFamily="18" charset="0"/>
                      </a:rPr>
                      <m:t> </m:t>
                    </m:r>
                  </m:oMath>
                </a14:m>
                <a:r>
                  <a:rPr lang="en-US" dirty="0"/>
                  <a:t>has two interpretations:</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787400"/>
              </a:xfrm>
              <a:blipFill>
                <a:blip r:embed="rId3"/>
                <a:stretch>
                  <a:fillRect l="-1043" t="-6202" b="-22481"/>
                </a:stretch>
              </a:blipFill>
            </p:spPr>
            <p:txBody>
              <a:bodyPr/>
              <a:lstStyle/>
              <a:p>
                <a:r>
                  <a:rPr lang="en-US">
                    <a:noFill/>
                  </a:rPr>
                  <a:t> </a:t>
                </a:r>
              </a:p>
            </p:txBody>
          </p:sp>
        </mc:Fallback>
      </mc:AlternateContent>
      <p:pic>
        <p:nvPicPr>
          <p:cNvPr id="3" name="Content Placeholder 2" descr="Image of probability density curve with area between 3 and 4 shaded. This area is equal to the proportion of the population with values between 3 and 4.  Alternatively, it represents the probability that a randomly selected value from the population is between 3 and 4.&#10;"/>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143000" y="2162753"/>
            <a:ext cx="6858000" cy="2507094"/>
          </a:xfrm>
        </p:spPr>
      </p:pic>
      <mc:AlternateContent xmlns:mc="http://schemas.openxmlformats.org/markup-compatibility/2006" xmlns:a14="http://schemas.microsoft.com/office/drawing/2010/main">
        <mc:Choice Requires="a14">
          <p:sp>
            <p:nvSpPr>
              <p:cNvPr id="14" name="Content Placeholder 13"/>
              <p:cNvSpPr>
                <a:spLocks noGrp="1"/>
              </p:cNvSpPr>
              <p:nvPr>
                <p:ph sz="quarter" idx="10"/>
              </p:nvPr>
            </p:nvSpPr>
            <p:spPr>
              <a:xfrm>
                <a:off x="152400" y="4953000"/>
                <a:ext cx="8763000" cy="748145"/>
              </a:xfrm>
            </p:spPr>
            <p:txBody>
              <a:bodyPr/>
              <a:lstStyle/>
              <a:p>
                <a:pPr marL="285750" indent="-285750">
                  <a:buFont typeface="Arial" panose="020B0604020202020204" pitchFamily="34" charset="0"/>
                  <a:buChar char="•"/>
                </a:pPr>
                <a:r>
                  <a:rPr lang="en-US" dirty="0"/>
                  <a:t>It represents the proportion of the population whose values are between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a:t>
                </a:r>
              </a:p>
              <a:p>
                <a:pPr marL="285750" indent="-285750">
                  <a:buFont typeface="Arial" panose="020B0604020202020204" pitchFamily="34" charset="0"/>
                  <a:buChar char="•"/>
                </a:pPr>
                <a:r>
                  <a:rPr lang="en-US" dirty="0"/>
                  <a:t>It represents the probability that a randomly selected value from the population will be between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a:t>
                </a:r>
              </a:p>
            </p:txBody>
          </p:sp>
        </mc:Choice>
        <mc:Fallback xmlns="">
          <p:sp>
            <p:nvSpPr>
              <p:cNvPr id="14" name="Content Placeholder 13"/>
              <p:cNvSpPr>
                <a:spLocks noGrp="1" noRot="1" noChangeAspect="1" noMove="1" noResize="1" noEditPoints="1" noAdjustHandles="1" noChangeArrowheads="1" noChangeShapeType="1" noTextEdit="1"/>
              </p:cNvSpPr>
              <p:nvPr>
                <p:ph sz="quarter" idx="10"/>
              </p:nvPr>
            </p:nvSpPr>
            <p:spPr>
              <a:xfrm>
                <a:off x="152400" y="4953000"/>
                <a:ext cx="8763000" cy="748145"/>
              </a:xfrm>
              <a:blipFill>
                <a:blip r:embed="rId5"/>
                <a:stretch>
                  <a:fillRect l="-904" t="-6557" b="-130328"/>
                </a:stretch>
              </a:blipFill>
            </p:spPr>
            <p:txBody>
              <a:bodyPr/>
              <a:lstStyle/>
              <a:p>
                <a:r>
                  <a:rPr lang="en-US">
                    <a:noFill/>
                  </a:rPr>
                  <a:t> </a:t>
                </a:r>
              </a:p>
            </p:txBody>
          </p:sp>
        </mc:Fallback>
      </mc:AlternateContent>
    </p:spTree>
    <p:extLst>
      <p:ext uri="{BB962C8B-B14F-4D97-AF65-F5344CB8AC3E}">
        <p14:creationId xmlns:p14="http://schemas.microsoft.com/office/powerpoint/2010/main" val="38431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An Example of a Sampling Distribution</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6400800" cy="787400"/>
              </a:xfrm>
            </p:spPr>
            <p:txBody>
              <a:bodyPr/>
              <a:lstStyle/>
              <a:p>
                <a:pPr marL="0" indent="0">
                  <a:buNone/>
                </a:pPr>
                <a:r>
                  <a:rPr lang="en-US" dirty="0"/>
                  <a:t>Tetrahedral dice are shaped like a pyramid with four faces. Each face corresponds to a number between 1 and 4. Tossing a tetrahedral die is like sampling a value from the population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a:rPr>
                          <m:t>1</m:t>
                        </m:r>
                        <m:r>
                          <a:rPr lang="en-US" i="1" smtClean="0">
                            <a:latin typeface="Cambria Math"/>
                          </a:rPr>
                          <m:t>,</m:t>
                        </m:r>
                        <m:r>
                          <a:rPr lang="en-US" i="1">
                            <a:latin typeface="Cambria Math"/>
                          </a:rPr>
                          <m:t> 2</m:t>
                        </m:r>
                        <m:r>
                          <a:rPr lang="en-US" i="1" smtClean="0">
                            <a:latin typeface="Cambria Math"/>
                          </a:rPr>
                          <m:t>,</m:t>
                        </m:r>
                        <m:r>
                          <a:rPr lang="en-US" i="1">
                            <a:latin typeface="Cambria Math"/>
                          </a:rPr>
                          <m:t> 3</m:t>
                        </m:r>
                        <m:r>
                          <a:rPr lang="en-US" i="1" smtClean="0">
                            <a:latin typeface="Cambria Math"/>
                          </a:rPr>
                          <m:t>,</m:t>
                        </m:r>
                        <m:r>
                          <a:rPr lang="en-US" i="1">
                            <a:latin typeface="Cambria Math"/>
                          </a:rPr>
                          <m:t> 4</m:t>
                        </m:r>
                      </m:e>
                    </m:d>
                  </m:oMath>
                </a14:m>
                <a:r>
                  <a:rPr lang="en-US" dirty="0"/>
                  <a:t>. We can easily find the population mean, </a:t>
                </a:r>
                <a14:m>
                  <m:oMath xmlns:m="http://schemas.openxmlformats.org/officeDocument/2006/math">
                    <m:r>
                      <a:rPr lang="en-US" i="1">
                        <a:latin typeface="Cambria Math"/>
                        <a:ea typeface="Cambria Math"/>
                      </a:rPr>
                      <m:t>𝜇</m:t>
                    </m:r>
                    <m:r>
                      <a:rPr lang="en-US" i="1">
                        <a:latin typeface="Cambria Math" panose="02040503050406030204" pitchFamily="18" charset="0"/>
                        <a:ea typeface="Cambria Math"/>
                      </a:rPr>
                      <m:t>=2.5</m:t>
                    </m:r>
                  </m:oMath>
                </a14:m>
                <a:r>
                  <a:rPr lang="en-US" dirty="0"/>
                  <a:t>, and the population standard deviation </a:t>
                </a:r>
                <a14:m>
                  <m:oMath xmlns:m="http://schemas.openxmlformats.org/officeDocument/2006/math">
                    <m:r>
                      <a:rPr lang="en-US" i="1">
                        <a:latin typeface="Cambria Math" panose="02040503050406030204" pitchFamily="18" charset="0"/>
                      </a:rPr>
                      <m:t>𝜎</m:t>
                    </m:r>
                    <m:r>
                      <a:rPr lang="en-US" i="1">
                        <a:latin typeface="Cambria Math" panose="02040503050406030204" pitchFamily="18" charset="0"/>
                      </a:rPr>
                      <m:t>=1.118</m:t>
                    </m:r>
                  </m:oMath>
                </a14:m>
                <a:r>
                  <a:rPr lang="en-US" dirty="0"/>
                  <a:t>.</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6400800" cy="787400"/>
              </a:xfrm>
              <a:blipFill>
                <a:blip r:embed="rId3"/>
                <a:stretch>
                  <a:fillRect l="-1429" t="-6202" r="-1238" b="-208527"/>
                </a:stretch>
              </a:blipFill>
            </p:spPr>
            <p:txBody>
              <a:bodyPr/>
              <a:lstStyle/>
              <a:p>
                <a:r>
                  <a:rPr lang="en-US">
                    <a:noFill/>
                  </a:rPr>
                  <a:t> </a:t>
                </a:r>
              </a:p>
            </p:txBody>
          </p:sp>
        </mc:Fallback>
      </mc:AlternateContent>
      <p:sp>
        <p:nvSpPr>
          <p:cNvPr id="14" name="Content Placeholder 13"/>
          <p:cNvSpPr>
            <a:spLocks noGrp="1"/>
          </p:cNvSpPr>
          <p:nvPr>
            <p:ph sz="quarter" idx="10"/>
          </p:nvPr>
        </p:nvSpPr>
        <p:spPr>
          <a:xfrm>
            <a:off x="152400" y="3733800"/>
            <a:ext cx="8763000" cy="748145"/>
          </a:xfrm>
        </p:spPr>
        <p:txBody>
          <a:bodyPr/>
          <a:lstStyle/>
          <a:p>
            <a:pPr marL="0" indent="0">
              <a:buNone/>
            </a:pPr>
            <a:r>
              <a:rPr lang="en-US" dirty="0"/>
              <a:t>Suppose that a tetrahedral die is tossed three times. The sequence of three numbers observed may be thought of as a sample of size 3. We may get samples such as </a:t>
            </a:r>
            <a:r>
              <a:rPr lang="en-US"/>
              <a:t>[1, 1, 1], [1, 1, 2], [1, 1, 3], </a:t>
            </a:r>
            <a:r>
              <a:rPr lang="en-US" dirty="0"/>
              <a:t>and so on.</a:t>
            </a:r>
          </a:p>
        </p:txBody>
      </p:sp>
      <p:pic>
        <p:nvPicPr>
          <p:cNvPr id="4" name="Content Placeholder 3" descr="Decorative im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553200" y="1447799"/>
            <a:ext cx="2362200" cy="1655401"/>
          </a:xfrm>
        </p:spPr>
      </p:pic>
    </p:spTree>
    <p:extLst>
      <p:ext uri="{BB962C8B-B14F-4D97-AF65-F5344CB8AC3E}">
        <p14:creationId xmlns:p14="http://schemas.microsoft.com/office/powerpoint/2010/main" val="437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An Example of a Sampling Distribution (Continued)</a:t>
            </a:r>
          </a:p>
        </p:txBody>
      </p:sp>
      <mc:AlternateContent xmlns:mc="http://schemas.openxmlformats.org/markup-compatibility/2006" xmlns:a14="http://schemas.microsoft.com/office/drawing/2010/main">
        <mc:Choice Requires="a14">
          <p:sp>
            <p:nvSpPr>
              <p:cNvPr id="5" name="Content Placeholder 4" descr="Image of a table that displays all possible samples of size 3 and the sample mean of each sample."/>
              <p:cNvSpPr>
                <a:spLocks noGrp="1"/>
              </p:cNvSpPr>
              <p:nvPr>
                <p:ph sz="quarter" idx="14"/>
              </p:nvPr>
            </p:nvSpPr>
            <p:spPr>
              <a:xfrm>
                <a:off x="76201" y="1143000"/>
                <a:ext cx="8991599" cy="838199"/>
              </a:xfrm>
            </p:spPr>
            <p:txBody>
              <a:bodyPr/>
              <a:lstStyle/>
              <a:p>
                <a:pPr marL="0" indent="0">
                  <a:buNone/>
                </a:pPr>
                <a:r>
                  <a:rPr lang="en-US" sz="2200" dirty="0"/>
                  <a:t>The table displays all possible samples of size 3 and the sample mean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of each. The mean of all of values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=2.5</m:t>
                    </m:r>
                  </m:oMath>
                </a14:m>
                <a:r>
                  <a:rPr lang="en-US" sz="2200" dirty="0"/>
                  <a:t> and the standard deviation of all values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=0.6455</m:t>
                    </m:r>
                  </m:oMath>
                </a14:m>
                <a:r>
                  <a:rPr lang="en-US" sz="2200" dirty="0"/>
                  <a:t>. </a:t>
                </a:r>
              </a:p>
            </p:txBody>
          </p:sp>
        </mc:Choice>
        <mc:Fallback xmlns="">
          <p:sp>
            <p:nvSpPr>
              <p:cNvPr id="5" name="Content Placeholder 4" descr="Image of a table that displays all possible samples of size 3 and the sample mean of each sample."/>
              <p:cNvSpPr>
                <a:spLocks noGrp="1" noRot="1" noChangeAspect="1" noMove="1" noResize="1" noEditPoints="1" noAdjustHandles="1" noChangeArrowheads="1" noChangeShapeType="1" noTextEdit="1"/>
              </p:cNvSpPr>
              <p:nvPr>
                <p:ph sz="quarter" idx="14"/>
              </p:nvPr>
            </p:nvSpPr>
            <p:spPr>
              <a:xfrm>
                <a:off x="76201" y="1143000"/>
                <a:ext cx="8991599" cy="838199"/>
              </a:xfrm>
              <a:blipFill>
                <a:blip r:embed="rId3"/>
                <a:stretch>
                  <a:fillRect l="-881" t="-5109" r="-678" b="-45985"/>
                </a:stretch>
              </a:blipFill>
            </p:spPr>
            <p:txBody>
              <a:bodyPr/>
              <a:lstStyle/>
              <a:p>
                <a:r>
                  <a:rPr lang="en-US">
                    <a:noFill/>
                  </a:rPr>
                  <a:t> </a:t>
                </a:r>
              </a:p>
            </p:txBody>
          </p:sp>
        </mc:Fallback>
      </mc:AlternateContent>
      <p:pic>
        <p:nvPicPr>
          <p:cNvPr id="7" name="Content Placeholder 6" descr="All possible samples of size 3 with the sample mean given for each one."/>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2819400" y="2226051"/>
            <a:ext cx="6126480" cy="4479549"/>
          </a:xfrm>
        </p:spPr>
      </p:pic>
      <p:sp>
        <p:nvSpPr>
          <p:cNvPr id="4" name="Content Placeholder 3"/>
          <p:cNvSpPr>
            <a:spLocks noGrp="1"/>
          </p:cNvSpPr>
          <p:nvPr>
            <p:ph sz="quarter" idx="13"/>
          </p:nvPr>
        </p:nvSpPr>
        <p:spPr>
          <a:xfrm>
            <a:off x="76201" y="2738845"/>
            <a:ext cx="2590799" cy="2137955"/>
          </a:xfrm>
        </p:spPr>
        <p:txBody>
          <a:bodyPr/>
          <a:lstStyle/>
          <a:p>
            <a:pPr marL="0" indent="0">
              <a:buNone/>
            </a:pPr>
            <a:r>
              <a:rPr lang="en-US" sz="2200" dirty="0"/>
              <a:t>Next, we compare these values to the population mean (2.5) and population standard deviation (1.118).</a:t>
            </a:r>
          </a:p>
        </p:txBody>
      </p:sp>
    </p:spTree>
    <p:extLst>
      <p:ext uri="{BB962C8B-B14F-4D97-AF65-F5344CB8AC3E}">
        <p14:creationId xmlns:p14="http://schemas.microsoft.com/office/powerpoint/2010/main" val="27076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Mean and Standard Deviation of a Sampling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151709"/>
                <a:ext cx="8991600" cy="5334000"/>
              </a:xfrm>
            </p:spPr>
            <p:txBody>
              <a:bodyPr/>
              <a:lstStyle/>
              <a:p>
                <a:pPr marL="0" indent="0">
                  <a:buNone/>
                </a:pPr>
                <a:r>
                  <a:rPr lang="en-US" sz="2200" dirty="0"/>
                  <a:t>The mean of the sampling distribution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=2.5</m:t>
                    </m:r>
                  </m:oMath>
                </a14:m>
                <a:r>
                  <a:rPr lang="en-US" sz="2200" dirty="0"/>
                  <a:t>, which is the same as the mean of the population, </a:t>
                </a:r>
                <a14:m>
                  <m:oMath xmlns:m="http://schemas.openxmlformats.org/officeDocument/2006/math">
                    <m:r>
                      <a:rPr lang="en-US" sz="2200" i="1">
                        <a:latin typeface="Cambria Math" panose="02040503050406030204" pitchFamily="18" charset="0"/>
                      </a:rPr>
                      <m:t>𝜇</m:t>
                    </m:r>
                    <m:r>
                      <a:rPr lang="en-US" sz="2200" i="1">
                        <a:latin typeface="Cambria Math" panose="02040503050406030204" pitchFamily="18" charset="0"/>
                      </a:rPr>
                      <m:t>=2.5</m:t>
                    </m:r>
                  </m:oMath>
                </a14:m>
                <a:r>
                  <a:rPr lang="en-US" sz="2200" dirty="0"/>
                  <a:t>. This relation always holds.</a:t>
                </a:r>
              </a:p>
              <a:p>
                <a:pPr marL="0" indent="0">
                  <a:buNone/>
                </a:pPr>
                <a:r>
                  <a:rPr lang="en-US" sz="2200" b="1" dirty="0">
                    <a:solidFill>
                      <a:schemeClr val="bg2"/>
                    </a:solidFill>
                  </a:rPr>
                  <a:t>The mean of the sampling distribution is denoted by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a:ea typeface="Cambria Math"/>
                          </a:rPr>
                          <m:t>𝝁</m:t>
                        </m:r>
                      </m:e>
                      <m:sub>
                        <m:bar>
                          <m:barPr>
                            <m:pos m:val="top"/>
                            <m:ctrlPr>
                              <a:rPr lang="en-US" sz="2200" b="1" i="1">
                                <a:solidFill>
                                  <a:schemeClr val="bg2"/>
                                </a:solidFill>
                                <a:latin typeface="Cambria Math" panose="02040503050406030204" pitchFamily="18" charset="0"/>
                              </a:rPr>
                            </m:ctrlPr>
                          </m:barPr>
                          <m:e>
                            <m:r>
                              <a:rPr lang="en-US" sz="2200" b="1" i="1">
                                <a:solidFill>
                                  <a:schemeClr val="bg2"/>
                                </a:solidFill>
                                <a:latin typeface="Cambria Math"/>
                              </a:rPr>
                              <m:t>𝒙</m:t>
                            </m:r>
                          </m:e>
                        </m:bar>
                      </m:sub>
                    </m:sSub>
                    <m:r>
                      <a:rPr lang="en-US" sz="2200" b="1" i="1">
                        <a:solidFill>
                          <a:schemeClr val="bg2"/>
                        </a:solidFill>
                        <a:latin typeface="Cambria Math"/>
                      </a:rPr>
                      <m:t> </m:t>
                    </m:r>
                  </m:oMath>
                </a14:m>
                <a:r>
                  <a:rPr lang="en-US" sz="2200" b="1" dirty="0">
                    <a:solidFill>
                      <a:schemeClr val="bg2"/>
                    </a:solidFill>
                  </a:rPr>
                  <a:t>and equals the mean of the population:</a:t>
                </a:r>
              </a:p>
              <a:p>
                <a:pPr marL="0" indent="0" algn="ctr">
                  <a:buNone/>
                </a:pPr>
                <a14:m>
                  <m:oMathPara xmlns:m="http://schemas.openxmlformats.org/officeDocument/2006/math">
                    <m:oMathParaPr>
                      <m:jc m:val="centerGroup"/>
                    </m:oMathParaPr>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a:ea typeface="Cambria Math"/>
                            </a:rPr>
                            <m:t>𝝁</m:t>
                          </m:r>
                        </m:e>
                        <m:sub>
                          <m:bar>
                            <m:barPr>
                              <m:pos m:val="top"/>
                              <m:ctrlPr>
                                <a:rPr lang="en-US" sz="2200" b="1" i="1">
                                  <a:solidFill>
                                    <a:schemeClr val="bg2"/>
                                  </a:solidFill>
                                  <a:latin typeface="Cambria Math" panose="02040503050406030204" pitchFamily="18" charset="0"/>
                                </a:rPr>
                              </m:ctrlPr>
                            </m:barPr>
                            <m:e>
                              <m:r>
                                <a:rPr lang="en-US" sz="2200" b="1" i="1">
                                  <a:solidFill>
                                    <a:schemeClr val="bg2"/>
                                  </a:solidFill>
                                  <a:latin typeface="Cambria Math"/>
                                </a:rPr>
                                <m:t>𝒙</m:t>
                              </m:r>
                            </m:e>
                          </m:bar>
                        </m:sub>
                      </m:sSub>
                      <m:r>
                        <a:rPr lang="en-US" sz="2200" b="1" i="1">
                          <a:solidFill>
                            <a:schemeClr val="bg2"/>
                          </a:solidFill>
                          <a:latin typeface="Cambria Math"/>
                        </a:rPr>
                        <m:t>=</m:t>
                      </m:r>
                      <m:r>
                        <a:rPr lang="en-US" sz="2200" b="1" i="1">
                          <a:solidFill>
                            <a:schemeClr val="bg2"/>
                          </a:solidFill>
                          <a:latin typeface="Cambria Math"/>
                          <a:ea typeface="Cambria Math"/>
                        </a:rPr>
                        <m:t>𝝁</m:t>
                      </m:r>
                    </m:oMath>
                  </m:oMathPara>
                </a14:m>
                <a:endParaRPr lang="en-US" sz="2200" b="1" dirty="0">
                  <a:solidFill>
                    <a:schemeClr val="bg2"/>
                  </a:solidFill>
                </a:endParaRPr>
              </a:p>
              <a:p>
                <a:pPr marL="0" indent="0">
                  <a:buNone/>
                </a:pPr>
                <a:r>
                  <a:rPr lang="en-US" sz="2200" dirty="0"/>
                  <a:t>The standard deviation of the sampling distribution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=0.6455</m:t>
                    </m:r>
                  </m:oMath>
                </a14:m>
                <a:r>
                  <a:rPr lang="en-US" sz="2200" dirty="0"/>
                  <a:t>, which is less than the population standard deviation </a:t>
                </a:r>
                <a14:m>
                  <m:oMath xmlns:m="http://schemas.openxmlformats.org/officeDocument/2006/math">
                    <m:r>
                      <a:rPr lang="en-US" sz="2200" i="1">
                        <a:latin typeface="Cambria Math" panose="02040503050406030204" pitchFamily="18" charset="0"/>
                      </a:rPr>
                      <m:t>𝜎</m:t>
                    </m:r>
                    <m:r>
                      <a:rPr lang="en-US" sz="2200" i="1">
                        <a:latin typeface="Cambria Math" panose="02040503050406030204" pitchFamily="18" charset="0"/>
                      </a:rPr>
                      <m:t>=1.118</m:t>
                    </m:r>
                  </m:oMath>
                </a14:m>
                <a:r>
                  <a:rPr lang="en-US" sz="2200" dirty="0"/>
                  <a:t>. It is not obvious how these two quantities are related. Note, that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=0.6455=</m:t>
                    </m:r>
                    <m:f>
                      <m:fPr>
                        <m:ctrlPr>
                          <a:rPr lang="en-US" sz="2200" i="1">
                            <a:latin typeface="Cambria Math" panose="02040503050406030204" pitchFamily="18" charset="0"/>
                          </a:rPr>
                        </m:ctrlPr>
                      </m:fPr>
                      <m:num>
                        <m:r>
                          <a:rPr lang="en-US" sz="2200" i="1">
                            <a:latin typeface="Cambria Math" panose="02040503050406030204" pitchFamily="18" charset="0"/>
                          </a:rPr>
                          <m:t>1.118</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𝜎</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3</m:t>
                            </m:r>
                          </m:e>
                        </m:rad>
                      </m:den>
                    </m:f>
                  </m:oMath>
                </a14:m>
                <a:r>
                  <a:rPr lang="en-US" sz="2200" dirty="0"/>
                  <a:t>. Recall that the sample size is </a:t>
                </a:r>
                <a14:m>
                  <m:oMath xmlns:m="http://schemas.openxmlformats.org/officeDocument/2006/math">
                    <m:r>
                      <a:rPr lang="en-US" sz="2200" i="1">
                        <a:latin typeface="Cambria Math" panose="02040503050406030204" pitchFamily="18" charset="0"/>
                      </a:rPr>
                      <m:t>𝑛</m:t>
                    </m:r>
                    <m:r>
                      <a:rPr lang="en-US" sz="2200" i="1">
                        <a:latin typeface="Cambria Math" panose="02040503050406030204" pitchFamily="18" charset="0"/>
                      </a:rPr>
                      <m:t>=3</m:t>
                    </m:r>
                  </m:oMath>
                </a14:m>
                <a:r>
                  <a:rPr lang="en-US" sz="2200" dirty="0"/>
                  <a:t>, which suggests that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𝜎</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𝑛</m:t>
                            </m:r>
                          </m:e>
                        </m:rad>
                      </m:den>
                    </m:f>
                  </m:oMath>
                </a14:m>
                <a:r>
                  <a:rPr lang="en-US" sz="2200" dirty="0"/>
                  <a:t>.</a:t>
                </a:r>
              </a:p>
              <a:p>
                <a:pPr marL="0" indent="0">
                  <a:buNone/>
                </a:pPr>
                <a:r>
                  <a:rPr lang="en-US" sz="2200" b="1" dirty="0">
                    <a:solidFill>
                      <a:schemeClr val="bg2"/>
                    </a:solidFill>
                  </a:rPr>
                  <a:t>The standard deviation of the sampling distribution, sometimes called the standard error, is denoted by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ea typeface="Cambria Math"/>
                          </a:rPr>
                          <m:t>𝝈</m:t>
                        </m:r>
                      </m:e>
                      <m:sub>
                        <m:bar>
                          <m:barPr>
                            <m:pos m:val="top"/>
                            <m:ctrlPr>
                              <a:rPr lang="en-US" sz="2200" b="1" i="1">
                                <a:solidFill>
                                  <a:schemeClr val="bg2"/>
                                </a:solidFill>
                                <a:latin typeface="Cambria Math" panose="02040503050406030204" pitchFamily="18" charset="0"/>
                              </a:rPr>
                            </m:ctrlPr>
                          </m:barPr>
                          <m:e>
                            <m:r>
                              <a:rPr lang="en-US" sz="2200" b="1" i="1">
                                <a:solidFill>
                                  <a:schemeClr val="bg2"/>
                                </a:solidFill>
                                <a:latin typeface="Cambria Math"/>
                              </a:rPr>
                              <m:t>𝒙</m:t>
                            </m:r>
                          </m:e>
                        </m:bar>
                      </m:sub>
                    </m:sSub>
                    <m:r>
                      <a:rPr lang="en-US" sz="2200" b="1" i="1">
                        <a:solidFill>
                          <a:schemeClr val="bg2"/>
                        </a:solidFill>
                        <a:latin typeface="Cambria Math"/>
                      </a:rPr>
                      <m:t> </m:t>
                    </m:r>
                  </m:oMath>
                </a14:m>
                <a:r>
                  <a:rPr lang="en-US" sz="2200" b="1" dirty="0">
                    <a:solidFill>
                      <a:schemeClr val="bg2"/>
                    </a:solidFill>
                  </a:rPr>
                  <a:t>and equals the standard deviation of the population divided by the square root of the sample size:</a:t>
                </a:r>
              </a:p>
              <a:p>
                <a:pPr marL="0" indent="0" algn="ctr">
                  <a:buNone/>
                </a:pP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𝝈</m:t>
                        </m:r>
                      </m:e>
                      <m:sub>
                        <m:bar>
                          <m:barPr>
                            <m:pos m:val="top"/>
                            <m:ctrlPr>
                              <a:rPr lang="en-US" sz="2200" b="1" i="1">
                                <a:solidFill>
                                  <a:schemeClr val="bg2"/>
                                </a:solidFill>
                                <a:latin typeface="Cambria Math" panose="02040503050406030204" pitchFamily="18" charset="0"/>
                              </a:rPr>
                            </m:ctrlPr>
                          </m:barPr>
                          <m:e>
                            <m:r>
                              <a:rPr lang="en-US" sz="2200" b="1" i="1">
                                <a:solidFill>
                                  <a:schemeClr val="bg2"/>
                                </a:solidFill>
                                <a:latin typeface="Cambria Math"/>
                              </a:rPr>
                              <m:t>𝒙</m:t>
                            </m:r>
                          </m:e>
                        </m:bar>
                      </m:sub>
                    </m:sSub>
                    <m:r>
                      <a:rPr lang="en-US" sz="2200" b="1" i="1">
                        <a:solidFill>
                          <a:schemeClr val="bg2"/>
                        </a:solidFill>
                        <a:latin typeface="Cambria Math"/>
                      </a:rPr>
                      <m:t>=</m:t>
                    </m:r>
                    <m:f>
                      <m:fPr>
                        <m:ctrlPr>
                          <a:rPr lang="en-US" sz="2200" b="1" i="1">
                            <a:solidFill>
                              <a:schemeClr val="bg2"/>
                            </a:solidFill>
                            <a:latin typeface="Cambria Math" panose="02040503050406030204" pitchFamily="18" charset="0"/>
                          </a:rPr>
                        </m:ctrlPr>
                      </m:fPr>
                      <m:num>
                        <m:r>
                          <a:rPr lang="en-US" sz="2200" b="1" i="1">
                            <a:solidFill>
                              <a:schemeClr val="bg2"/>
                            </a:solidFill>
                            <a:latin typeface="Cambria Math" panose="02040503050406030204" pitchFamily="18" charset="0"/>
                          </a:rPr>
                          <m:t>𝝈</m:t>
                        </m:r>
                      </m:num>
                      <m:den>
                        <m:rad>
                          <m:radPr>
                            <m:degHide m:val="on"/>
                            <m:ctrlPr>
                              <a:rPr lang="en-US" sz="2200" b="1" i="1">
                                <a:solidFill>
                                  <a:schemeClr val="bg2"/>
                                </a:solidFill>
                                <a:latin typeface="Cambria Math" panose="02040503050406030204" pitchFamily="18" charset="0"/>
                              </a:rPr>
                            </m:ctrlPr>
                          </m:radPr>
                          <m:deg/>
                          <m:e>
                            <m:r>
                              <a:rPr lang="en-US" sz="2200" b="1" i="1">
                                <a:solidFill>
                                  <a:schemeClr val="bg2"/>
                                </a:solidFill>
                                <a:latin typeface="Cambria Math" panose="02040503050406030204" pitchFamily="18" charset="0"/>
                              </a:rPr>
                              <m:t>𝒏</m:t>
                            </m:r>
                          </m:e>
                        </m:rad>
                      </m:den>
                    </m:f>
                  </m:oMath>
                </a14:m>
                <a:r>
                  <a:rPr lang="en-US" sz="2200" b="1" dirty="0">
                    <a:solidFill>
                      <a:schemeClr val="bg2"/>
                    </a:solidFill>
                  </a:rPr>
                  <a:t> </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151709"/>
                <a:ext cx="8991600" cy="5334000"/>
              </a:xfrm>
              <a:blipFill>
                <a:blip r:embed="rId3"/>
                <a:stretch>
                  <a:fillRect l="-881" t="-800" r="-678"/>
                </a:stretch>
              </a:blipFill>
            </p:spPr>
            <p:txBody>
              <a:bodyPr/>
              <a:lstStyle/>
              <a:p>
                <a:r>
                  <a:rPr lang="en-US">
                    <a:noFill/>
                  </a:rPr>
                  <a:t> </a:t>
                </a:r>
              </a:p>
            </p:txBody>
          </p:sp>
        </mc:Fallback>
      </mc:AlternateContent>
    </p:spTree>
    <p:extLst>
      <p:ext uri="{BB962C8B-B14F-4D97-AF65-F5344CB8AC3E}">
        <p14:creationId xmlns:p14="http://schemas.microsoft.com/office/powerpoint/2010/main" val="10794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Sampling Distribution</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52400" y="1219200"/>
                <a:ext cx="8610600" cy="2667000"/>
              </a:xfrm>
            </p:spPr>
            <p:txBody>
              <a:bodyPr/>
              <a:lstStyle/>
              <a:p>
                <a:pPr marL="0" indent="0">
                  <a:buNone/>
                </a:pPr>
                <a:r>
                  <a:rPr lang="en-US" sz="2300" dirty="0"/>
                  <a:t>Among students at a certain college, the mean number of hours of television watched per week is </a:t>
                </a:r>
                <a14:m>
                  <m:oMath xmlns:m="http://schemas.openxmlformats.org/officeDocument/2006/math">
                    <m:r>
                      <a:rPr lang="en-US" sz="2300" i="1">
                        <a:latin typeface="Cambria Math"/>
                        <a:ea typeface="Cambria Math"/>
                      </a:rPr>
                      <m:t>𝜇</m:t>
                    </m:r>
                  </m:oMath>
                </a14:m>
                <a:r>
                  <a:rPr lang="en-US" sz="2300" dirty="0"/>
                  <a:t> = 10.5, and the standard deviation is </a:t>
                </a:r>
                <a14:m>
                  <m:oMath xmlns:m="http://schemas.openxmlformats.org/officeDocument/2006/math">
                    <m:r>
                      <a:rPr lang="en-US" sz="2300" i="1">
                        <a:latin typeface="Cambria Math"/>
                        <a:ea typeface="Cambria Math"/>
                      </a:rPr>
                      <m:t>𝜎</m:t>
                    </m:r>
                  </m:oMath>
                </a14:m>
                <a:r>
                  <a:rPr lang="en-US" sz="2300" dirty="0"/>
                  <a:t> = 3.6. A simple random sample of 16 students is chosen for a study of viewing habits. Let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a:rPr>
                          <m:t>𝑥</m:t>
                        </m:r>
                      </m:e>
                    </m:acc>
                    <m:r>
                      <a:rPr lang="en-US" sz="2300" i="1" smtClean="0">
                        <a:latin typeface="Cambria Math"/>
                      </a:rPr>
                      <m:t> </m:t>
                    </m:r>
                  </m:oMath>
                </a14:m>
                <a:r>
                  <a:rPr lang="en-US" sz="2300" dirty="0"/>
                  <a:t>be the mean number of hours of TV watched by the sampled students. Find the mean </a:t>
                </a:r>
                <a14:m>
                  <m:oMath xmlns:m="http://schemas.openxmlformats.org/officeDocument/2006/math">
                    <m:sSub>
                      <m:sSubPr>
                        <m:ctrlPr>
                          <a:rPr lang="en-US" sz="2300" i="1">
                            <a:latin typeface="Cambria Math" panose="02040503050406030204" pitchFamily="18" charset="0"/>
                          </a:rPr>
                        </m:ctrlPr>
                      </m:sSubPr>
                      <m:e>
                        <m:r>
                          <a:rPr lang="en-US" sz="2300" i="1">
                            <a:latin typeface="Cambria Math"/>
                            <a:ea typeface="Cambria Math"/>
                          </a:rPr>
                          <m:t>𝜇</m:t>
                        </m:r>
                      </m:e>
                      <m:sub>
                        <m:bar>
                          <m:barPr>
                            <m:pos m:val="top"/>
                            <m:ctrlPr>
                              <a:rPr lang="en-US" sz="2300" i="1">
                                <a:latin typeface="Cambria Math" panose="02040503050406030204" pitchFamily="18" charset="0"/>
                              </a:rPr>
                            </m:ctrlPr>
                          </m:barPr>
                          <m:e>
                            <m:r>
                              <a:rPr lang="en-US" sz="2300" i="1">
                                <a:latin typeface="Cambria Math"/>
                              </a:rPr>
                              <m:t>𝑥</m:t>
                            </m:r>
                          </m:e>
                        </m:bar>
                      </m:sub>
                    </m:sSub>
                  </m:oMath>
                </a14:m>
                <a:r>
                  <a:rPr lang="en-US" sz="2300" dirty="0"/>
                  <a:t> and the standard deviation </a:t>
                </a:r>
                <a14:m>
                  <m:oMath xmlns:m="http://schemas.openxmlformats.org/officeDocument/2006/math">
                    <m:sSub>
                      <m:sSubPr>
                        <m:ctrlPr>
                          <a:rPr lang="en-US" sz="2300" i="1">
                            <a:latin typeface="Cambria Math" panose="02040503050406030204" pitchFamily="18" charset="0"/>
                          </a:rPr>
                        </m:ctrlPr>
                      </m:sSubPr>
                      <m:e>
                        <m:r>
                          <a:rPr lang="en-US" sz="2300" i="1">
                            <a:latin typeface="Cambria Math"/>
                            <a:ea typeface="Cambria Math"/>
                          </a:rPr>
                          <m:t>𝜎</m:t>
                        </m:r>
                      </m:e>
                      <m:sub>
                        <m:bar>
                          <m:barPr>
                            <m:pos m:val="top"/>
                            <m:ctrlPr>
                              <a:rPr lang="en-US" sz="2300" i="1">
                                <a:latin typeface="Cambria Math" panose="02040503050406030204" pitchFamily="18" charset="0"/>
                              </a:rPr>
                            </m:ctrlPr>
                          </m:barPr>
                          <m:e>
                            <m:r>
                              <a:rPr lang="en-US" sz="2300" i="1">
                                <a:latin typeface="Cambria Math"/>
                              </a:rPr>
                              <m:t>𝑥</m:t>
                            </m:r>
                          </m:e>
                        </m:bar>
                      </m:sub>
                    </m:sSub>
                    <m:r>
                      <a:rPr lang="en-US" sz="2300" i="1">
                        <a:latin typeface="Cambria Math"/>
                      </a:rPr>
                      <m:t> </m:t>
                    </m:r>
                  </m:oMath>
                </a14:m>
                <a:r>
                  <a:rPr lang="en-US" sz="2300" dirty="0"/>
                  <a:t>of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a:rPr>
                          <m:t>𝑥</m:t>
                        </m:r>
                      </m:e>
                    </m:acc>
                  </m:oMath>
                </a14:m>
                <a:r>
                  <a:rPr lang="en-US" sz="2300" dirty="0"/>
                  <a:t> .</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52400" y="1219200"/>
                <a:ext cx="8610600" cy="2667000"/>
              </a:xfrm>
              <a:blipFill rotWithShape="0">
                <a:blip r:embed="rId3"/>
                <a:stretch>
                  <a:fillRect l="-991" t="-1598" r="-14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10"/>
              <p:cNvSpPr>
                <a:spLocks noGrp="1"/>
              </p:cNvSpPr>
              <p:nvPr>
                <p:ph sz="quarter" idx="13"/>
              </p:nvPr>
            </p:nvSpPr>
            <p:spPr>
              <a:xfrm>
                <a:off x="76200" y="3810000"/>
                <a:ext cx="8915399" cy="623455"/>
              </a:xfrm>
            </p:spPr>
            <p:txBody>
              <a:bodyPr/>
              <a:lstStyle/>
              <a:p>
                <a:pPr marL="0" indent="0">
                  <a:buNone/>
                </a:pPr>
                <a:r>
                  <a:rPr lang="en-US" b="1" dirty="0"/>
                  <a:t>Solution:</a:t>
                </a:r>
                <a:br>
                  <a:rPr lang="en-US" b="1" dirty="0"/>
                </a:br>
                <a:r>
                  <a:rPr lang="en-US" dirty="0"/>
                  <a:t>The mean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is:</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𝜇</m:t>
                        </m:r>
                      </m:e>
                      <m:sub>
                        <m:bar>
                          <m:barPr>
                            <m:pos m:val="top"/>
                            <m:ctrlPr>
                              <a:rPr lang="en-US" i="1">
                                <a:latin typeface="Cambria Math" panose="02040503050406030204" pitchFamily="18" charset="0"/>
                              </a:rPr>
                            </m:ctrlPr>
                          </m:barPr>
                          <m:e>
                            <m:r>
                              <a:rPr lang="en-US" i="1">
                                <a:latin typeface="Cambria Math"/>
                              </a:rPr>
                              <m:t>𝑥</m:t>
                            </m:r>
                          </m:e>
                        </m:bar>
                      </m:sub>
                    </m:sSub>
                  </m:oMath>
                </a14:m>
                <a:r>
                  <a:rPr lang="en-US" dirty="0"/>
                  <a:t> = </a:t>
                </a:r>
                <a14:m>
                  <m:oMath xmlns:m="http://schemas.openxmlformats.org/officeDocument/2006/math">
                    <m:r>
                      <a:rPr lang="en-US" i="1">
                        <a:latin typeface="Cambria Math"/>
                        <a:ea typeface="Cambria Math"/>
                      </a:rPr>
                      <m:t>𝜇</m:t>
                    </m:r>
                  </m:oMath>
                </a14:m>
                <a:r>
                  <a:rPr lang="en-US" dirty="0"/>
                  <a:t> = 10.5</a:t>
                </a:r>
              </a:p>
              <a:p>
                <a:pPr marL="0" indent="0">
                  <a:buNone/>
                </a:pPr>
                <a:endParaRPr lang="en-US" dirty="0"/>
              </a:p>
              <a:p>
                <a:pPr marL="0" indent="0">
                  <a:buNone/>
                </a:pPr>
                <a:r>
                  <a:rPr lang="en-US" dirty="0"/>
                  <a:t>The sample size is </a:t>
                </a:r>
                <a14:m>
                  <m:oMath xmlns:m="http://schemas.openxmlformats.org/officeDocument/2006/math">
                    <m:r>
                      <a:rPr lang="en-US" i="1" dirty="0">
                        <a:latin typeface="Cambria Math" panose="02040503050406030204" pitchFamily="18" charset="0"/>
                      </a:rPr>
                      <m:t>𝑛</m:t>
                    </m:r>
                  </m:oMath>
                </a14:m>
                <a:r>
                  <a:rPr lang="en-US" i="1" dirty="0"/>
                  <a:t> </a:t>
                </a:r>
                <a:r>
                  <a:rPr lang="en-US" dirty="0"/>
                  <a:t>= 16. Therefore, the standard deviation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is: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bar>
                          <m:barPr>
                            <m:pos m:val="top"/>
                            <m:ctrlPr>
                              <a:rPr lang="en-US" i="1">
                                <a:latin typeface="Cambria Math" panose="02040503050406030204" pitchFamily="18" charset="0"/>
                              </a:rPr>
                            </m:ctrlPr>
                          </m:barPr>
                          <m:e>
                            <m:r>
                              <a:rPr lang="en-US" i="1">
                                <a:latin typeface="Cambria Math"/>
                              </a:rPr>
                              <m:t>𝑥</m:t>
                            </m:r>
                          </m:e>
                        </m:bar>
                      </m:sub>
                    </m:sSub>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a:ea typeface="Cambria Math"/>
                          </a:rPr>
                          <m:t>𝜎</m:t>
                        </m:r>
                      </m:num>
                      <m:den>
                        <m:rad>
                          <m:radPr>
                            <m:degHide m:val="on"/>
                            <m:ctrlPr>
                              <a:rPr lang="en-US" i="1">
                                <a:latin typeface="Cambria Math" panose="02040503050406030204" pitchFamily="18" charset="0"/>
                              </a:rPr>
                            </m:ctrlPr>
                          </m:radPr>
                          <m:deg/>
                          <m:e>
                            <m:r>
                              <a:rPr lang="en-US" i="1">
                                <a:latin typeface="Cambria Math"/>
                              </a:rPr>
                              <m:t>𝑛</m:t>
                            </m:r>
                          </m:e>
                        </m:rad>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a:rPr>
                          <m:t>3.6</m:t>
                        </m:r>
                      </m:num>
                      <m:den>
                        <m:rad>
                          <m:radPr>
                            <m:degHide m:val="on"/>
                            <m:ctrlPr>
                              <a:rPr lang="en-US" i="1">
                                <a:latin typeface="Cambria Math" panose="02040503050406030204" pitchFamily="18" charset="0"/>
                              </a:rPr>
                            </m:ctrlPr>
                          </m:radPr>
                          <m:deg/>
                          <m:e>
                            <m:r>
                              <a:rPr lang="en-US" i="1">
                                <a:latin typeface="Cambria Math"/>
                              </a:rPr>
                              <m:t>16</m:t>
                            </m:r>
                          </m:e>
                        </m:rad>
                      </m:den>
                    </m:f>
                  </m:oMath>
                </a14:m>
                <a:r>
                  <a:rPr lang="en-US" dirty="0"/>
                  <a:t> = 0.9</a:t>
                </a:r>
              </a:p>
            </p:txBody>
          </p:sp>
        </mc:Choice>
        <mc:Fallback xmlns="">
          <p:sp>
            <p:nvSpPr>
              <p:cNvPr id="11" name="Content Placeholder 10"/>
              <p:cNvSpPr>
                <a:spLocks noGrp="1" noRot="1" noChangeAspect="1" noMove="1" noResize="1" noEditPoints="1" noAdjustHandles="1" noChangeArrowheads="1" noChangeShapeType="1" noTextEdit="1"/>
              </p:cNvSpPr>
              <p:nvPr>
                <p:ph sz="quarter" idx="13"/>
              </p:nvPr>
            </p:nvSpPr>
            <p:spPr>
              <a:xfrm>
                <a:off x="76200" y="3810000"/>
                <a:ext cx="8915399" cy="623455"/>
              </a:xfrm>
              <a:blipFill>
                <a:blip r:embed="rId5"/>
                <a:stretch>
                  <a:fillRect l="-1094" t="-7843" b="-317647"/>
                </a:stretch>
              </a:blipFill>
            </p:spPr>
            <p:txBody>
              <a:bodyPr/>
              <a:lstStyle/>
              <a:p>
                <a:r>
                  <a:rPr lang="en-US">
                    <a:noFill/>
                  </a:rPr>
                  <a:t> </a:t>
                </a:r>
              </a:p>
            </p:txBody>
          </p:sp>
        </mc:Fallback>
      </mc:AlternateContent>
    </p:spTree>
    <p:extLst>
      <p:ext uri="{BB962C8B-B14F-4D97-AF65-F5344CB8AC3E}">
        <p14:creationId xmlns:p14="http://schemas.microsoft.com/office/powerpoint/2010/main" val="42074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Sampling Distribution for Sample of Size 3</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3429000" y="1295399"/>
                <a:ext cx="5638800" cy="4428763"/>
              </a:xfrm>
            </p:spPr>
            <p:txBody>
              <a:bodyPr/>
              <a:lstStyle/>
              <a:p>
                <a:pPr marL="0" indent="0">
                  <a:buNone/>
                </a:pPr>
                <a:r>
                  <a:rPr lang="en-US" sz="2200" dirty="0"/>
                  <a:t>Consider again the tetrahedral die example. The sampling distribution for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can be determined from the table of all possible values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a:t>
                </a:r>
              </a:p>
              <a:p>
                <a:pPr marL="0" indent="0">
                  <a:buNone/>
                </a:pPr>
                <a:endParaRPr lang="en-US" sz="1100" dirty="0"/>
              </a:p>
              <a:p>
                <a:pPr marL="0" indent="0">
                  <a:buNone/>
                </a:pPr>
                <a:r>
                  <a:rPr lang="en-US" sz="2200" dirty="0"/>
                  <a:t>The probability that the sample mean is 1.00 is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64</m:t>
                        </m:r>
                      </m:den>
                    </m:f>
                  </m:oMath>
                </a14:m>
                <a:r>
                  <a:rPr lang="en-US" sz="2200" dirty="0"/>
                  <a:t>, or 0.016, because out of the 64 possible samples, only 1 has a sample mean equal to 1.00. Similarly, the probability that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=1.33 is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3</m:t>
                        </m:r>
                      </m:num>
                      <m:den>
                        <m:r>
                          <a:rPr lang="en-US" sz="2200" i="1">
                            <a:latin typeface="Cambria Math" panose="02040503050406030204" pitchFamily="18" charset="0"/>
                          </a:rPr>
                          <m:t>64</m:t>
                        </m:r>
                      </m:den>
                    </m:f>
                  </m:oMath>
                </a14:m>
                <a:r>
                  <a:rPr lang="en-US" sz="2200" dirty="0"/>
                  <a:t>, or 0.047, because there are 3 samples whose sample mean is 1.33. </a:t>
                </a:r>
              </a:p>
              <a:p>
                <a:pPr marL="0" indent="0">
                  <a:buNone/>
                </a:pPr>
                <a:endParaRPr lang="en-US" sz="1400" dirty="0"/>
              </a:p>
              <a:p>
                <a:pPr marL="0" indent="0">
                  <a:buNone/>
                </a:pPr>
                <a:r>
                  <a:rPr lang="en-US" sz="2200" dirty="0"/>
                  <a:t>The remaining probabilities are as follows.</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3429000" y="1295399"/>
                <a:ext cx="5638800" cy="4428763"/>
              </a:xfrm>
              <a:blipFill>
                <a:blip r:embed="rId3"/>
                <a:stretch>
                  <a:fillRect l="-1405" t="-825" r="-1946" b="-138"/>
                </a:stretch>
              </a:blipFill>
            </p:spPr>
            <p:txBody>
              <a:bodyPr/>
              <a:lstStyle/>
              <a:p>
                <a:r>
                  <a:rPr lang="en-US">
                    <a:noFill/>
                  </a:rPr>
                  <a:t> </a:t>
                </a:r>
              </a:p>
            </p:txBody>
          </p:sp>
        </mc:Fallback>
      </mc:AlternateContent>
      <p:pic>
        <p:nvPicPr>
          <p:cNvPr id="3" name="Content Placeholder 2" descr="Image of a table that displays all possible samples of size 3 and the sample mean of each sample."/>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76200" y="1189717"/>
            <a:ext cx="3108960" cy="4534446"/>
          </a:xfrm>
        </p:spPr>
      </p:pic>
      <mc:AlternateContent xmlns:mc="http://schemas.openxmlformats.org/markup-compatibility/2006" xmlns:a14="http://schemas.microsoft.com/office/drawing/2010/main">
        <mc:Choice Requires="a14">
          <p:graphicFrame>
            <p:nvGraphicFramePr>
              <p:cNvPr id="6" name="Content Placeholder 5" descr="Sampling distribution of the sample mean."/>
              <p:cNvGraphicFramePr>
                <a:graphicFrameLocks noGrp="1"/>
              </p:cNvGraphicFramePr>
              <p:nvPr>
                <p:ph sz="quarter" idx="13"/>
                <p:extLst/>
              </p:nvPr>
            </p:nvGraphicFramePr>
            <p:xfrm>
              <a:off x="152400" y="5791200"/>
              <a:ext cx="8886823" cy="731520"/>
            </p:xfrm>
            <a:graphic>
              <a:graphicData uri="http://schemas.openxmlformats.org/drawingml/2006/table">
                <a:tbl>
                  <a:tblPr firstRow="1" firstCol="1" bandCol="1">
                    <a:tableStyleId>{68D230F3-CF80-4859-8CE7-A43EE81993B5}</a:tableStyleId>
                  </a:tblPr>
                  <a:tblGrid>
                    <a:gridCol w="807893">
                      <a:extLst>
                        <a:ext uri="{9D8B030D-6E8A-4147-A177-3AD203B41FA5}">
                          <a16:colId xmlns:a16="http://schemas.microsoft.com/office/drawing/2014/main" xmlns="" val="3385494788"/>
                        </a:ext>
                      </a:extLst>
                    </a:gridCol>
                    <a:gridCol w="807893">
                      <a:extLst>
                        <a:ext uri="{9D8B030D-6E8A-4147-A177-3AD203B41FA5}">
                          <a16:colId xmlns:a16="http://schemas.microsoft.com/office/drawing/2014/main" xmlns="" val="4269220945"/>
                        </a:ext>
                      </a:extLst>
                    </a:gridCol>
                    <a:gridCol w="807893">
                      <a:extLst>
                        <a:ext uri="{9D8B030D-6E8A-4147-A177-3AD203B41FA5}">
                          <a16:colId xmlns:a16="http://schemas.microsoft.com/office/drawing/2014/main" xmlns="" val="2314282023"/>
                        </a:ext>
                      </a:extLst>
                    </a:gridCol>
                    <a:gridCol w="807893">
                      <a:extLst>
                        <a:ext uri="{9D8B030D-6E8A-4147-A177-3AD203B41FA5}">
                          <a16:colId xmlns:a16="http://schemas.microsoft.com/office/drawing/2014/main" xmlns="" val="3304291187"/>
                        </a:ext>
                      </a:extLst>
                    </a:gridCol>
                    <a:gridCol w="807893">
                      <a:extLst>
                        <a:ext uri="{9D8B030D-6E8A-4147-A177-3AD203B41FA5}">
                          <a16:colId xmlns:a16="http://schemas.microsoft.com/office/drawing/2014/main" xmlns="" val="1516310062"/>
                        </a:ext>
                      </a:extLst>
                    </a:gridCol>
                    <a:gridCol w="807893">
                      <a:extLst>
                        <a:ext uri="{9D8B030D-6E8A-4147-A177-3AD203B41FA5}">
                          <a16:colId xmlns:a16="http://schemas.microsoft.com/office/drawing/2014/main" xmlns="" val="2011086808"/>
                        </a:ext>
                      </a:extLst>
                    </a:gridCol>
                    <a:gridCol w="807893">
                      <a:extLst>
                        <a:ext uri="{9D8B030D-6E8A-4147-A177-3AD203B41FA5}">
                          <a16:colId xmlns:a16="http://schemas.microsoft.com/office/drawing/2014/main" xmlns="" val="3920261369"/>
                        </a:ext>
                      </a:extLst>
                    </a:gridCol>
                    <a:gridCol w="807893">
                      <a:extLst>
                        <a:ext uri="{9D8B030D-6E8A-4147-A177-3AD203B41FA5}">
                          <a16:colId xmlns:a16="http://schemas.microsoft.com/office/drawing/2014/main" xmlns="" val="110673705"/>
                        </a:ext>
                      </a:extLst>
                    </a:gridCol>
                    <a:gridCol w="807893">
                      <a:extLst>
                        <a:ext uri="{9D8B030D-6E8A-4147-A177-3AD203B41FA5}">
                          <a16:colId xmlns:a16="http://schemas.microsoft.com/office/drawing/2014/main" xmlns="" val="3554937245"/>
                        </a:ext>
                      </a:extLst>
                    </a:gridCol>
                    <a:gridCol w="807893">
                      <a:extLst>
                        <a:ext uri="{9D8B030D-6E8A-4147-A177-3AD203B41FA5}">
                          <a16:colId xmlns:a16="http://schemas.microsoft.com/office/drawing/2014/main" xmlns="" val="3330115694"/>
                        </a:ext>
                      </a:extLst>
                    </a:gridCol>
                    <a:gridCol w="807893">
                      <a:extLst>
                        <a:ext uri="{9D8B030D-6E8A-4147-A177-3AD203B41FA5}">
                          <a16:colId xmlns:a16="http://schemas.microsoft.com/office/drawing/2014/main" xmlns="" val="2606496032"/>
                        </a:ext>
                      </a:extLst>
                    </a:gridCol>
                  </a:tblGrid>
                  <a:tr h="365760">
                    <a:tc>
                      <a:txBody>
                        <a:bodyPr/>
                        <a:lstStyle/>
                        <a:p>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US" dirty="0"/>
                        </a:p>
                      </a:txBody>
                      <a:tcPr>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r>
                            <a:rPr lang="en-US" sz="1800" b="0" kern="1200" dirty="0">
                              <a:solidFill>
                                <a:schemeClr val="tx1"/>
                              </a:solidFill>
                              <a:latin typeface="+mn-lt"/>
                              <a:ea typeface="+mn-ea"/>
                              <a:cs typeface="+mn-cs"/>
                            </a:rPr>
                            <a:t>1.00</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1.33</a:t>
                          </a:r>
                        </a:p>
                      </a:txBody>
                      <a:tcPr>
                        <a:lnB w="12700" cap="flat" cmpd="sng" algn="ctr">
                          <a:solidFill>
                            <a:schemeClr val="tx1"/>
                          </a:solidFill>
                          <a:prstDash val="solid"/>
                          <a:round/>
                          <a:headEnd type="none" w="med" len="med"/>
                          <a:tailEnd type="none" w="med" len="med"/>
                        </a:lnB>
                      </a:tcPr>
                    </a:tc>
                    <a:tc>
                      <a:txBody>
                        <a:bodyPr/>
                        <a:lstStyle/>
                        <a:p>
                          <a:pPr algn="ctr"/>
                          <a:r>
                            <a:rPr lang="en-US" b="0" dirty="0"/>
                            <a:t>1.67</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2.00</a:t>
                          </a:r>
                        </a:p>
                      </a:txBody>
                      <a:tcPr>
                        <a:lnB w="12700" cap="flat" cmpd="sng" algn="ctr">
                          <a:solidFill>
                            <a:schemeClr val="tx1"/>
                          </a:solidFill>
                          <a:prstDash val="solid"/>
                          <a:round/>
                          <a:headEnd type="none" w="med" len="med"/>
                          <a:tailEnd type="none" w="med" len="med"/>
                        </a:lnB>
                      </a:tcPr>
                    </a:tc>
                    <a:tc>
                      <a:txBody>
                        <a:bodyPr/>
                        <a:lstStyle/>
                        <a:p>
                          <a:pPr algn="ctr"/>
                          <a:r>
                            <a:rPr lang="en-US" b="0" dirty="0"/>
                            <a:t>2.33</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2.67</a:t>
                          </a:r>
                        </a:p>
                      </a:txBody>
                      <a:tcPr>
                        <a:lnB w="12700" cap="flat" cmpd="sng" algn="ctr">
                          <a:solidFill>
                            <a:schemeClr val="tx1"/>
                          </a:solidFill>
                          <a:prstDash val="solid"/>
                          <a:round/>
                          <a:headEnd type="none" w="med" len="med"/>
                          <a:tailEnd type="none" w="med" len="med"/>
                        </a:lnB>
                      </a:tcPr>
                    </a:tc>
                    <a:tc>
                      <a:txBody>
                        <a:bodyPr/>
                        <a:lstStyle/>
                        <a:p>
                          <a:pPr algn="ctr"/>
                          <a:r>
                            <a:rPr lang="en-US" b="0" dirty="0"/>
                            <a:t>3.00</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3.33</a:t>
                          </a:r>
                        </a:p>
                      </a:txBody>
                      <a:tcPr>
                        <a:lnB w="12700" cap="flat" cmpd="sng" algn="ctr">
                          <a:solidFill>
                            <a:schemeClr val="tx1"/>
                          </a:solidFill>
                          <a:prstDash val="solid"/>
                          <a:round/>
                          <a:headEnd type="none" w="med" len="med"/>
                          <a:tailEnd type="none" w="med" len="med"/>
                        </a:lnB>
                      </a:tcPr>
                    </a:tc>
                    <a:tc>
                      <a:txBody>
                        <a:bodyPr/>
                        <a:lstStyle/>
                        <a:p>
                          <a:pPr algn="ctr"/>
                          <a:r>
                            <a:rPr lang="en-US" b="0" dirty="0"/>
                            <a:t>3.67</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4.00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8298157"/>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𝑷</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a:rPr lang="en-US" b="1" i="1" smtClean="0">
                                    <a:latin typeface="Cambria Math" panose="02040503050406030204" pitchFamily="18" charset="0"/>
                                  </a:rPr>
                                  <m:t>)</m:t>
                                </m:r>
                              </m:oMath>
                            </m:oMathPara>
                          </a14:m>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a:t>0.016</a:t>
                          </a:r>
                        </a:p>
                      </a:txBody>
                      <a:tcPr>
                        <a:lnT w="12700" cap="flat" cmpd="sng" algn="ctr">
                          <a:solidFill>
                            <a:schemeClr val="tx1"/>
                          </a:solidFill>
                          <a:prstDash val="solid"/>
                          <a:round/>
                          <a:headEnd type="none" w="med" len="med"/>
                          <a:tailEnd type="none" w="med" len="med"/>
                        </a:lnT>
                        <a:solidFill>
                          <a:schemeClr val="accent6">
                            <a:alpha val="20000"/>
                          </a:schemeClr>
                        </a:solidFill>
                      </a:tcPr>
                    </a:tc>
                    <a:tc>
                      <a:txBody>
                        <a:bodyPr/>
                        <a:lstStyle/>
                        <a:p>
                          <a:pPr algn="ctr"/>
                          <a:r>
                            <a:rPr lang="en-US" dirty="0"/>
                            <a:t>0.047</a:t>
                          </a:r>
                        </a:p>
                      </a:txBody>
                      <a:tcPr>
                        <a:lnT w="12700" cap="flat" cmpd="sng" algn="ctr">
                          <a:solidFill>
                            <a:schemeClr val="tx1"/>
                          </a:solidFill>
                          <a:prstDash val="solid"/>
                          <a:round/>
                          <a:headEnd type="none" w="med" len="med"/>
                          <a:tailEnd type="none" w="med" len="med"/>
                        </a:lnT>
                      </a:tcPr>
                    </a:tc>
                    <a:tc>
                      <a:txBody>
                        <a:bodyPr/>
                        <a:lstStyle/>
                        <a:p>
                          <a:pPr algn="ctr"/>
                          <a:r>
                            <a:rPr lang="en-US" dirty="0"/>
                            <a:t>0.094</a:t>
                          </a:r>
                        </a:p>
                      </a:txBody>
                      <a:tcPr>
                        <a:lnT w="12700" cap="flat" cmpd="sng" algn="ctr">
                          <a:solidFill>
                            <a:schemeClr val="tx1"/>
                          </a:solidFill>
                          <a:prstDash val="solid"/>
                          <a:round/>
                          <a:headEnd type="none" w="med" len="med"/>
                          <a:tailEnd type="none" w="med" len="med"/>
                        </a:lnT>
                      </a:tcPr>
                    </a:tc>
                    <a:tc>
                      <a:txBody>
                        <a:bodyPr/>
                        <a:lstStyle/>
                        <a:p>
                          <a:pPr algn="ctr"/>
                          <a:r>
                            <a:rPr lang="en-US" dirty="0"/>
                            <a:t>0.156</a:t>
                          </a:r>
                        </a:p>
                      </a:txBody>
                      <a:tcPr>
                        <a:lnT w="12700" cap="flat" cmpd="sng" algn="ctr">
                          <a:solidFill>
                            <a:schemeClr val="tx1"/>
                          </a:solidFill>
                          <a:prstDash val="solid"/>
                          <a:round/>
                          <a:headEnd type="none" w="med" len="med"/>
                          <a:tailEnd type="none" w="med" len="med"/>
                        </a:lnT>
                      </a:tcPr>
                    </a:tc>
                    <a:tc>
                      <a:txBody>
                        <a:bodyPr/>
                        <a:lstStyle/>
                        <a:p>
                          <a:pPr algn="ctr"/>
                          <a:r>
                            <a:rPr lang="en-US" dirty="0"/>
                            <a:t>0.188</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0.188</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0.156</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0.094</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0.047</a:t>
                          </a:r>
                        </a:p>
                      </a:txBody>
                      <a:tcPr>
                        <a:lnT w="12700" cap="flat" cmpd="sng" algn="ctr">
                          <a:solidFill>
                            <a:schemeClr val="tx1"/>
                          </a:solidFill>
                          <a:prstDash val="solid"/>
                          <a:round/>
                          <a:headEnd type="none" w="med" len="med"/>
                          <a:tailEnd type="none" w="med" len="med"/>
                        </a:lnT>
                      </a:tcPr>
                    </a:tc>
                    <a:tc>
                      <a:txBody>
                        <a:bodyPr/>
                        <a:lstStyle/>
                        <a:p>
                          <a:pPr algn="ctr"/>
                          <a:r>
                            <a:rPr lang="en-US" dirty="0"/>
                            <a:t>0.016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383115125"/>
                      </a:ext>
                    </a:extLst>
                  </a:tr>
                </a:tbl>
              </a:graphicData>
            </a:graphic>
          </p:graphicFrame>
        </mc:Choice>
        <mc:Fallback xmlns="">
          <p:graphicFrame>
            <p:nvGraphicFramePr>
              <p:cNvPr id="6" name="Content Placeholder 5" descr="Sampling distribution of the sample mean."/>
              <p:cNvGraphicFramePr>
                <a:graphicFrameLocks noGrp="1"/>
              </p:cNvGraphicFramePr>
              <p:nvPr>
                <p:ph sz="quarter" idx="13"/>
                <p:extLst>
                  <p:ext uri="{D42A27DB-BD31-4B8C-83A1-F6EECF244321}">
                    <p14:modId xmlns:p14="http://schemas.microsoft.com/office/powerpoint/2010/main" val="4188914158"/>
                  </p:ext>
                </p:extLst>
              </p:nvPr>
            </p:nvGraphicFramePr>
            <p:xfrm>
              <a:off x="152400" y="5791200"/>
              <a:ext cx="8886823" cy="731520"/>
            </p:xfrm>
            <a:graphic>
              <a:graphicData uri="http://schemas.openxmlformats.org/drawingml/2006/table">
                <a:tbl>
                  <a:tblPr firstRow="1" firstCol="1" bandCol="1">
                    <a:tableStyleId>{68D230F3-CF80-4859-8CE7-A43EE81993B5}</a:tableStyleId>
                  </a:tblPr>
                  <a:tblGrid>
                    <a:gridCol w="807893">
                      <a:extLst>
                        <a:ext uri="{9D8B030D-6E8A-4147-A177-3AD203B41FA5}">
                          <a16:colId xmlns:a16="http://schemas.microsoft.com/office/drawing/2014/main" val="3385494788"/>
                        </a:ext>
                      </a:extLst>
                    </a:gridCol>
                    <a:gridCol w="807893">
                      <a:extLst>
                        <a:ext uri="{9D8B030D-6E8A-4147-A177-3AD203B41FA5}">
                          <a16:colId xmlns:a16="http://schemas.microsoft.com/office/drawing/2014/main" val="4269220945"/>
                        </a:ext>
                      </a:extLst>
                    </a:gridCol>
                    <a:gridCol w="807893">
                      <a:extLst>
                        <a:ext uri="{9D8B030D-6E8A-4147-A177-3AD203B41FA5}">
                          <a16:colId xmlns:a16="http://schemas.microsoft.com/office/drawing/2014/main" val="2314282023"/>
                        </a:ext>
                      </a:extLst>
                    </a:gridCol>
                    <a:gridCol w="807893">
                      <a:extLst>
                        <a:ext uri="{9D8B030D-6E8A-4147-A177-3AD203B41FA5}">
                          <a16:colId xmlns:a16="http://schemas.microsoft.com/office/drawing/2014/main" val="3304291187"/>
                        </a:ext>
                      </a:extLst>
                    </a:gridCol>
                    <a:gridCol w="807893">
                      <a:extLst>
                        <a:ext uri="{9D8B030D-6E8A-4147-A177-3AD203B41FA5}">
                          <a16:colId xmlns:a16="http://schemas.microsoft.com/office/drawing/2014/main" val="1516310062"/>
                        </a:ext>
                      </a:extLst>
                    </a:gridCol>
                    <a:gridCol w="807893">
                      <a:extLst>
                        <a:ext uri="{9D8B030D-6E8A-4147-A177-3AD203B41FA5}">
                          <a16:colId xmlns:a16="http://schemas.microsoft.com/office/drawing/2014/main" val="2011086808"/>
                        </a:ext>
                      </a:extLst>
                    </a:gridCol>
                    <a:gridCol w="807893">
                      <a:extLst>
                        <a:ext uri="{9D8B030D-6E8A-4147-A177-3AD203B41FA5}">
                          <a16:colId xmlns:a16="http://schemas.microsoft.com/office/drawing/2014/main" val="3920261369"/>
                        </a:ext>
                      </a:extLst>
                    </a:gridCol>
                    <a:gridCol w="807893">
                      <a:extLst>
                        <a:ext uri="{9D8B030D-6E8A-4147-A177-3AD203B41FA5}">
                          <a16:colId xmlns:a16="http://schemas.microsoft.com/office/drawing/2014/main" val="110673705"/>
                        </a:ext>
                      </a:extLst>
                    </a:gridCol>
                    <a:gridCol w="807893">
                      <a:extLst>
                        <a:ext uri="{9D8B030D-6E8A-4147-A177-3AD203B41FA5}">
                          <a16:colId xmlns:a16="http://schemas.microsoft.com/office/drawing/2014/main" val="3554937245"/>
                        </a:ext>
                      </a:extLst>
                    </a:gridCol>
                    <a:gridCol w="807893">
                      <a:extLst>
                        <a:ext uri="{9D8B030D-6E8A-4147-A177-3AD203B41FA5}">
                          <a16:colId xmlns:a16="http://schemas.microsoft.com/office/drawing/2014/main" val="3330115694"/>
                        </a:ext>
                      </a:extLst>
                    </a:gridCol>
                    <a:gridCol w="807893">
                      <a:extLst>
                        <a:ext uri="{9D8B030D-6E8A-4147-A177-3AD203B41FA5}">
                          <a16:colId xmlns:a16="http://schemas.microsoft.com/office/drawing/2014/main" val="2606496032"/>
                        </a:ext>
                      </a:extLst>
                    </a:gridCol>
                  </a:tblGrid>
                  <a:tr h="365760">
                    <a:tc>
                      <a:txBody>
                        <a:bodyPr/>
                        <a:lstStyle/>
                        <a:p>
                          <a:endParaRPr lang="en-US"/>
                        </a:p>
                      </a:txBody>
                      <a:tcPr>
                        <a:lnB w="12700" cap="flat" cmpd="sng" algn="ctr">
                          <a:solidFill>
                            <a:schemeClr val="tx1"/>
                          </a:solidFill>
                          <a:prstDash val="solid"/>
                          <a:round/>
                          <a:headEnd type="none" w="med" len="med"/>
                          <a:tailEnd type="none" w="med" len="med"/>
                        </a:lnB>
                        <a:blipFill>
                          <a:blip r:embed="rId5"/>
                          <a:stretch>
                            <a:fillRect t="-8333" r="-996992" b="-126667"/>
                          </a:stretch>
                        </a:blipFill>
                      </a:tcPr>
                    </a:tc>
                    <a:tc>
                      <a:txBody>
                        <a:bodyPr/>
                        <a:lstStyle/>
                        <a:p>
                          <a:pPr marL="0" algn="ctr" defTabSz="457200" rtl="0" eaLnBrk="1" latinLnBrk="0" hangingPunct="1"/>
                          <a:r>
                            <a:rPr lang="en-US" sz="1800" b="0" kern="1200" dirty="0">
                              <a:solidFill>
                                <a:schemeClr val="tx1"/>
                              </a:solidFill>
                              <a:latin typeface="+mn-lt"/>
                              <a:ea typeface="+mn-ea"/>
                              <a:cs typeface="+mn-cs"/>
                            </a:rPr>
                            <a:t>1.00</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1.33</a:t>
                          </a:r>
                        </a:p>
                      </a:txBody>
                      <a:tcPr>
                        <a:lnB w="12700" cap="flat" cmpd="sng" algn="ctr">
                          <a:solidFill>
                            <a:schemeClr val="tx1"/>
                          </a:solidFill>
                          <a:prstDash val="solid"/>
                          <a:round/>
                          <a:headEnd type="none" w="med" len="med"/>
                          <a:tailEnd type="none" w="med" len="med"/>
                        </a:lnB>
                      </a:tcPr>
                    </a:tc>
                    <a:tc>
                      <a:txBody>
                        <a:bodyPr/>
                        <a:lstStyle/>
                        <a:p>
                          <a:pPr algn="ctr"/>
                          <a:r>
                            <a:rPr lang="en-US" b="0" dirty="0"/>
                            <a:t>1.67</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2.00</a:t>
                          </a:r>
                        </a:p>
                      </a:txBody>
                      <a:tcPr>
                        <a:lnB w="12700" cap="flat" cmpd="sng" algn="ctr">
                          <a:solidFill>
                            <a:schemeClr val="tx1"/>
                          </a:solidFill>
                          <a:prstDash val="solid"/>
                          <a:round/>
                          <a:headEnd type="none" w="med" len="med"/>
                          <a:tailEnd type="none" w="med" len="med"/>
                        </a:lnB>
                      </a:tcPr>
                    </a:tc>
                    <a:tc>
                      <a:txBody>
                        <a:bodyPr/>
                        <a:lstStyle/>
                        <a:p>
                          <a:pPr algn="ctr"/>
                          <a:r>
                            <a:rPr lang="en-US" b="0" dirty="0"/>
                            <a:t>2.33</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2.67</a:t>
                          </a:r>
                        </a:p>
                      </a:txBody>
                      <a:tcPr>
                        <a:lnB w="12700" cap="flat" cmpd="sng" algn="ctr">
                          <a:solidFill>
                            <a:schemeClr val="tx1"/>
                          </a:solidFill>
                          <a:prstDash val="solid"/>
                          <a:round/>
                          <a:headEnd type="none" w="med" len="med"/>
                          <a:tailEnd type="none" w="med" len="med"/>
                        </a:lnB>
                      </a:tcPr>
                    </a:tc>
                    <a:tc>
                      <a:txBody>
                        <a:bodyPr/>
                        <a:lstStyle/>
                        <a:p>
                          <a:pPr algn="ctr"/>
                          <a:r>
                            <a:rPr lang="en-US" b="0" dirty="0"/>
                            <a:t>3.00</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3.33</a:t>
                          </a:r>
                        </a:p>
                      </a:txBody>
                      <a:tcPr>
                        <a:lnB w="12700" cap="flat" cmpd="sng" algn="ctr">
                          <a:solidFill>
                            <a:schemeClr val="tx1"/>
                          </a:solidFill>
                          <a:prstDash val="solid"/>
                          <a:round/>
                          <a:headEnd type="none" w="med" len="med"/>
                          <a:tailEnd type="none" w="med" len="med"/>
                        </a:lnB>
                      </a:tcPr>
                    </a:tc>
                    <a:tc>
                      <a:txBody>
                        <a:bodyPr/>
                        <a:lstStyle/>
                        <a:p>
                          <a:pPr algn="ctr"/>
                          <a:r>
                            <a:rPr lang="en-US" b="0" dirty="0"/>
                            <a:t>3.67</a:t>
                          </a:r>
                        </a:p>
                      </a:txBody>
                      <a:tcPr>
                        <a:lnB w="12700" cap="flat" cmpd="sng" algn="ctr">
                          <a:solidFill>
                            <a:schemeClr val="tx1"/>
                          </a:solidFill>
                          <a:prstDash val="solid"/>
                          <a:round/>
                          <a:headEnd type="none" w="med" len="med"/>
                          <a:tailEnd type="none" w="med" len="med"/>
                        </a:lnB>
                        <a:solidFill>
                          <a:schemeClr val="accent6">
                            <a:alpha val="20000"/>
                          </a:schemeClr>
                        </a:solidFill>
                      </a:tcPr>
                    </a:tc>
                    <a:tc>
                      <a:txBody>
                        <a:bodyPr/>
                        <a:lstStyle/>
                        <a:p>
                          <a:pPr algn="ctr"/>
                          <a:r>
                            <a:rPr lang="en-US" b="0" dirty="0"/>
                            <a:t>4.00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298157"/>
                      </a:ext>
                    </a:extLst>
                  </a:tr>
                  <a:tr h="365760">
                    <a:tc>
                      <a:txBody>
                        <a:bodyPr/>
                        <a:lstStyle/>
                        <a:p>
                          <a:endParaRPr lang="en-US"/>
                        </a:p>
                      </a:txBody>
                      <a:tcPr>
                        <a:lnT w="12700" cap="flat" cmpd="sng" algn="ctr">
                          <a:solidFill>
                            <a:schemeClr val="tx1"/>
                          </a:solidFill>
                          <a:prstDash val="solid"/>
                          <a:round/>
                          <a:headEnd type="none" w="med" len="med"/>
                          <a:tailEnd type="none" w="med" len="med"/>
                        </a:lnT>
                        <a:blipFill>
                          <a:blip r:embed="rId5"/>
                          <a:stretch>
                            <a:fillRect t="-108333" r="-996992" b="-26667"/>
                          </a:stretch>
                        </a:blipFill>
                      </a:tcPr>
                    </a:tc>
                    <a:tc>
                      <a:txBody>
                        <a:bodyPr/>
                        <a:lstStyle/>
                        <a:p>
                          <a:pPr algn="ctr"/>
                          <a:r>
                            <a:rPr lang="en-US" dirty="0"/>
                            <a:t>0.016</a:t>
                          </a:r>
                        </a:p>
                      </a:txBody>
                      <a:tcPr>
                        <a:lnT w="12700" cap="flat" cmpd="sng" algn="ctr">
                          <a:solidFill>
                            <a:schemeClr val="tx1"/>
                          </a:solidFill>
                          <a:prstDash val="solid"/>
                          <a:round/>
                          <a:headEnd type="none" w="med" len="med"/>
                          <a:tailEnd type="none" w="med" len="med"/>
                        </a:lnT>
                        <a:solidFill>
                          <a:schemeClr val="accent6">
                            <a:alpha val="20000"/>
                          </a:schemeClr>
                        </a:solidFill>
                      </a:tcPr>
                    </a:tc>
                    <a:tc>
                      <a:txBody>
                        <a:bodyPr/>
                        <a:lstStyle/>
                        <a:p>
                          <a:pPr algn="ctr"/>
                          <a:r>
                            <a:rPr lang="en-US" dirty="0"/>
                            <a:t>0.047</a:t>
                          </a:r>
                        </a:p>
                      </a:txBody>
                      <a:tcPr>
                        <a:lnT w="12700" cap="flat" cmpd="sng" algn="ctr">
                          <a:solidFill>
                            <a:schemeClr val="tx1"/>
                          </a:solidFill>
                          <a:prstDash val="solid"/>
                          <a:round/>
                          <a:headEnd type="none" w="med" len="med"/>
                          <a:tailEnd type="none" w="med" len="med"/>
                        </a:lnT>
                      </a:tcPr>
                    </a:tc>
                    <a:tc>
                      <a:txBody>
                        <a:bodyPr/>
                        <a:lstStyle/>
                        <a:p>
                          <a:pPr algn="ctr"/>
                          <a:r>
                            <a:rPr lang="en-US" dirty="0"/>
                            <a:t>0.094</a:t>
                          </a:r>
                        </a:p>
                      </a:txBody>
                      <a:tcPr>
                        <a:lnT w="12700" cap="flat" cmpd="sng" algn="ctr">
                          <a:solidFill>
                            <a:schemeClr val="tx1"/>
                          </a:solidFill>
                          <a:prstDash val="solid"/>
                          <a:round/>
                          <a:headEnd type="none" w="med" len="med"/>
                          <a:tailEnd type="none" w="med" len="med"/>
                        </a:lnT>
                      </a:tcPr>
                    </a:tc>
                    <a:tc>
                      <a:txBody>
                        <a:bodyPr/>
                        <a:lstStyle/>
                        <a:p>
                          <a:pPr algn="ctr"/>
                          <a:r>
                            <a:rPr lang="en-US" dirty="0"/>
                            <a:t>0.156</a:t>
                          </a:r>
                        </a:p>
                      </a:txBody>
                      <a:tcPr>
                        <a:lnT w="12700" cap="flat" cmpd="sng" algn="ctr">
                          <a:solidFill>
                            <a:schemeClr val="tx1"/>
                          </a:solidFill>
                          <a:prstDash val="solid"/>
                          <a:round/>
                          <a:headEnd type="none" w="med" len="med"/>
                          <a:tailEnd type="none" w="med" len="med"/>
                        </a:lnT>
                      </a:tcPr>
                    </a:tc>
                    <a:tc>
                      <a:txBody>
                        <a:bodyPr/>
                        <a:lstStyle/>
                        <a:p>
                          <a:pPr algn="ctr"/>
                          <a:r>
                            <a:rPr lang="en-US" dirty="0"/>
                            <a:t>0.188</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0.188</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0.156</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0.094</a:t>
                          </a:r>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0.047</a:t>
                          </a:r>
                        </a:p>
                      </a:txBody>
                      <a:tcPr>
                        <a:lnT w="12700" cap="flat" cmpd="sng" algn="ctr">
                          <a:solidFill>
                            <a:schemeClr val="tx1"/>
                          </a:solidFill>
                          <a:prstDash val="solid"/>
                          <a:round/>
                          <a:headEnd type="none" w="med" len="med"/>
                          <a:tailEnd type="none" w="med" len="med"/>
                        </a:lnT>
                      </a:tcPr>
                    </a:tc>
                    <a:tc>
                      <a:txBody>
                        <a:bodyPr/>
                        <a:lstStyle/>
                        <a:p>
                          <a:pPr algn="ctr"/>
                          <a:r>
                            <a:rPr lang="en-US" dirty="0"/>
                            <a:t>0.016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83115125"/>
                      </a:ext>
                    </a:extLst>
                  </a:tr>
                </a:tbl>
              </a:graphicData>
            </a:graphic>
          </p:graphicFrame>
        </mc:Fallback>
      </mc:AlternateContent>
    </p:spTree>
    <p:extLst>
      <p:ext uri="{BB962C8B-B14F-4D97-AF65-F5344CB8AC3E}">
        <p14:creationId xmlns:p14="http://schemas.microsoft.com/office/powerpoint/2010/main" val="21093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Probability Histogram for a Sampling Distribution</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76200" y="1219200"/>
                <a:ext cx="6400800" cy="3352800"/>
              </a:xfrm>
            </p:spPr>
            <p:txBody>
              <a:bodyPr/>
              <a:lstStyle/>
              <a:p>
                <a:pPr marL="0" indent="0">
                  <a:buNone/>
                </a:pPr>
                <a:r>
                  <a:rPr lang="en-US" sz="2200" dirty="0"/>
                  <a:t>In the tetrahedral die example, the population is </a:t>
                </a:r>
                <a14:m>
                  <m:oMath xmlns:m="http://schemas.openxmlformats.org/officeDocument/2006/math">
                    <m:d>
                      <m:dPr>
                        <m:begChr m:val="{"/>
                        <m:endChr m:val="}"/>
                        <m:ctrlPr>
                          <a:rPr lang="en-US" sz="2200" i="1">
                            <a:latin typeface="Cambria Math" panose="02040503050406030204" pitchFamily="18" charset="0"/>
                          </a:rPr>
                        </m:ctrlPr>
                      </m:dPr>
                      <m:e>
                        <m:r>
                          <a:rPr lang="en-US" sz="2200" i="1">
                            <a:latin typeface="Cambria Math"/>
                          </a:rPr>
                          <m:t>1, 2, 3, 4</m:t>
                        </m:r>
                      </m:e>
                    </m:d>
                  </m:oMath>
                </a14:m>
                <a:r>
                  <a:rPr lang="en-US" sz="2200" dirty="0"/>
                  <a:t>. When a die is rolled, each number has the same chance of appearing,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4</m:t>
                        </m:r>
                      </m:den>
                    </m:f>
                  </m:oMath>
                </a14:m>
                <a:r>
                  <a:rPr lang="en-US" sz="2200" dirty="0"/>
                  <a:t> or 0.25. </a:t>
                </a:r>
              </a:p>
              <a:p>
                <a:pPr marL="0" indent="0">
                  <a:buNone/>
                </a:pPr>
                <a:r>
                  <a:rPr lang="en-US" sz="2200" dirty="0"/>
                  <a:t>The probability histogram for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with sample size 3 is obtained from the sampling distribution on the previous slide. </a:t>
                </a:r>
              </a:p>
              <a:p>
                <a:pPr marL="0" indent="0">
                  <a:buNone/>
                </a:pPr>
                <a:r>
                  <a:rPr lang="en-US" sz="2200" dirty="0"/>
                  <a:t>The probability histogram for the sampling distribution looks a lot like the normal curve, whereas the probability histogram for the population does not.</a:t>
                </a: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76200" y="1219200"/>
                <a:ext cx="6400800" cy="3352800"/>
              </a:xfrm>
              <a:blipFill>
                <a:blip r:embed="rId3"/>
                <a:stretch>
                  <a:fillRect l="-1238" t="-1273" r="-1810" b="-3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76200" y="4800600"/>
                <a:ext cx="8952230" cy="1600200"/>
              </a:xfrm>
            </p:spPr>
            <p:txBody>
              <a:bodyPr/>
              <a:lstStyle/>
              <a:p>
                <a:pPr marL="0" indent="0">
                  <a:buNone/>
                </a:pPr>
                <a:r>
                  <a:rPr lang="en-US" sz="2200" dirty="0"/>
                  <a:t>Remarkably, it is true that, for any population, if the sample size is large enough, the sample mean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i="1" dirty="0"/>
                  <a:t> </a:t>
                </a:r>
                <a:r>
                  <a:rPr lang="en-US" sz="2200" dirty="0"/>
                  <a:t>will be approximately normally distributed. For a symmetric population like the tetrahedral die population, the sample mean is approximately normally distributed even for a small sample size like </a:t>
                </a:r>
                <a14:m>
                  <m:oMath xmlns:m="http://schemas.openxmlformats.org/officeDocument/2006/math">
                    <m:r>
                      <a:rPr lang="en-US" sz="2200" i="1">
                        <a:latin typeface="Cambria Math" panose="02040503050406030204" pitchFamily="18" charset="0"/>
                      </a:rPr>
                      <m:t>𝑛</m:t>
                    </m:r>
                  </m:oMath>
                </a14:m>
                <a:r>
                  <a:rPr lang="en-US" sz="2200" dirty="0"/>
                  <a:t> = 3.</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76200" y="4800600"/>
                <a:ext cx="8952230" cy="1600200"/>
              </a:xfrm>
              <a:blipFill>
                <a:blip r:embed="rId4"/>
                <a:stretch>
                  <a:fillRect l="-886" t="-2672" r="-1294"/>
                </a:stretch>
              </a:blipFill>
            </p:spPr>
            <p:txBody>
              <a:bodyPr/>
              <a:lstStyle/>
              <a:p>
                <a:r>
                  <a:rPr lang="en-US">
                    <a:noFill/>
                  </a:rPr>
                  <a:t> </a:t>
                </a:r>
              </a:p>
            </p:txBody>
          </p:sp>
        </mc:Fallback>
      </mc:AlternateContent>
      <p:pic>
        <p:nvPicPr>
          <p:cNvPr id="9" name="Content Placeholder 8" descr="Image of the probability histogram for a tetrahedral die where the probabilities are all the same, thus leading to the same height for each rectangle. The histogram for the sampling distribution is unimodal and symmetric, similar to the normal curve."/>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6522720" y="1275772"/>
            <a:ext cx="2468880" cy="3366656"/>
          </a:xfrm>
        </p:spPr>
      </p:pic>
    </p:spTree>
    <p:extLst>
      <p:ext uri="{BB962C8B-B14F-4D97-AF65-F5344CB8AC3E}">
        <p14:creationId xmlns:p14="http://schemas.microsoft.com/office/powerpoint/2010/main" val="36241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Sampling Distribution from a Skewed Population</a:t>
            </a:r>
          </a:p>
        </p:txBody>
      </p:sp>
      <mc:AlternateContent xmlns:mc="http://schemas.openxmlformats.org/markup-compatibility/2006" xmlns:a14="http://schemas.microsoft.com/office/drawing/2010/main">
        <mc:Choice Requires="a14">
          <p:sp>
            <p:nvSpPr>
              <p:cNvPr id="7" name="Content Placeholder 6"/>
              <p:cNvSpPr>
                <a:spLocks noGrp="1"/>
              </p:cNvSpPr>
              <p:nvPr>
                <p:ph sz="quarter" idx="12"/>
              </p:nvPr>
            </p:nvSpPr>
            <p:spPr>
              <a:xfrm>
                <a:off x="76200" y="1143000"/>
                <a:ext cx="6096000" cy="685800"/>
              </a:xfrm>
            </p:spPr>
            <p:txBody>
              <a:bodyPr/>
              <a:lstStyle/>
              <a:p>
                <a:pPr marL="0" indent="0">
                  <a:buNone/>
                </a:pPr>
                <a:r>
                  <a:rPr lang="en-US" sz="2200" dirty="0"/>
                  <a:t>If a population is skewed, a larger sample size is necessary for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oMath>
                </a14:m>
                <a:r>
                  <a:rPr lang="en-US" sz="2200" dirty="0"/>
                  <a:t> to be approximately normal. Consider the following probability distribution.</a:t>
                </a:r>
              </a:p>
            </p:txBody>
          </p:sp>
        </mc:Choice>
        <mc:Fallback xmlns="">
          <p:sp>
            <p:nvSpPr>
              <p:cNvPr id="7" name="Content Placeholder 6"/>
              <p:cNvSpPr>
                <a:spLocks noGrp="1" noRot="1" noChangeAspect="1" noMove="1" noResize="1" noEditPoints="1" noAdjustHandles="1" noChangeArrowheads="1" noChangeShapeType="1" noTextEdit="1"/>
              </p:cNvSpPr>
              <p:nvPr>
                <p:ph sz="quarter" idx="12"/>
              </p:nvPr>
            </p:nvSpPr>
            <p:spPr>
              <a:xfrm>
                <a:off x="76200" y="1143000"/>
                <a:ext cx="6096000" cy="685800"/>
              </a:xfrm>
              <a:blipFill>
                <a:blip r:embed="rId3"/>
                <a:stretch>
                  <a:fillRect l="-1300" t="-6250" b="-127679"/>
                </a:stretch>
              </a:blipFill>
            </p:spPr>
            <p:txBody>
              <a:bodyPr/>
              <a:lstStyle/>
              <a:p>
                <a:r>
                  <a:rPr lang="en-US">
                    <a:noFill/>
                  </a:rPr>
                  <a:t> </a:t>
                </a:r>
              </a:p>
            </p:txBody>
          </p:sp>
        </mc:Fallback>
      </mc:AlternateContent>
      <p:pic>
        <p:nvPicPr>
          <p:cNvPr id="13" name="Content Placeholder 12" descr="Image of a very skewed probability histogram."/>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273953" y="1227137"/>
            <a:ext cx="2162321" cy="1355725"/>
          </a:xfrm>
        </p:spPr>
      </p:pic>
      <mc:AlternateContent xmlns:mc="http://schemas.openxmlformats.org/markup-compatibility/2006" xmlns:a14="http://schemas.microsoft.com/office/drawing/2010/main">
        <mc:Choice Requires="a14">
          <p:sp>
            <p:nvSpPr>
              <p:cNvPr id="11" name="Content Placeholder 10"/>
              <p:cNvSpPr>
                <a:spLocks noGrp="1"/>
              </p:cNvSpPr>
              <p:nvPr>
                <p:ph sz="quarter" idx="14"/>
              </p:nvPr>
            </p:nvSpPr>
            <p:spPr>
              <a:xfrm>
                <a:off x="76200" y="2590800"/>
                <a:ext cx="8839200" cy="561109"/>
              </a:xfrm>
            </p:spPr>
            <p:txBody>
              <a:bodyPr/>
              <a:lstStyle/>
              <a:p>
                <a:pPr marL="0" indent="0">
                  <a:buNone/>
                </a:pPr>
                <a:r>
                  <a:rPr lang="en-US" sz="2200" dirty="0"/>
                  <a:t>Below are the probability histograms for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𝑥</m:t>
                        </m:r>
                      </m:e>
                    </m:acc>
                  </m:oMath>
                </a14:m>
                <a:r>
                  <a:rPr lang="en-US" sz="2200" dirty="0"/>
                  <a:t> for samples of size 3, 10, and 30. Note that the shapes of the distributions begin to approximate a </a:t>
                </a:r>
                <a:r>
                  <a:rPr lang="en-US" sz="2200" b="1" dirty="0"/>
                  <a:t>normal curve </a:t>
                </a:r>
                <a:r>
                  <a:rPr lang="en-US" sz="2200" dirty="0"/>
                  <a:t>as the sample size increases.</a:t>
                </a:r>
              </a:p>
            </p:txBody>
          </p:sp>
        </mc:Choice>
        <mc:Fallback xmlns="">
          <p:sp>
            <p:nvSpPr>
              <p:cNvPr id="11" name="Content Placeholder 10"/>
              <p:cNvSpPr>
                <a:spLocks noGrp="1" noRot="1" noChangeAspect="1" noMove="1" noResize="1" noEditPoints="1" noAdjustHandles="1" noChangeArrowheads="1" noChangeShapeType="1" noTextEdit="1"/>
              </p:cNvSpPr>
              <p:nvPr>
                <p:ph sz="quarter" idx="14"/>
              </p:nvPr>
            </p:nvSpPr>
            <p:spPr>
              <a:xfrm>
                <a:off x="76200" y="2590800"/>
                <a:ext cx="8839200" cy="561109"/>
              </a:xfrm>
              <a:blipFill>
                <a:blip r:embed="rId5"/>
                <a:stretch>
                  <a:fillRect l="-897" t="-7609" b="-117391"/>
                </a:stretch>
              </a:blipFill>
            </p:spPr>
            <p:txBody>
              <a:bodyPr/>
              <a:lstStyle/>
              <a:p>
                <a:r>
                  <a:rPr lang="en-US">
                    <a:noFill/>
                  </a:rPr>
                  <a:t> </a:t>
                </a:r>
              </a:p>
            </p:txBody>
          </p:sp>
        </mc:Fallback>
      </mc:AlternateContent>
      <p:pic>
        <p:nvPicPr>
          <p:cNvPr id="14" name="Content Placeholder 13" descr="Image of probability histograms of three sampling distributions In the histogram for samples of size 3, there is a lot of skewness. In the histogram for samples of size 10, there is still visible skewness, but less.  In the histogram for samples of size 30, the histogram appears mostly normal.  "/>
          <p:cNvPicPr>
            <a:picLocks noGrp="1" noChangeAspect="1"/>
          </p:cNvPicPr>
          <p:nvPr>
            <p:ph sz="quarter" idx="15"/>
          </p:nvPr>
        </p:nvPicPr>
        <p:blipFill>
          <a:blip r:embed="rId6" cstate="print">
            <a:extLst>
              <a:ext uri="{28A0092B-C50C-407E-A947-70E740481C1C}">
                <a14:useLocalDpi xmlns:a14="http://schemas.microsoft.com/office/drawing/2010/main" val="0"/>
              </a:ext>
            </a:extLst>
          </a:blip>
          <a:stretch>
            <a:fillRect/>
          </a:stretch>
        </p:blipFill>
        <p:spPr>
          <a:xfrm>
            <a:off x="830009" y="3810000"/>
            <a:ext cx="7483981" cy="1508125"/>
          </a:xfrm>
        </p:spPr>
      </p:pic>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76200" y="5410200"/>
                <a:ext cx="8839200" cy="748145"/>
              </a:xfrm>
            </p:spPr>
            <p:txBody>
              <a:bodyPr/>
              <a:lstStyle/>
              <a:p>
                <a:pPr marL="0" indent="0">
                  <a:buNone/>
                </a:pPr>
                <a:r>
                  <a:rPr lang="en-US" sz="2200" dirty="0"/>
                  <a:t>The size of the sample needed to obtain approximate normality depends mostly on the skewness of the population. In practice, a sample of size </a:t>
                </a:r>
                <a:br>
                  <a:rPr lang="en-US" sz="2200" dirty="0"/>
                </a:br>
                <a14:m>
                  <m:oMath xmlns:m="http://schemas.openxmlformats.org/officeDocument/2006/math">
                    <m:r>
                      <a:rPr lang="en-US" sz="2200" i="1">
                        <a:latin typeface="Cambria Math" panose="02040503050406030204" pitchFamily="18" charset="0"/>
                      </a:rPr>
                      <m:t>𝑛</m:t>
                    </m:r>
                  </m:oMath>
                </a14:m>
                <a:r>
                  <a:rPr lang="en-US" sz="2200" dirty="0"/>
                  <a:t> &gt; 30 is large enough.</a:t>
                </a:r>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76200" y="5410200"/>
                <a:ext cx="8839200" cy="748145"/>
              </a:xfrm>
              <a:blipFill>
                <a:blip r:embed="rId7"/>
                <a:stretch>
                  <a:fillRect l="-897" t="-5738" b="-63934"/>
                </a:stretch>
              </a:blipFill>
            </p:spPr>
            <p:txBody>
              <a:bodyPr/>
              <a:lstStyle/>
              <a:p>
                <a:r>
                  <a:rPr lang="en-US">
                    <a:noFill/>
                  </a:rPr>
                  <a:t> </a:t>
                </a:r>
              </a:p>
            </p:txBody>
          </p:sp>
        </mc:Fallback>
      </mc:AlternateContent>
    </p:spTree>
    <p:extLst>
      <p:ext uri="{BB962C8B-B14F-4D97-AF65-F5344CB8AC3E}">
        <p14:creationId xmlns:p14="http://schemas.microsoft.com/office/powerpoint/2010/main" val="423772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Central Limit Theorem</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763000" cy="1625600"/>
              </a:xfrm>
            </p:spPr>
            <p:txBody>
              <a:bodyPr/>
              <a:lstStyle/>
              <a:p>
                <a:pPr marL="0" indent="0">
                  <a:buNone/>
                </a:pPr>
                <a:r>
                  <a:rPr lang="en-US" dirty="0"/>
                  <a:t>The remarkable fact that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is approximately normal for a large sample from any distribution is part of one of the most used theorems in Statistics, the </a:t>
                </a:r>
                <a:r>
                  <a:rPr lang="en-US" b="1" dirty="0">
                    <a:solidFill>
                      <a:schemeClr val="accent4"/>
                    </a:solidFill>
                  </a:rPr>
                  <a:t>Central Limit Theorem</a:t>
                </a:r>
                <a:r>
                  <a:rPr lang="en-US" dirty="0"/>
                  <a:t>.</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763000" cy="1625600"/>
              </a:xfrm>
              <a:blipFill>
                <a:blip r:embed="rId3"/>
                <a:stretch>
                  <a:fillRect l="-1043" t="-2996" r="-1043" b="-41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171854" y="2874817"/>
                <a:ext cx="8743545" cy="1773383"/>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n-US" dirty="0"/>
                  <a:t>Let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be the mean of a large (</a:t>
                </a:r>
                <a14:m>
                  <m:oMath xmlns:m="http://schemas.openxmlformats.org/officeDocument/2006/math">
                    <m:r>
                      <a:rPr lang="en-US" i="1" dirty="0">
                        <a:latin typeface="Cambria Math" panose="02040503050406030204" pitchFamily="18" charset="0"/>
                      </a:rPr>
                      <m:t>𝑛</m:t>
                    </m:r>
                  </m:oMath>
                </a14:m>
                <a:r>
                  <a:rPr lang="en-US" dirty="0"/>
                  <a:t> &gt; 30) simple random sample from a population with mean </a:t>
                </a:r>
                <a14:m>
                  <m:oMath xmlns:m="http://schemas.openxmlformats.org/officeDocument/2006/math">
                    <m:r>
                      <a:rPr lang="en-US" i="1">
                        <a:latin typeface="Cambria Math"/>
                        <a:ea typeface="Cambria Math"/>
                      </a:rPr>
                      <m:t>𝜇</m:t>
                    </m:r>
                  </m:oMath>
                </a14:m>
                <a:r>
                  <a:rPr lang="en-US" dirty="0"/>
                  <a:t> and standard deviation </a:t>
                </a:r>
                <a14:m>
                  <m:oMath xmlns:m="http://schemas.openxmlformats.org/officeDocument/2006/math">
                    <m:r>
                      <a:rPr lang="en-US" i="1">
                        <a:latin typeface="Cambria Math"/>
                        <a:ea typeface="Cambria Math"/>
                      </a:rPr>
                      <m:t>𝜎</m:t>
                    </m:r>
                  </m:oMath>
                </a14:m>
                <a:r>
                  <a:rPr lang="en-US" dirty="0"/>
                  <a:t>. Then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has an approximately normal distribution, with mean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𝜇</m:t>
                        </m:r>
                      </m:e>
                      <m:sub>
                        <m:bar>
                          <m:barPr>
                            <m:pos m:val="top"/>
                            <m:ctrlPr>
                              <a:rPr lang="en-US" i="1">
                                <a:latin typeface="Cambria Math" panose="02040503050406030204" pitchFamily="18" charset="0"/>
                              </a:rPr>
                            </m:ctrlPr>
                          </m:barPr>
                          <m:e>
                            <m:r>
                              <a:rPr lang="en-US" i="1">
                                <a:latin typeface="Cambria Math"/>
                              </a:rPr>
                              <m:t>𝑥</m:t>
                            </m:r>
                          </m:e>
                        </m:bar>
                      </m:sub>
                    </m:sSub>
                  </m:oMath>
                </a14:m>
                <a:r>
                  <a:rPr lang="en-US" dirty="0"/>
                  <a:t> = </a:t>
                </a:r>
                <a14:m>
                  <m:oMath xmlns:m="http://schemas.openxmlformats.org/officeDocument/2006/math">
                    <m:r>
                      <a:rPr lang="en-US" i="1">
                        <a:latin typeface="Cambria Math"/>
                        <a:ea typeface="Cambria Math"/>
                      </a:rPr>
                      <m:t>𝜇</m:t>
                    </m:r>
                  </m:oMath>
                </a14:m>
                <a:r>
                  <a:rPr lang="en-US" dirty="0"/>
                  <a:t> and standard deviation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bar>
                          <m:barPr>
                            <m:pos m:val="top"/>
                            <m:ctrlPr>
                              <a:rPr lang="en-US" i="1">
                                <a:latin typeface="Cambria Math" panose="02040503050406030204" pitchFamily="18" charset="0"/>
                              </a:rPr>
                            </m:ctrlPr>
                          </m:barPr>
                          <m:e>
                            <m:r>
                              <a:rPr lang="en-US" i="1">
                                <a:latin typeface="Cambria Math"/>
                              </a:rPr>
                              <m:t>𝑥</m:t>
                            </m:r>
                          </m:e>
                        </m:bar>
                      </m:sub>
                    </m:sSub>
                    <m:r>
                      <a:rPr lang="en-US" i="1">
                        <a:latin typeface="Cambria Math"/>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ea typeface="Cambria Math"/>
                          </a:rPr>
                          <m:t>𝜎</m:t>
                        </m:r>
                      </m:num>
                      <m:den>
                        <m:rad>
                          <m:radPr>
                            <m:degHide m:val="on"/>
                            <m:ctrlPr>
                              <a:rPr lang="en-US" i="1">
                                <a:latin typeface="Cambria Math" panose="02040503050406030204" pitchFamily="18" charset="0"/>
                              </a:rPr>
                            </m:ctrlPr>
                          </m:radPr>
                          <m:deg/>
                          <m:e>
                            <m:r>
                              <a:rPr lang="en-US" i="1">
                                <a:latin typeface="Cambria Math"/>
                              </a:rPr>
                              <m:t>𝑛</m:t>
                            </m:r>
                          </m:e>
                        </m:rad>
                      </m:den>
                    </m:f>
                  </m:oMath>
                </a14:m>
                <a:r>
                  <a:rPr lang="en-US" dirty="0"/>
                  <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171854" y="2874817"/>
                <a:ext cx="8743545" cy="1773383"/>
              </a:xfr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13"/>
              <p:cNvSpPr>
                <a:spLocks noGrp="1"/>
              </p:cNvSpPr>
              <p:nvPr>
                <p:ph sz="quarter" idx="10"/>
              </p:nvPr>
            </p:nvSpPr>
            <p:spPr>
              <a:xfrm>
                <a:off x="152400" y="4800600"/>
                <a:ext cx="8763000" cy="1676400"/>
              </a:xfrm>
            </p:spPr>
            <p:txBody>
              <a:bodyPr/>
              <a:lstStyle/>
              <a:p>
                <a:pPr marL="0" indent="0">
                  <a:buNone/>
                </a:pPr>
                <a:r>
                  <a:rPr lang="en-US" dirty="0"/>
                  <a:t>The Central Limit Theorem applies for all populations. However, for symmetric populations, a smaller sample size may suffice. </a:t>
                </a:r>
                <a:r>
                  <a:rPr lang="en-US" b="1" dirty="0"/>
                  <a:t>If the population itself is normal, the sample mean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𝒙</m:t>
                        </m:r>
                      </m:e>
                    </m:acc>
                  </m:oMath>
                </a14:m>
                <a:r>
                  <a:rPr lang="en-US" b="1" dirty="0"/>
                  <a:t> will be normal for any sample size.</a:t>
                </a:r>
              </a:p>
            </p:txBody>
          </p:sp>
        </mc:Choice>
        <mc:Fallback xmlns="">
          <p:sp>
            <p:nvSpPr>
              <p:cNvPr id="14" name="Content Placeholder 13"/>
              <p:cNvSpPr>
                <a:spLocks noGrp="1" noRot="1" noChangeAspect="1" noMove="1" noResize="1" noEditPoints="1" noAdjustHandles="1" noChangeArrowheads="1" noChangeShapeType="1" noTextEdit="1"/>
              </p:cNvSpPr>
              <p:nvPr>
                <p:ph sz="quarter" idx="10"/>
              </p:nvPr>
            </p:nvSpPr>
            <p:spPr>
              <a:xfrm>
                <a:off x="152400" y="4800600"/>
                <a:ext cx="8763000" cy="1676400"/>
              </a:xfrm>
              <a:blipFill>
                <a:blip r:embed="rId5"/>
                <a:stretch>
                  <a:fillRect l="-1043" t="-2909" b="-727"/>
                </a:stretch>
              </a:blipFill>
            </p:spPr>
            <p:txBody>
              <a:bodyPr/>
              <a:lstStyle/>
              <a:p>
                <a:r>
                  <a:rPr lang="en-US">
                    <a:noFill/>
                  </a:rPr>
                  <a:t> </a:t>
                </a:r>
              </a:p>
            </p:txBody>
          </p:sp>
        </mc:Fallback>
      </mc:AlternateContent>
    </p:spTree>
    <p:extLst>
      <p:ext uri="{BB962C8B-B14F-4D97-AF65-F5344CB8AC3E}">
        <p14:creationId xmlns:p14="http://schemas.microsoft.com/office/powerpoint/2010/main" val="2191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The Central Limit Theorem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304800" y="1219200"/>
                <a:ext cx="8305800" cy="685800"/>
              </a:xfrm>
            </p:spPr>
            <p:txBody>
              <a:bodyPr/>
              <a:lstStyle/>
              <a:p>
                <a:pPr marL="0" indent="0">
                  <a:buNone/>
                </a:pPr>
                <a:r>
                  <a:rPr lang="en-US" sz="2800" dirty="0"/>
                  <a:t>A sample of size 45 will be drawn from a population with mean </a:t>
                </a:r>
                <a14:m>
                  <m:oMath xmlns:m="http://schemas.openxmlformats.org/officeDocument/2006/math">
                    <m:r>
                      <a:rPr lang="en-US" sz="2800" i="1">
                        <a:latin typeface="Cambria Math" panose="02040503050406030204" pitchFamily="18" charset="0"/>
                      </a:rPr>
                      <m:t>𝜇</m:t>
                    </m:r>
                  </m:oMath>
                </a14:m>
                <a:r>
                  <a:rPr lang="en-US" sz="2800" dirty="0"/>
                  <a:t> = 15 and standard deviation </a:t>
                </a:r>
                <a14:m>
                  <m:oMath xmlns:m="http://schemas.openxmlformats.org/officeDocument/2006/math">
                    <m:r>
                      <a:rPr lang="en-US" sz="2800" i="1">
                        <a:latin typeface="Cambria Math" panose="02040503050406030204" pitchFamily="18" charset="0"/>
                      </a:rPr>
                      <m:t>𝜎</m:t>
                    </m:r>
                  </m:oMath>
                </a14:m>
                <a:r>
                  <a:rPr lang="en-US" sz="2800" dirty="0"/>
                  <a:t> = 3.5. Is it appropriate to use the normal distribution to find probabilities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a:t>?</a:t>
                </a:r>
              </a:p>
              <a:p>
                <a:pPr marL="0" indent="0">
                  <a:buNone/>
                </a:pPr>
                <a:endParaRPr lang="en-US" sz="2800" b="1" dirty="0">
                  <a:solidFill>
                    <a:schemeClr val="bg2"/>
                  </a:solidFill>
                </a:endParaRPr>
              </a:p>
              <a:p>
                <a:pPr marL="0" indent="0">
                  <a:buNone/>
                </a:pPr>
                <a:r>
                  <a:rPr lang="en-US" sz="2800" b="1" dirty="0">
                    <a:solidFill>
                      <a:schemeClr val="bg2"/>
                    </a:solidFill>
                  </a:rPr>
                  <a:t>Solution:</a:t>
                </a:r>
              </a:p>
              <a:p>
                <a:pPr marL="0" indent="0">
                  <a:buNone/>
                </a:pPr>
                <a:r>
                  <a:rPr lang="en-US" sz="2800" dirty="0">
                    <a:solidFill>
                      <a:schemeClr val="bg2"/>
                    </a:solidFill>
                  </a:rPr>
                  <a:t>Yes, by The Central Limit Theorem, since </a:t>
                </a:r>
                <a14:m>
                  <m:oMath xmlns:m="http://schemas.openxmlformats.org/officeDocument/2006/math">
                    <m:r>
                      <a:rPr lang="en-US" sz="2800" i="1">
                        <a:solidFill>
                          <a:schemeClr val="bg2"/>
                        </a:solidFill>
                        <a:latin typeface="Cambria Math" panose="02040503050406030204" pitchFamily="18" charset="0"/>
                      </a:rPr>
                      <m:t>𝑛</m:t>
                    </m:r>
                  </m:oMath>
                </a14:m>
                <a:r>
                  <a:rPr lang="en-US" sz="2800" dirty="0">
                    <a:solidFill>
                      <a:schemeClr val="bg2"/>
                    </a:solidFill>
                  </a:rPr>
                  <a:t> &gt; 30, </a:t>
                </a:r>
                <a14:m>
                  <m:oMath xmlns:m="http://schemas.openxmlformats.org/officeDocument/2006/math">
                    <m:acc>
                      <m:accPr>
                        <m:chr m:val="̅"/>
                        <m:ctrlPr>
                          <a:rPr lang="en-US" sz="2800" i="1">
                            <a:solidFill>
                              <a:schemeClr val="bg2"/>
                            </a:solidFill>
                            <a:latin typeface="Cambria Math" panose="02040503050406030204" pitchFamily="18" charset="0"/>
                          </a:rPr>
                        </m:ctrlPr>
                      </m:accPr>
                      <m:e>
                        <m:r>
                          <a:rPr lang="en-US" sz="2800" i="1">
                            <a:solidFill>
                              <a:schemeClr val="bg2"/>
                            </a:solidFill>
                            <a:latin typeface="Cambria Math"/>
                          </a:rPr>
                          <m:t>𝑥</m:t>
                        </m:r>
                      </m:e>
                    </m:acc>
                  </m:oMath>
                </a14:m>
                <a:r>
                  <a:rPr lang="en-US" sz="2800" dirty="0">
                    <a:solidFill>
                      <a:schemeClr val="bg2"/>
                    </a:solidFill>
                  </a:rPr>
                  <a:t> has an approximately normal distribution.</a:t>
                </a:r>
                <a:endParaRPr lang="en-US" sz="2800" dirty="0">
                  <a:solidFill>
                    <a:schemeClr val="tx2"/>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304800" y="1219200"/>
                <a:ext cx="8305800" cy="685800"/>
              </a:xfrm>
              <a:blipFill>
                <a:blip r:embed="rId3"/>
                <a:stretch>
                  <a:fillRect l="-1467" t="-7965" b="-445133"/>
                </a:stretch>
              </a:blipFill>
            </p:spPr>
            <p:txBody>
              <a:bodyPr/>
              <a:lstStyle/>
              <a:p>
                <a:r>
                  <a:rPr lang="en-US">
                    <a:noFill/>
                  </a:rPr>
                  <a:t> </a:t>
                </a:r>
              </a:p>
            </p:txBody>
          </p:sp>
        </mc:Fallback>
      </mc:AlternateContent>
    </p:spTree>
    <p:extLst>
      <p:ext uri="{BB962C8B-B14F-4D97-AF65-F5344CB8AC3E}">
        <p14:creationId xmlns:p14="http://schemas.microsoft.com/office/powerpoint/2010/main" val="35646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The Central Limit Theorem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304800" y="1219200"/>
                <a:ext cx="8610600" cy="685800"/>
              </a:xfrm>
            </p:spPr>
            <p:txBody>
              <a:bodyPr/>
              <a:lstStyle/>
              <a:p>
                <a:pPr marL="0" indent="0">
                  <a:buNone/>
                </a:pPr>
                <a:r>
                  <a:rPr lang="en-US" sz="2800" dirty="0"/>
                  <a:t>A sample of size 8 will be drawn from a normal population with mean </a:t>
                </a:r>
                <a14:m>
                  <m:oMath xmlns:m="http://schemas.openxmlformats.org/officeDocument/2006/math">
                    <m:r>
                      <a:rPr lang="en-US" sz="2800" i="1">
                        <a:latin typeface="Cambria Math" panose="02040503050406030204" pitchFamily="18" charset="0"/>
                      </a:rPr>
                      <m:t>𝜇</m:t>
                    </m:r>
                  </m:oMath>
                </a14:m>
                <a:r>
                  <a:rPr lang="en-US" sz="2800" dirty="0"/>
                  <a:t> = –60 and standard deviation </a:t>
                </a:r>
                <a14:m>
                  <m:oMath xmlns:m="http://schemas.openxmlformats.org/officeDocument/2006/math">
                    <m:r>
                      <a:rPr lang="en-US" sz="2800" i="1">
                        <a:latin typeface="Cambria Math" panose="02040503050406030204" pitchFamily="18" charset="0"/>
                      </a:rPr>
                      <m:t>𝜎</m:t>
                    </m:r>
                  </m:oMath>
                </a14:m>
                <a:r>
                  <a:rPr lang="en-US" sz="2800" dirty="0"/>
                  <a:t> = 5. Is it appropriate to use the normal distribution to find probabilities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a:t>?</a:t>
                </a:r>
              </a:p>
              <a:p>
                <a:pPr marL="0" indent="0">
                  <a:buNone/>
                </a:pPr>
                <a:endParaRPr lang="en-US" sz="2800" b="1" dirty="0">
                  <a:solidFill>
                    <a:schemeClr val="tx2"/>
                  </a:solidFill>
                </a:endParaRPr>
              </a:p>
              <a:p>
                <a:pPr marL="0" indent="0">
                  <a:buNone/>
                </a:pPr>
                <a:r>
                  <a:rPr lang="en-US" sz="2800" b="1" dirty="0">
                    <a:solidFill>
                      <a:schemeClr val="bg2"/>
                    </a:solidFill>
                  </a:rPr>
                  <a:t>Solution:</a:t>
                </a:r>
              </a:p>
              <a:p>
                <a:pPr marL="0" indent="0">
                  <a:buNone/>
                </a:pPr>
                <a:r>
                  <a:rPr lang="en-US" sz="2800" dirty="0">
                    <a:solidFill>
                      <a:schemeClr val="bg2"/>
                    </a:solidFill>
                  </a:rPr>
                  <a:t>Yes, since the population itself is approximately normal, </a:t>
                </a:r>
                <a14:m>
                  <m:oMath xmlns:m="http://schemas.openxmlformats.org/officeDocument/2006/math">
                    <m:acc>
                      <m:accPr>
                        <m:chr m:val="̅"/>
                        <m:ctrlPr>
                          <a:rPr lang="en-US" sz="2800" i="1">
                            <a:solidFill>
                              <a:schemeClr val="bg2"/>
                            </a:solidFill>
                            <a:latin typeface="Cambria Math" panose="02040503050406030204" pitchFamily="18" charset="0"/>
                          </a:rPr>
                        </m:ctrlPr>
                      </m:accPr>
                      <m:e>
                        <m:r>
                          <a:rPr lang="en-US" sz="2800" i="1">
                            <a:solidFill>
                              <a:schemeClr val="bg2"/>
                            </a:solidFill>
                            <a:latin typeface="Cambria Math"/>
                          </a:rPr>
                          <m:t>𝑥</m:t>
                        </m:r>
                      </m:e>
                    </m:acc>
                  </m:oMath>
                </a14:m>
                <a:r>
                  <a:rPr lang="en-US" sz="2800" dirty="0">
                    <a:solidFill>
                      <a:schemeClr val="bg2"/>
                    </a:solidFill>
                  </a:rPr>
                  <a:t> has an approximately normal distribution.</a:t>
                </a:r>
                <a:endParaRPr lang="en-US" sz="2800" dirty="0">
                  <a:solidFill>
                    <a:schemeClr val="tx2"/>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304800" y="1219200"/>
                <a:ext cx="8610600" cy="685800"/>
              </a:xfrm>
              <a:blipFill>
                <a:blip r:embed="rId3"/>
                <a:stretch>
                  <a:fillRect l="-1415" t="-7965" r="-1840" b="-445133"/>
                </a:stretch>
              </a:blipFill>
            </p:spPr>
            <p:txBody>
              <a:bodyPr/>
              <a:lstStyle/>
              <a:p>
                <a:r>
                  <a:rPr lang="en-US">
                    <a:noFill/>
                  </a:rPr>
                  <a:t> </a:t>
                </a:r>
              </a:p>
            </p:txBody>
          </p:sp>
        </mc:Fallback>
      </mc:AlternateContent>
    </p:spTree>
    <p:extLst>
      <p:ext uri="{BB962C8B-B14F-4D97-AF65-F5344CB8AC3E}">
        <p14:creationId xmlns:p14="http://schemas.microsoft.com/office/powerpoint/2010/main" val="312786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Properties of Probability Density Curves</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76201" y="1219200"/>
                <a:ext cx="4876799" cy="5497001"/>
              </a:xfrm>
            </p:spPr>
            <p:txBody>
              <a:bodyPr/>
              <a:lstStyle/>
              <a:p>
                <a:pPr marL="0" indent="0">
                  <a:buNone/>
                </a:pPr>
                <a:r>
                  <a:rPr lang="en-US" dirty="0"/>
                  <a:t>The region above a single point has no width, thus no area. Therefore, if </a:t>
                </a:r>
                <a14:m>
                  <m:oMath xmlns:m="http://schemas.openxmlformats.org/officeDocument/2006/math">
                    <m:r>
                      <a:rPr lang="en-US" i="1" dirty="0">
                        <a:latin typeface="Cambria Math" panose="02040503050406030204" pitchFamily="18" charset="0"/>
                      </a:rPr>
                      <m:t>𝑋</m:t>
                    </m:r>
                  </m:oMath>
                </a14:m>
                <a:r>
                  <a:rPr lang="en-US" dirty="0"/>
                  <a:t> is a continuous random variable,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𝑋</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)=0</m:t>
                    </m:r>
                  </m:oMath>
                </a14:m>
                <a:r>
                  <a:rPr lang="en-US" dirty="0"/>
                  <a:t> for any number </a:t>
                </a:r>
                <a14:m>
                  <m:oMath xmlns:m="http://schemas.openxmlformats.org/officeDocument/2006/math">
                    <m:r>
                      <a:rPr lang="en-US" i="1" dirty="0">
                        <a:latin typeface="Cambria Math" panose="02040503050406030204" pitchFamily="18" charset="0"/>
                      </a:rPr>
                      <m:t>𝑎</m:t>
                    </m:r>
                  </m:oMath>
                </a14:m>
                <a:r>
                  <a:rPr lang="en-US" dirty="0"/>
                  <a:t>. This means that </a:t>
                </a:r>
                <a14:m>
                  <m:oMath xmlns:m="http://schemas.openxmlformats.org/officeDocument/2006/math">
                    <m:r>
                      <a:rPr lang="en-US" b="1" i="1" dirty="0">
                        <a:latin typeface="Cambria Math" panose="02040503050406030204" pitchFamily="18" charset="0"/>
                      </a:rPr>
                      <m:t>𝑷</m:t>
                    </m:r>
                    <m:r>
                      <a:rPr lang="en-US" b="1" i="1" dirty="0">
                        <a:latin typeface="Cambria Math" panose="02040503050406030204" pitchFamily="18" charset="0"/>
                      </a:rPr>
                      <m:t>(</m:t>
                    </m:r>
                    <m:r>
                      <a:rPr lang="en-US" b="1" i="1" dirty="0">
                        <a:latin typeface="Cambria Math" panose="02040503050406030204" pitchFamily="18" charset="0"/>
                      </a:rPr>
                      <m:t>𝒂</m:t>
                    </m:r>
                    <m:r>
                      <a:rPr lang="en-US" b="1" i="1" dirty="0">
                        <a:latin typeface="Cambria Math" panose="02040503050406030204" pitchFamily="18" charset="0"/>
                      </a:rPr>
                      <m:t> &lt; </m:t>
                    </m:r>
                    <m:r>
                      <a:rPr lang="en-US" b="1" i="1" dirty="0">
                        <a:latin typeface="Cambria Math" panose="02040503050406030204" pitchFamily="18" charset="0"/>
                      </a:rPr>
                      <m:t>𝑿</m:t>
                    </m:r>
                    <m:r>
                      <a:rPr lang="en-US" b="1" i="1" dirty="0">
                        <a:latin typeface="Cambria Math" panose="02040503050406030204" pitchFamily="18" charset="0"/>
                      </a:rPr>
                      <m:t> &lt; </m:t>
                    </m:r>
                    <m:r>
                      <a:rPr lang="en-US" b="1" i="1" dirty="0">
                        <a:latin typeface="Cambria Math" panose="02040503050406030204" pitchFamily="18" charset="0"/>
                      </a:rPr>
                      <m:t>𝒃</m:t>
                    </m:r>
                    <m:r>
                      <a:rPr lang="en-US" b="1" i="1" dirty="0">
                        <a:latin typeface="Cambria Math" panose="02040503050406030204" pitchFamily="18" charset="0"/>
                      </a:rPr>
                      <m:t>) = </m:t>
                    </m:r>
                    <m:r>
                      <a:rPr lang="en-US" b="1" i="1" dirty="0">
                        <a:latin typeface="Cambria Math" panose="02040503050406030204" pitchFamily="18" charset="0"/>
                      </a:rPr>
                      <m:t>𝑷</m:t>
                    </m:r>
                    <m:r>
                      <a:rPr lang="en-US" b="1" i="1" dirty="0">
                        <a:latin typeface="Cambria Math" panose="02040503050406030204" pitchFamily="18" charset="0"/>
                      </a:rPr>
                      <m:t>(</m:t>
                    </m:r>
                    <m:r>
                      <a:rPr lang="en-US" b="1" i="1" dirty="0">
                        <a:latin typeface="Cambria Math" panose="02040503050406030204" pitchFamily="18" charset="0"/>
                      </a:rPr>
                      <m:t>𝒂</m:t>
                    </m:r>
                    <m:r>
                      <a:rPr lang="en-US" b="1" i="1" dirty="0">
                        <a:latin typeface="Cambria Math" panose="02040503050406030204" pitchFamily="18" charset="0"/>
                      </a:rPr>
                      <m:t> ≤ </m:t>
                    </m:r>
                    <m:r>
                      <a:rPr lang="en-US" b="1" i="1" dirty="0">
                        <a:latin typeface="Cambria Math" panose="02040503050406030204" pitchFamily="18" charset="0"/>
                      </a:rPr>
                      <m:t>𝑿</m:t>
                    </m:r>
                    <m:r>
                      <a:rPr lang="en-US" b="1" i="1" dirty="0">
                        <a:latin typeface="Cambria Math" panose="02040503050406030204" pitchFamily="18" charset="0"/>
                      </a:rPr>
                      <m:t> ≤ </m:t>
                    </m:r>
                    <m:r>
                      <a:rPr lang="en-US" b="1" i="1" dirty="0">
                        <a:latin typeface="Cambria Math" panose="02040503050406030204" pitchFamily="18" charset="0"/>
                      </a:rPr>
                      <m:t>𝒃</m:t>
                    </m:r>
                    <m:r>
                      <a:rPr lang="en-US" b="1" i="1" dirty="0">
                        <a:latin typeface="Cambria Math" panose="02040503050406030204" pitchFamily="18" charset="0"/>
                      </a:rPr>
                      <m:t>)</m:t>
                    </m:r>
                    <m:r>
                      <a:rPr lang="en-US" i="1" dirty="0">
                        <a:latin typeface="Cambria Math" panose="02040503050406030204" pitchFamily="18" charset="0"/>
                      </a:rPr>
                      <m:t> </m:t>
                    </m:r>
                  </m:oMath>
                </a14:m>
                <a:r>
                  <a:rPr lang="en-US" dirty="0"/>
                  <a:t>for any numbers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a:t>
                </a:r>
              </a:p>
              <a:p>
                <a:pPr marL="0" indent="0">
                  <a:buNone/>
                </a:pPr>
                <a:endParaRPr lang="en-US" dirty="0"/>
              </a:p>
              <a:p>
                <a:pPr marL="0" indent="0">
                  <a:buNone/>
                </a:pPr>
                <a:endParaRPr lang="en-US" dirty="0"/>
              </a:p>
              <a:p>
                <a:pPr marL="0" indent="0">
                  <a:buNone/>
                </a:pPr>
                <a:r>
                  <a:rPr lang="en-US" dirty="0"/>
                  <a:t>For any probability density curve, the </a:t>
                </a:r>
                <a:r>
                  <a:rPr lang="en-US" b="1" dirty="0"/>
                  <a:t>area under the entire curve is 1</a:t>
                </a:r>
                <a:r>
                  <a:rPr lang="en-US" dirty="0"/>
                  <a:t>, because this area represents the entire population.</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76201" y="1219200"/>
                <a:ext cx="4876799" cy="5497001"/>
              </a:xfrm>
              <a:blipFill>
                <a:blip r:embed="rId3"/>
                <a:stretch>
                  <a:fillRect l="-2000" t="-887" r="-2625"/>
                </a:stretch>
              </a:blipFill>
            </p:spPr>
            <p:txBody>
              <a:bodyPr/>
              <a:lstStyle/>
              <a:p>
                <a:r>
                  <a:rPr lang="en-US">
                    <a:noFill/>
                  </a:rPr>
                  <a:t> </a:t>
                </a:r>
              </a:p>
            </p:txBody>
          </p:sp>
        </mc:Fallback>
      </mc:AlternateContent>
      <p:pic>
        <p:nvPicPr>
          <p:cNvPr id="3" name="Content Placeholder 2" descr="Probability density curve indicating no area above a single point."/>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5257800" y="1600200"/>
            <a:ext cx="3383280" cy="1707143"/>
          </a:xfrm>
        </p:spPr>
      </p:pic>
      <p:pic>
        <p:nvPicPr>
          <p:cNvPr id="6" name="Content Placeholder 5" descr="Probability density curve with entire area under the curve shaded."/>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5411075" y="4800599"/>
            <a:ext cx="3383280" cy="1794981"/>
          </a:xfrm>
        </p:spPr>
      </p:pic>
    </p:spTree>
    <p:extLst>
      <p:ext uri="{BB962C8B-B14F-4D97-AF65-F5344CB8AC3E}">
        <p14:creationId xmlns:p14="http://schemas.microsoft.com/office/powerpoint/2010/main" val="236324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3: The Central Limit Theorem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304800" y="1219200"/>
                <a:ext cx="8305800" cy="685800"/>
              </a:xfrm>
            </p:spPr>
            <p:txBody>
              <a:bodyPr/>
              <a:lstStyle/>
              <a:p>
                <a:pPr marL="0" indent="0">
                  <a:buNone/>
                </a:pPr>
                <a:r>
                  <a:rPr lang="en-US" sz="2800" dirty="0"/>
                  <a:t>A sample of size 24 will be drawn from a population with mean </a:t>
                </a:r>
                <a14:m>
                  <m:oMath xmlns:m="http://schemas.openxmlformats.org/officeDocument/2006/math">
                    <m:r>
                      <a:rPr lang="en-US" sz="2800" i="1">
                        <a:latin typeface="Cambria Math" panose="02040503050406030204" pitchFamily="18" charset="0"/>
                      </a:rPr>
                      <m:t>𝜇</m:t>
                    </m:r>
                  </m:oMath>
                </a14:m>
                <a:r>
                  <a:rPr lang="en-US" sz="2800" dirty="0"/>
                  <a:t> = 35 and standard deviation </a:t>
                </a:r>
                <a14:m>
                  <m:oMath xmlns:m="http://schemas.openxmlformats.org/officeDocument/2006/math">
                    <m:r>
                      <a:rPr lang="en-US" sz="2800" i="1">
                        <a:latin typeface="Cambria Math" panose="02040503050406030204" pitchFamily="18" charset="0"/>
                      </a:rPr>
                      <m:t>𝜎</m:t>
                    </m:r>
                  </m:oMath>
                </a14:m>
                <a:r>
                  <a:rPr lang="en-US" sz="2800" dirty="0"/>
                  <a:t> = 1.2. Is it appropriate to use the normal distribution to find probabilities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oMath>
                </a14:m>
                <a:r>
                  <a:rPr lang="en-US" sz="2800" dirty="0"/>
                  <a:t>?</a:t>
                </a:r>
              </a:p>
              <a:p>
                <a:pPr marL="0" indent="0">
                  <a:buNone/>
                </a:pPr>
                <a:endParaRPr lang="en-US" sz="2800" b="1" dirty="0">
                  <a:solidFill>
                    <a:schemeClr val="tx2"/>
                  </a:solidFill>
                </a:endParaRPr>
              </a:p>
              <a:p>
                <a:pPr marL="0" indent="0">
                  <a:buNone/>
                </a:pPr>
                <a:r>
                  <a:rPr lang="en-US" sz="2800" b="1" dirty="0">
                    <a:solidFill>
                      <a:schemeClr val="bg2"/>
                    </a:solidFill>
                  </a:rPr>
                  <a:t>Solution:</a:t>
                </a:r>
                <a:br>
                  <a:rPr lang="en-US" sz="2800" b="1" dirty="0">
                    <a:solidFill>
                      <a:schemeClr val="bg2"/>
                    </a:solidFill>
                  </a:rPr>
                </a:br>
                <a:r>
                  <a:rPr lang="en-US" sz="2800" dirty="0">
                    <a:solidFill>
                      <a:schemeClr val="bg2"/>
                    </a:solidFill>
                  </a:rPr>
                  <a:t>No, since the population is not known to be normal and </a:t>
                </a:r>
                <a14:m>
                  <m:oMath xmlns:m="http://schemas.openxmlformats.org/officeDocument/2006/math">
                    <m:r>
                      <a:rPr lang="en-US" sz="2800" i="1">
                        <a:solidFill>
                          <a:schemeClr val="bg2"/>
                        </a:solidFill>
                        <a:latin typeface="Cambria Math" panose="02040503050406030204" pitchFamily="18" charset="0"/>
                      </a:rPr>
                      <m:t>𝑛</m:t>
                    </m:r>
                  </m:oMath>
                </a14:m>
                <a:r>
                  <a:rPr lang="en-US" sz="2800" dirty="0">
                    <a:solidFill>
                      <a:schemeClr val="bg2"/>
                    </a:solidFill>
                  </a:rPr>
                  <a:t> is not greater than 30, we cannot be certain that </a:t>
                </a:r>
                <a14:m>
                  <m:oMath xmlns:m="http://schemas.openxmlformats.org/officeDocument/2006/math">
                    <m:acc>
                      <m:accPr>
                        <m:chr m:val="̅"/>
                        <m:ctrlPr>
                          <a:rPr lang="en-US" sz="2800" i="1">
                            <a:solidFill>
                              <a:schemeClr val="bg2"/>
                            </a:solidFill>
                            <a:latin typeface="Cambria Math" panose="02040503050406030204" pitchFamily="18" charset="0"/>
                          </a:rPr>
                        </m:ctrlPr>
                      </m:accPr>
                      <m:e>
                        <m:r>
                          <a:rPr lang="en-US" sz="2800" i="1">
                            <a:solidFill>
                              <a:schemeClr val="bg2"/>
                            </a:solidFill>
                            <a:latin typeface="Cambria Math"/>
                          </a:rPr>
                          <m:t>𝑥</m:t>
                        </m:r>
                      </m:e>
                    </m:acc>
                  </m:oMath>
                </a14:m>
                <a:r>
                  <a:rPr lang="en-US" sz="2800" dirty="0">
                    <a:solidFill>
                      <a:schemeClr val="bg2"/>
                    </a:solidFill>
                  </a:rPr>
                  <a:t> has an approximately normal distribution.</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304800" y="1219200"/>
                <a:ext cx="8305800" cy="685800"/>
              </a:xfrm>
              <a:blipFill>
                <a:blip r:embed="rId3"/>
                <a:stretch>
                  <a:fillRect l="-1467" t="-7965" r="-1321" b="-503540"/>
                </a:stretch>
              </a:blipFill>
            </p:spPr>
            <p:txBody>
              <a:bodyPr/>
              <a:lstStyle/>
              <a:p>
                <a:r>
                  <a:rPr lang="en-US">
                    <a:noFill/>
                  </a:rPr>
                  <a:t> </a:t>
                </a:r>
              </a:p>
            </p:txBody>
          </p:sp>
        </mc:Fallback>
      </mc:AlternateContent>
    </p:spTree>
    <p:extLst>
      <p:ext uri="{BB962C8B-B14F-4D97-AF65-F5344CB8AC3E}">
        <p14:creationId xmlns:p14="http://schemas.microsoft.com/office/powerpoint/2010/main" val="53947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Use the Central Limit Theorem to compute probabilities involving sample means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873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Example 1: Using the Central Limit Theorem</a:t>
            </a:r>
          </a:p>
        </p:txBody>
      </p:sp>
      <mc:AlternateContent xmlns:mc="http://schemas.openxmlformats.org/markup-compatibility/2006" xmlns:a14="http://schemas.microsoft.com/office/drawing/2010/main">
        <mc:Choice Requires="a14">
          <p:sp>
            <p:nvSpPr>
              <p:cNvPr id="7" name="Content Placeholder 6"/>
              <p:cNvSpPr>
                <a:spLocks noGrp="1"/>
              </p:cNvSpPr>
              <p:nvPr>
                <p:ph sz="quarter" idx="12"/>
              </p:nvPr>
            </p:nvSpPr>
            <p:spPr>
              <a:xfrm>
                <a:off x="76200" y="1143000"/>
                <a:ext cx="8991600" cy="685800"/>
              </a:xfrm>
            </p:spPr>
            <p:txBody>
              <a:bodyPr/>
              <a:lstStyle/>
              <a:p>
                <a:pPr marL="0" indent="0">
                  <a:buNone/>
                </a:pPr>
                <a:r>
                  <a:rPr lang="en-US" sz="2200" dirty="0"/>
                  <a:t>Recent data from the U.S. Census indicates that the mean age of college students is </a:t>
                </a:r>
                <a14:m>
                  <m:oMath xmlns:m="http://schemas.openxmlformats.org/officeDocument/2006/math">
                    <m:r>
                      <a:rPr lang="en-US" sz="2200" i="1">
                        <a:latin typeface="Cambria Math"/>
                        <a:ea typeface="Cambria Math"/>
                      </a:rPr>
                      <m:t>𝜇</m:t>
                    </m:r>
                  </m:oMath>
                </a14:m>
                <a:r>
                  <a:rPr lang="en-US" sz="2200" dirty="0"/>
                  <a:t> = 25 years, with a standard deviation of </a:t>
                </a:r>
                <a14:m>
                  <m:oMath xmlns:m="http://schemas.openxmlformats.org/officeDocument/2006/math">
                    <m:r>
                      <a:rPr lang="en-US" sz="2200" i="1">
                        <a:latin typeface="Cambria Math"/>
                        <a:ea typeface="Cambria Math"/>
                      </a:rPr>
                      <m:t>𝜎</m:t>
                    </m:r>
                  </m:oMath>
                </a14:m>
                <a:r>
                  <a:rPr lang="en-US" sz="2200" dirty="0"/>
                  <a:t> = 9.5 years. A simple random sample of 125 students is drawn. What is the probability that the sample mean age of the students is greater than 26 years?</a:t>
                </a:r>
              </a:p>
            </p:txBody>
          </p:sp>
        </mc:Choice>
        <mc:Fallback xmlns="">
          <p:sp>
            <p:nvSpPr>
              <p:cNvPr id="7" name="Content Placeholder 6"/>
              <p:cNvSpPr>
                <a:spLocks noGrp="1" noRot="1" noChangeAspect="1" noMove="1" noResize="1" noEditPoints="1" noAdjustHandles="1" noChangeArrowheads="1" noChangeShapeType="1" noTextEdit="1"/>
              </p:cNvSpPr>
              <p:nvPr>
                <p:ph sz="quarter" idx="12"/>
              </p:nvPr>
            </p:nvSpPr>
            <p:spPr>
              <a:xfrm>
                <a:off x="76200" y="1143000"/>
                <a:ext cx="8991600" cy="685800"/>
              </a:xfrm>
              <a:blipFill>
                <a:blip r:embed="rId3"/>
                <a:stretch>
                  <a:fillRect l="-881" t="-6250" b="-127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5"/>
              </p:nvPr>
            </p:nvSpPr>
            <p:spPr>
              <a:xfrm>
                <a:off x="58366" y="2743200"/>
                <a:ext cx="8933234" cy="3810000"/>
              </a:xfrm>
            </p:spPr>
            <p:txBody>
              <a:bodyPr/>
              <a:lstStyle/>
              <a:p>
                <a:pPr marL="0" indent="0">
                  <a:buNone/>
                </a:pPr>
                <a:r>
                  <a:rPr lang="en-US" sz="2200" b="1" dirty="0"/>
                  <a:t>Solution:</a:t>
                </a:r>
                <a:br>
                  <a:rPr lang="en-US" sz="2200" b="1" dirty="0"/>
                </a:br>
                <a:r>
                  <a:rPr lang="en-US" sz="2200" dirty="0"/>
                  <a:t>The sample size is 125, which is greater than 30. </a:t>
                </a:r>
                <a:br>
                  <a:rPr lang="en-US" sz="2200" dirty="0"/>
                </a:br>
                <a:r>
                  <a:rPr lang="en-US" sz="2200" dirty="0"/>
                  <a:t>Therefore, we may use the normal curve.</a:t>
                </a:r>
              </a:p>
              <a:p>
                <a:pPr marL="0" indent="0">
                  <a:buNone/>
                </a:pPr>
                <a:endParaRPr lang="en-US" sz="2200" dirty="0"/>
              </a:p>
              <a:p>
                <a:pPr marL="0" indent="0">
                  <a:buNone/>
                </a:pPr>
                <a:r>
                  <a:rPr lang="en-US" sz="2200" dirty="0"/>
                  <a:t>We compute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sub>
                    </m:sSub>
                  </m:oMath>
                </a14:m>
                <a:r>
                  <a:rPr lang="en-US" sz="2200" dirty="0"/>
                  <a:t>  </a:t>
                </a:r>
                <a:br>
                  <a:rPr lang="en-US" sz="2200" dirty="0"/>
                </a:b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ea typeface="Cambria Math"/>
                          </a:rPr>
                          <m:t>𝜇</m:t>
                        </m:r>
                      </m:e>
                      <m:sub>
                        <m:bar>
                          <m:barPr>
                            <m:pos m:val="top"/>
                            <m:ctrlPr>
                              <a:rPr lang="en-US" sz="2200" i="1">
                                <a:latin typeface="Cambria Math" panose="02040503050406030204" pitchFamily="18" charset="0"/>
                              </a:rPr>
                            </m:ctrlPr>
                          </m:barPr>
                          <m:e>
                            <m:r>
                              <a:rPr lang="en-US" sz="2200" i="1">
                                <a:latin typeface="Cambria Math"/>
                              </a:rPr>
                              <m:t>𝑥</m:t>
                            </m:r>
                          </m:e>
                        </m:bar>
                      </m:sub>
                    </m:sSub>
                  </m:oMath>
                </a14:m>
                <a:r>
                  <a:rPr lang="en-US" sz="2200" dirty="0"/>
                  <a:t> = </a:t>
                </a:r>
                <a14:m>
                  <m:oMath xmlns:m="http://schemas.openxmlformats.org/officeDocument/2006/math">
                    <m:r>
                      <a:rPr lang="en-US" sz="2200" i="1">
                        <a:latin typeface="Cambria Math"/>
                        <a:ea typeface="Cambria Math"/>
                      </a:rPr>
                      <m:t>𝜇</m:t>
                    </m:r>
                  </m:oMath>
                </a14:m>
                <a:r>
                  <a:rPr lang="en-US" sz="2200" dirty="0"/>
                  <a:t> = 25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ea typeface="Cambria Math"/>
                          </a:rPr>
                          <m:t>𝜎</m:t>
                        </m:r>
                      </m:e>
                      <m:sub>
                        <m:bar>
                          <m:barPr>
                            <m:pos m:val="top"/>
                            <m:ctrlPr>
                              <a:rPr lang="en-US" sz="2200" i="1">
                                <a:latin typeface="Cambria Math" panose="02040503050406030204" pitchFamily="18" charset="0"/>
                              </a:rPr>
                            </m:ctrlPr>
                          </m:barPr>
                          <m:e>
                            <m:r>
                              <a:rPr lang="en-US" sz="2200" i="1">
                                <a:latin typeface="Cambria Math"/>
                              </a:rPr>
                              <m:t>𝑥</m:t>
                            </m:r>
                          </m:e>
                        </m:bar>
                      </m:sub>
                    </m:sSub>
                    <m:r>
                      <a:rPr lang="en-US" sz="2200" i="1">
                        <a:latin typeface="Cambria Math"/>
                      </a:rPr>
                      <m:t> </m:t>
                    </m:r>
                  </m:oMath>
                </a14:m>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a:ea typeface="Cambria Math"/>
                          </a:rPr>
                          <m:t>𝜎</m:t>
                        </m:r>
                      </m:num>
                      <m:den>
                        <m:rad>
                          <m:radPr>
                            <m:degHide m:val="on"/>
                            <m:ctrlPr>
                              <a:rPr lang="en-US" sz="2200" i="1">
                                <a:latin typeface="Cambria Math" panose="02040503050406030204" pitchFamily="18" charset="0"/>
                              </a:rPr>
                            </m:ctrlPr>
                          </m:radPr>
                          <m:deg/>
                          <m:e>
                            <m:r>
                              <a:rPr lang="en-US" sz="2200" i="1">
                                <a:latin typeface="Cambria Math"/>
                              </a:rPr>
                              <m:t>𝑛</m:t>
                            </m:r>
                          </m:e>
                        </m:rad>
                      </m:den>
                    </m:f>
                  </m:oMath>
                </a14:m>
                <a:r>
                  <a:rPr lang="en-US" sz="2200" dirty="0"/>
                  <a:t> =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9.5</m:t>
                        </m:r>
                      </m:num>
                      <m:den>
                        <m:rad>
                          <m:radPr>
                            <m:degHide m:val="on"/>
                            <m:ctrlPr>
                              <a:rPr lang="en-US" sz="2200" i="1">
                                <a:latin typeface="Cambria Math" panose="02040503050406030204" pitchFamily="18" charset="0"/>
                              </a:rPr>
                            </m:ctrlPr>
                          </m:radPr>
                          <m:deg/>
                          <m:e>
                            <m:r>
                              <a:rPr lang="en-US" sz="2200" i="1">
                                <a:latin typeface="Cambria Math" panose="02040503050406030204" pitchFamily="18" charset="0"/>
                              </a:rPr>
                              <m:t>125</m:t>
                            </m:r>
                          </m:e>
                        </m:rad>
                      </m:den>
                    </m:f>
                  </m:oMath>
                </a14:m>
                <a:r>
                  <a:rPr lang="en-US" sz="2200" dirty="0"/>
                  <a:t> = 0.85</a:t>
                </a:r>
              </a:p>
              <a:p>
                <a:pPr marL="0" indent="0">
                  <a:buNone/>
                </a:pPr>
                <a:r>
                  <a:rPr lang="en-US" sz="2200" dirty="0"/>
                  <a:t>Find the area under the normal curve.</a:t>
                </a:r>
              </a:p>
              <a:p>
                <a:pPr marL="0" indent="0">
                  <a:buNone/>
                </a:pPr>
                <a:endParaRPr lang="en-US" sz="2200" dirty="0"/>
              </a:p>
              <a:p>
                <a:pPr marL="0" indent="0">
                  <a:buNone/>
                </a:pPr>
                <a:r>
                  <a:rPr lang="en-US" sz="2200" dirty="0">
                    <a:solidFill>
                      <a:schemeClr val="bg2"/>
                    </a:solidFill>
                  </a:rPr>
                  <a:t>The probability that the sample mean age of the students is greater than 26 years is approximately 0.1197.</a:t>
                </a:r>
              </a:p>
              <a:p>
                <a:pPr marL="0" indent="0">
                  <a:buNone/>
                </a:pPr>
                <a:endParaRPr lang="en-US" sz="22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5"/>
              </p:nvPr>
            </p:nvSpPr>
            <p:spPr>
              <a:xfrm>
                <a:off x="58366" y="2743200"/>
                <a:ext cx="8933234" cy="3810000"/>
              </a:xfrm>
              <a:blipFill>
                <a:blip r:embed="rId4"/>
                <a:stretch>
                  <a:fillRect l="-887" t="-1120" b="-1120"/>
                </a:stretch>
              </a:blipFill>
            </p:spPr>
            <p:txBody>
              <a:bodyPr/>
              <a:lstStyle/>
              <a:p>
                <a:r>
                  <a:rPr lang="en-US">
                    <a:noFill/>
                  </a:rPr>
                  <a:t> </a:t>
                </a:r>
              </a:p>
            </p:txBody>
          </p:sp>
        </mc:Fallback>
      </mc:AlternateContent>
      <p:pic>
        <p:nvPicPr>
          <p:cNvPr id="3" name="Content Placeholder 2" descr="Normal curve with mean 25 and the area to the right of 26 shaded."/>
          <p:cNvPicPr>
            <a:picLocks noGrp="1" noChangeAspect="1"/>
          </p:cNvPicPr>
          <p:nvPr>
            <p:ph sz="quarter" idx="13"/>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0" y="2479675"/>
            <a:ext cx="2838639" cy="1558925"/>
          </a:xfrm>
        </p:spPr>
      </p:pic>
      <p:pic>
        <p:nvPicPr>
          <p:cNvPr id="10" name="Content Placeholder 9" descr="TI-84 screen shot for finding the area to the right of 26. The result is 0.1197034974."/>
          <p:cNvPicPr>
            <a:picLocks noGrp="1" noChangeAspect="1"/>
          </p:cNvPicPr>
          <p:nvPr>
            <p:ph sz="quarter" idx="10"/>
          </p:nvPr>
        </p:nvPicPr>
        <p:blipFill>
          <a:blip r:embed="rId6">
            <a:extLst>
              <a:ext uri="{28A0092B-C50C-407E-A947-70E740481C1C}">
                <a14:useLocalDpi xmlns:a14="http://schemas.microsoft.com/office/drawing/2010/main" val="0"/>
              </a:ext>
            </a:extLst>
          </a:blip>
          <a:stretch>
            <a:fillRect/>
          </a:stretch>
        </p:blipFill>
        <p:spPr>
          <a:xfrm>
            <a:off x="6299642" y="4209766"/>
            <a:ext cx="2278953" cy="1505234"/>
          </a:xfrm>
        </p:spPr>
      </p:pic>
    </p:spTree>
    <p:extLst>
      <p:ext uri="{BB962C8B-B14F-4D97-AF65-F5344CB8AC3E}">
        <p14:creationId xmlns:p14="http://schemas.microsoft.com/office/powerpoint/2010/main" val="252023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Example 2: Using the Central Limit Theorem</a:t>
            </a:r>
          </a:p>
        </p:txBody>
      </p:sp>
      <p:sp>
        <p:nvSpPr>
          <p:cNvPr id="7" name="Content Placeholder 6"/>
          <p:cNvSpPr>
            <a:spLocks noGrp="1"/>
          </p:cNvSpPr>
          <p:nvPr>
            <p:ph sz="quarter" idx="12"/>
          </p:nvPr>
        </p:nvSpPr>
        <p:spPr>
          <a:xfrm>
            <a:off x="76200" y="1143000"/>
            <a:ext cx="8991600" cy="685800"/>
          </a:xfrm>
        </p:spPr>
        <p:txBody>
          <a:bodyPr/>
          <a:lstStyle/>
          <a:p>
            <a:pPr marL="0" indent="0">
              <a:buNone/>
            </a:pPr>
            <a:r>
              <a:rPr lang="en-US" dirty="0"/>
              <a:t>Hereford cattle are one of the most popular breeds of cattle. Based on data from the Hereford Cattle Society, the mean weight of a one-year-old Hereford bull is 1135 pounds, with a standard deviation of 97 pounds. Would it be unusual for the mean weight of 100 head of cattle to be less than 1100 pounds?</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5"/>
              </p:nvPr>
            </p:nvSpPr>
            <p:spPr>
              <a:xfrm>
                <a:off x="58366" y="3030536"/>
                <a:ext cx="8933234" cy="3522663"/>
              </a:xfrm>
            </p:spPr>
            <p:txBody>
              <a:bodyPr/>
              <a:lstStyle/>
              <a:p>
                <a:pPr marL="0" indent="0">
                  <a:buNone/>
                </a:pPr>
                <a:r>
                  <a:rPr lang="en-US" sz="2200" b="1" dirty="0"/>
                  <a:t>Solution:</a:t>
                </a:r>
                <a:br>
                  <a:rPr lang="en-US" sz="2200" b="1" dirty="0"/>
                </a:br>
                <a:r>
                  <a:rPr lang="en-US" dirty="0"/>
                  <a:t>The sample size is 100, which is greater than 30. </a:t>
                </a:r>
                <a:br>
                  <a:rPr lang="en-US" dirty="0"/>
                </a:br>
                <a:r>
                  <a:rPr lang="en-US" dirty="0"/>
                  <a:t>Therefore, we may use the normal curve.</a:t>
                </a:r>
              </a:p>
              <a:p>
                <a:pPr marL="0" indent="0">
                  <a:buNone/>
                </a:pPr>
                <a:r>
                  <a:rPr lang="en-US" dirty="0"/>
                  <a:t>We compute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𝑥</m:t>
                            </m:r>
                          </m:e>
                        </m:acc>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𝑥</m:t>
                            </m:r>
                          </m:e>
                        </m:acc>
                      </m:sub>
                    </m:sSub>
                  </m:oMath>
                </a14:m>
                <a:r>
                  <a:rPr lang="en-US" dirty="0"/>
                  <a:t>  </a:t>
                </a:r>
                <a:br>
                  <a:rPr lang="en-US" dirty="0"/>
                </a:b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𝜇</m:t>
                        </m:r>
                      </m:e>
                      <m:sub>
                        <m:bar>
                          <m:barPr>
                            <m:pos m:val="top"/>
                            <m:ctrlPr>
                              <a:rPr lang="en-US" i="1">
                                <a:latin typeface="Cambria Math" panose="02040503050406030204" pitchFamily="18" charset="0"/>
                              </a:rPr>
                            </m:ctrlPr>
                          </m:barPr>
                          <m:e>
                            <m:r>
                              <a:rPr lang="en-US" i="1">
                                <a:latin typeface="Cambria Math"/>
                              </a:rPr>
                              <m:t>𝑥</m:t>
                            </m:r>
                          </m:e>
                        </m:bar>
                      </m:sub>
                    </m:sSub>
                  </m:oMath>
                </a14:m>
                <a:r>
                  <a:rPr lang="en-US" dirty="0"/>
                  <a:t> = </a:t>
                </a:r>
                <a14:m>
                  <m:oMath xmlns:m="http://schemas.openxmlformats.org/officeDocument/2006/math">
                    <m:r>
                      <a:rPr lang="en-US" i="1">
                        <a:latin typeface="Cambria Math"/>
                        <a:ea typeface="Cambria Math"/>
                      </a:rPr>
                      <m:t>𝜇</m:t>
                    </m:r>
                  </m:oMath>
                </a14:m>
                <a:r>
                  <a:rPr lang="en-US" dirty="0"/>
                  <a:t> = 1135 and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bar>
                          <m:barPr>
                            <m:pos m:val="top"/>
                            <m:ctrlPr>
                              <a:rPr lang="en-US" i="1">
                                <a:latin typeface="Cambria Math" panose="02040503050406030204" pitchFamily="18" charset="0"/>
                              </a:rPr>
                            </m:ctrlPr>
                          </m:barPr>
                          <m:e>
                            <m:r>
                              <a:rPr lang="en-US" i="1">
                                <a:latin typeface="Cambria Math"/>
                              </a:rPr>
                              <m:t>𝑥</m:t>
                            </m:r>
                          </m:e>
                        </m:bar>
                      </m:sub>
                    </m:sSub>
                    <m:r>
                      <a:rPr lang="en-US" i="1">
                        <a:latin typeface="Cambria Math"/>
                      </a:rPr>
                      <m:t> </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a:ea typeface="Cambria Math"/>
                          </a:rPr>
                          <m:t>𝜎</m:t>
                        </m:r>
                      </m:num>
                      <m:den>
                        <m:rad>
                          <m:radPr>
                            <m:degHide m:val="on"/>
                            <m:ctrlPr>
                              <a:rPr lang="en-US" i="1">
                                <a:latin typeface="Cambria Math" panose="02040503050406030204" pitchFamily="18" charset="0"/>
                              </a:rPr>
                            </m:ctrlPr>
                          </m:radPr>
                          <m:deg/>
                          <m:e>
                            <m:r>
                              <a:rPr lang="en-US" i="1">
                                <a:latin typeface="Cambria Math"/>
                              </a:rPr>
                              <m:t>𝑛</m:t>
                            </m:r>
                          </m:e>
                        </m:rad>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97</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100</m:t>
                            </m:r>
                          </m:e>
                        </m:rad>
                      </m:den>
                    </m:f>
                  </m:oMath>
                </a14:m>
                <a:r>
                  <a:rPr lang="en-US" dirty="0"/>
                  <a:t> = 9.7</a:t>
                </a:r>
              </a:p>
              <a:p>
                <a:pPr marL="0" indent="0">
                  <a:buNone/>
                </a:pPr>
                <a:r>
                  <a:rPr lang="en-US" dirty="0"/>
                  <a:t>Find the area under the normal curve.</a:t>
                </a:r>
              </a:p>
              <a:p>
                <a:pPr marL="0" indent="0">
                  <a:buNone/>
                </a:pPr>
                <a:endParaRPr lang="en-US" sz="1600" dirty="0">
                  <a:solidFill>
                    <a:schemeClr val="bg2"/>
                  </a:solidFill>
                </a:endParaRPr>
              </a:p>
              <a:p>
                <a:pPr marL="0" indent="0">
                  <a:buNone/>
                </a:pPr>
                <a:r>
                  <a:rPr lang="en-US" dirty="0">
                    <a:solidFill>
                      <a:schemeClr val="bg2"/>
                    </a:solidFill>
                  </a:rPr>
                  <a:t>This probability is less than 0.05, so it would be unusual for the sample mean to be less than 1100.</a:t>
                </a:r>
              </a:p>
            </p:txBody>
          </p:sp>
        </mc:Choice>
        <mc:Fallback xmlns="">
          <p:sp>
            <p:nvSpPr>
              <p:cNvPr id="6" name="Content Placeholder 5"/>
              <p:cNvSpPr>
                <a:spLocks noGrp="1" noRot="1" noChangeAspect="1" noMove="1" noResize="1" noEditPoints="1" noAdjustHandles="1" noChangeArrowheads="1" noChangeShapeType="1" noTextEdit="1"/>
              </p:cNvSpPr>
              <p:nvPr>
                <p:ph sz="quarter" idx="15"/>
              </p:nvPr>
            </p:nvSpPr>
            <p:spPr>
              <a:xfrm>
                <a:off x="58366" y="3030536"/>
                <a:ext cx="8933234" cy="3522663"/>
              </a:xfrm>
              <a:blipFill>
                <a:blip r:embed="rId3"/>
                <a:stretch>
                  <a:fillRect l="-1092" t="-1211" r="-1502" b="-6401"/>
                </a:stretch>
              </a:blipFill>
            </p:spPr>
            <p:txBody>
              <a:bodyPr/>
              <a:lstStyle/>
              <a:p>
                <a:r>
                  <a:rPr lang="en-US">
                    <a:noFill/>
                  </a:rPr>
                  <a:t> </a:t>
                </a:r>
              </a:p>
            </p:txBody>
          </p:sp>
        </mc:Fallback>
      </mc:AlternateContent>
      <p:pic>
        <p:nvPicPr>
          <p:cNvPr id="4" name="Content Placeholder 3" descr="Normal curve with mean 1135 and the area to the left of 1100 shaded."/>
          <p:cNvPicPr>
            <a:picLocks noGrp="1" noChangeAspect="1"/>
          </p:cNvPicPr>
          <p:nvPr>
            <p:ph sz="quarter" idx="13"/>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4140" y="2743200"/>
            <a:ext cx="2774490" cy="1508125"/>
          </a:xfrm>
        </p:spPr>
      </p:pic>
      <p:pic>
        <p:nvPicPr>
          <p:cNvPr id="9" name="Content Placeholder 8" descr="TI-84 screen shot for finding the area to the left of 1100. The result is 0.000154172."/>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6452078" y="4343400"/>
            <a:ext cx="2278614" cy="1505010"/>
          </a:xfrm>
        </p:spPr>
      </p:pic>
    </p:spTree>
    <p:extLst>
      <p:ext uri="{BB962C8B-B14F-4D97-AF65-F5344CB8AC3E}">
        <p14:creationId xmlns:p14="http://schemas.microsoft.com/office/powerpoint/2010/main" val="216441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3200" dirty="0"/>
                  <a:t>How to construct the sampling distribution of a sample mean</a:t>
                </a:r>
              </a:p>
              <a:p>
                <a:pPr>
                  <a:buFont typeface="Arial" pitchFamily="34" charset="0"/>
                  <a:buChar char="•"/>
                </a:pPr>
                <a:r>
                  <a:rPr lang="en-US" sz="3200" dirty="0"/>
                  <a:t>How to find the mean and standard deviation of a sampling distribution of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𝑥</m:t>
                        </m:r>
                      </m:e>
                    </m:acc>
                  </m:oMath>
                </a14:m>
                <a:endParaRPr lang="en-US" sz="3200" dirty="0"/>
              </a:p>
              <a:p>
                <a:pPr>
                  <a:buFont typeface="Arial" pitchFamily="34" charset="0"/>
                  <a:buChar char="•"/>
                </a:pPr>
                <a:r>
                  <a:rPr lang="en-US" sz="3200" dirty="0"/>
                  <a:t>The Central Limit Theorem</a:t>
                </a:r>
              </a:p>
              <a:p>
                <a:pPr>
                  <a:buFont typeface="Arial" pitchFamily="34" charset="0"/>
                  <a:buChar char="•"/>
                </a:pPr>
                <a:r>
                  <a:rPr lang="en-US" sz="3200" dirty="0"/>
                  <a:t>How to use the Central Limit Theorem to compute probabilities involving sample means</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1572" t="-2889" r="-1504" b="-38000"/>
                </a:stretch>
              </a:blipFill>
            </p:spPr>
            <p:txBody>
              <a:bodyPr/>
              <a:lstStyle/>
              <a:p>
                <a:r>
                  <a:rPr lang="en-US">
                    <a:noFill/>
                  </a:rPr>
                  <a:t> </a:t>
                </a:r>
              </a:p>
            </p:txBody>
          </p:sp>
        </mc:Fallback>
      </mc:AlternateContent>
    </p:spTree>
    <p:extLst>
      <p:ext uri="{BB962C8B-B14F-4D97-AF65-F5344CB8AC3E}">
        <p14:creationId xmlns:p14="http://schemas.microsoft.com/office/powerpoint/2010/main" val="32170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7.4</a:t>
            </a:r>
          </a:p>
        </p:txBody>
      </p:sp>
      <p:sp>
        <p:nvSpPr>
          <p:cNvPr id="2" name="Title 1"/>
          <p:cNvSpPr>
            <a:spLocks noGrp="1"/>
          </p:cNvSpPr>
          <p:nvPr>
            <p:ph type="ctrTitle"/>
          </p:nvPr>
        </p:nvSpPr>
        <p:spPr/>
        <p:txBody>
          <a:bodyPr/>
          <a:lstStyle/>
          <a:p>
            <a:r>
              <a:rPr lang="en-US" dirty="0"/>
              <a:t>The Central Limit Theorem for Proportions</a:t>
            </a:r>
          </a:p>
        </p:txBody>
      </p:sp>
    </p:spTree>
    <p:extLst>
      <p:ext uri="{BB962C8B-B14F-4D97-AF65-F5344CB8AC3E}">
        <p14:creationId xmlns:p14="http://schemas.microsoft.com/office/powerpoint/2010/main" val="285476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514350" indent="-514350">
              <a:buFont typeface="+mj-lt"/>
              <a:buAutoNum type="arabicPeriod"/>
            </a:pPr>
            <a:r>
              <a:rPr lang="en-US" dirty="0"/>
              <a:t>Construct the sampling distribution for a sample proportion</a:t>
            </a:r>
          </a:p>
          <a:p>
            <a:pPr marL="514350" indent="-514350">
              <a:buFont typeface="+mj-lt"/>
              <a:buAutoNum type="arabicPeriod"/>
            </a:pPr>
            <a:r>
              <a:rPr lang="en-US" dirty="0"/>
              <a:t>Use the Central Limit Theorem to compute probabilities for sample proportions</a:t>
            </a:r>
          </a:p>
        </p:txBody>
      </p:sp>
    </p:spTree>
    <p:extLst>
      <p:ext uri="{BB962C8B-B14F-4D97-AF65-F5344CB8AC3E}">
        <p14:creationId xmlns:p14="http://schemas.microsoft.com/office/powerpoint/2010/main" val="307378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Construct the sampling distribution for a sample proportion</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4084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and Population Proportion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sz="2300" dirty="0"/>
                  <a:t>In a population, the proportion who have a certain characteristic is called the </a:t>
                </a:r>
                <a:r>
                  <a:rPr lang="en-US" sz="2300" b="1" dirty="0">
                    <a:solidFill>
                      <a:schemeClr val="accent4"/>
                    </a:solidFill>
                  </a:rPr>
                  <a:t>population proportion</a:t>
                </a:r>
                <a:r>
                  <a:rPr lang="en-US" sz="2300" dirty="0"/>
                  <a:t>. The population proportion is denoted by </a:t>
                </a:r>
                <a14:m>
                  <m:oMath xmlns:m="http://schemas.openxmlformats.org/officeDocument/2006/math">
                    <m:r>
                      <a:rPr lang="en-US" sz="2300" i="1">
                        <a:latin typeface="Cambria Math" panose="02040503050406030204" pitchFamily="18" charset="0"/>
                      </a:rPr>
                      <m:t>𝑝</m:t>
                    </m:r>
                  </m:oMath>
                </a14:m>
                <a:r>
                  <a:rPr lang="en-US" sz="2300" dirty="0"/>
                  <a:t>.</a:t>
                </a:r>
              </a:p>
              <a:p>
                <a:pPr marL="0" indent="0">
                  <a:buNone/>
                </a:pPr>
                <a:r>
                  <a:rPr lang="en-US" sz="2300" dirty="0"/>
                  <a:t>In a simple random sample of </a:t>
                </a:r>
                <a14:m>
                  <m:oMath xmlns:m="http://schemas.openxmlformats.org/officeDocument/2006/math">
                    <m:r>
                      <a:rPr lang="en-US" sz="2300" i="1">
                        <a:latin typeface="Cambria Math"/>
                      </a:rPr>
                      <m:t>𝑛</m:t>
                    </m:r>
                  </m:oMath>
                </a14:m>
                <a:r>
                  <a:rPr lang="en-US" sz="2300" dirty="0"/>
                  <a:t> individuals, let </a:t>
                </a:r>
                <a14:m>
                  <m:oMath xmlns:m="http://schemas.openxmlformats.org/officeDocument/2006/math">
                    <m:r>
                      <a:rPr lang="en-US" sz="2300" i="1">
                        <a:latin typeface="Cambria Math"/>
                      </a:rPr>
                      <m:t>𝑥</m:t>
                    </m:r>
                  </m:oMath>
                </a14:m>
                <a:r>
                  <a:rPr lang="en-US" sz="2300" dirty="0"/>
                  <a:t> be the number in the sample who have the characteristic. The </a:t>
                </a:r>
                <a:r>
                  <a:rPr lang="en-US" sz="2300" b="1" dirty="0">
                    <a:solidFill>
                      <a:schemeClr val="accent4"/>
                    </a:solidFill>
                  </a:rPr>
                  <a:t>sample proportion</a:t>
                </a:r>
                <a:r>
                  <a:rPr lang="en-US" sz="2300" dirty="0">
                    <a:solidFill>
                      <a:schemeClr val="accent4"/>
                    </a:solidFill>
                  </a:rPr>
                  <a:t> </a:t>
                </a:r>
                <a:r>
                  <a:rPr lang="en-US" sz="2300" dirty="0"/>
                  <a:t>is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𝑥</m:t>
                        </m:r>
                      </m:num>
                      <m:den>
                        <m:r>
                          <a:rPr lang="en-US" sz="2300" i="1">
                            <a:latin typeface="Cambria Math" panose="02040503050406030204" pitchFamily="18" charset="0"/>
                          </a:rPr>
                          <m:t>𝑛</m:t>
                        </m:r>
                      </m:den>
                    </m:f>
                  </m:oMath>
                </a14:m>
                <a:r>
                  <a:rPr lang="en-US" sz="2300" dirty="0"/>
                  <a:t>.</a:t>
                </a:r>
              </a:p>
              <a:p>
                <a:pPr marL="0" indent="0">
                  <a:buNone/>
                </a:pPr>
                <a:r>
                  <a:rPr lang="en-US" sz="2300" b="1" dirty="0"/>
                  <a:t>Example:</a:t>
                </a:r>
              </a:p>
              <a:p>
                <a:pPr marL="0" indent="0">
                  <a:buNone/>
                </a:pPr>
                <a:r>
                  <a:rPr lang="en-US" sz="2300" dirty="0"/>
                  <a:t>A computer retailer wants to estimate the proportion of people in her city who own laptop computers. She cannot survey everyone in the city, so she draws a sample of 100 people and surveys them. It turns out that 35 out of the 100 people in the sample own laptops. </a:t>
                </a:r>
              </a:p>
              <a:p>
                <a:r>
                  <a:rPr lang="en-US" sz="2300" dirty="0">
                    <a:solidFill>
                      <a:schemeClr val="accent2"/>
                    </a:solidFill>
                  </a:rPr>
                  <a:t>The sample proportion is </a:t>
                </a:r>
                <a14:m>
                  <m:oMath xmlns:m="http://schemas.openxmlformats.org/officeDocument/2006/math">
                    <m:acc>
                      <m:accPr>
                        <m:chr m:val="̂"/>
                        <m:ctrlPr>
                          <a:rPr lang="en-US" sz="2300" i="1">
                            <a:solidFill>
                              <a:schemeClr val="accent2"/>
                            </a:solidFill>
                            <a:latin typeface="Cambria Math" panose="02040503050406030204" pitchFamily="18" charset="0"/>
                          </a:rPr>
                        </m:ctrlPr>
                      </m:accPr>
                      <m:e>
                        <m:r>
                          <a:rPr lang="en-US" sz="2300" i="1">
                            <a:solidFill>
                              <a:schemeClr val="accent2"/>
                            </a:solidFill>
                            <a:latin typeface="Cambria Math" panose="02040503050406030204" pitchFamily="18" charset="0"/>
                          </a:rPr>
                          <m:t>𝑝</m:t>
                        </m:r>
                      </m:e>
                    </m:acc>
                    <m:r>
                      <a:rPr lang="en-US" sz="2300" i="1">
                        <a:solidFill>
                          <a:schemeClr val="accent2"/>
                        </a:solidFill>
                        <a:latin typeface="Cambria Math" panose="02040503050406030204" pitchFamily="18" charset="0"/>
                      </a:rPr>
                      <m:t>=</m:t>
                    </m:r>
                    <m:f>
                      <m:fPr>
                        <m:ctrlPr>
                          <a:rPr lang="en-US" sz="2300" i="1">
                            <a:solidFill>
                              <a:schemeClr val="accent2"/>
                            </a:solidFill>
                            <a:latin typeface="Cambria Math" panose="02040503050406030204" pitchFamily="18" charset="0"/>
                          </a:rPr>
                        </m:ctrlPr>
                      </m:fPr>
                      <m:num>
                        <m:r>
                          <a:rPr lang="en-US" sz="2300" i="1">
                            <a:solidFill>
                              <a:schemeClr val="accent2"/>
                            </a:solidFill>
                            <a:latin typeface="Cambria Math" panose="02040503050406030204" pitchFamily="18" charset="0"/>
                          </a:rPr>
                          <m:t>35</m:t>
                        </m:r>
                      </m:num>
                      <m:den>
                        <m:r>
                          <a:rPr lang="en-US" sz="2300" i="1">
                            <a:solidFill>
                              <a:schemeClr val="accent2"/>
                            </a:solidFill>
                            <a:latin typeface="Cambria Math" panose="02040503050406030204" pitchFamily="18" charset="0"/>
                          </a:rPr>
                          <m:t>100</m:t>
                        </m:r>
                      </m:den>
                    </m:f>
                  </m:oMath>
                </a14:m>
                <a:r>
                  <a:rPr lang="en-US" sz="2300" dirty="0">
                    <a:solidFill>
                      <a:schemeClr val="accent2"/>
                    </a:solidFill>
                  </a:rPr>
                  <a:t>. </a:t>
                </a:r>
              </a:p>
              <a:p>
                <a:r>
                  <a:rPr lang="en-US" sz="2300" dirty="0">
                    <a:solidFill>
                      <a:schemeClr val="accent2"/>
                    </a:solidFill>
                  </a:rPr>
                  <a:t>The proportion of people in the entire city who own laptops is the population proportion, </a:t>
                </a:r>
                <a14:m>
                  <m:oMath xmlns:m="http://schemas.openxmlformats.org/officeDocument/2006/math">
                    <m:r>
                      <a:rPr lang="en-US" sz="2300" i="1">
                        <a:solidFill>
                          <a:schemeClr val="accent2"/>
                        </a:solidFill>
                        <a:latin typeface="Cambria Math" panose="02040503050406030204" pitchFamily="18" charset="0"/>
                      </a:rPr>
                      <m:t>𝑝</m:t>
                    </m:r>
                  </m:oMath>
                </a14:m>
                <a:r>
                  <a:rPr lang="en-US" sz="2300" dirty="0">
                    <a:solidFill>
                      <a:schemeClr val="accent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966" t="-800" r="-552"/>
                </a:stretch>
              </a:blipFill>
            </p:spPr>
            <p:txBody>
              <a:bodyPr/>
              <a:lstStyle/>
              <a:p>
                <a:r>
                  <a:rPr lang="en-US">
                    <a:noFill/>
                  </a:rPr>
                  <a:t> </a:t>
                </a:r>
              </a:p>
            </p:txBody>
          </p:sp>
        </mc:Fallback>
      </mc:AlternateContent>
    </p:spTree>
    <p:extLst>
      <p:ext uri="{BB962C8B-B14F-4D97-AF65-F5344CB8AC3E}">
        <p14:creationId xmlns:p14="http://schemas.microsoft.com/office/powerpoint/2010/main" val="151828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dirty="0"/>
                  <a:t>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endParaRPr lang="en-US" dirty="0"/>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763000" cy="685800"/>
              </a:xfrm>
            </p:spPr>
            <p:txBody>
              <a:bodyPr/>
              <a:lstStyle/>
              <a:p>
                <a:pPr marL="0" indent="0">
                  <a:buNone/>
                </a:pPr>
                <a:r>
                  <a:rPr lang="en-US" dirty="0"/>
                  <a:t>If several samples are drawn from a population, they are likely to have </a:t>
                </a:r>
                <a:r>
                  <a:rPr lang="en-US" b="1" dirty="0"/>
                  <a:t>different</a:t>
                </a:r>
                <a:r>
                  <a:rPr lang="en-US" dirty="0"/>
                  <a:t> values for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dirty="0"/>
                  <a:t>. Because the value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i="1" dirty="0"/>
                  <a:t> </a:t>
                </a:r>
                <a:r>
                  <a:rPr lang="en-US" dirty="0"/>
                  <a:t>varies each time a sample is drawn, </a:t>
                </a:r>
                <a14:m>
                  <m:oMath xmlns:m="http://schemas.openxmlformats.org/officeDocument/2006/math">
                    <m:acc>
                      <m:accPr>
                        <m:chr m:val="̂"/>
                        <m:ctrlPr>
                          <a:rPr lang="en-US" b="1" i="1">
                            <a:latin typeface="Cambria Math" panose="02040503050406030204" pitchFamily="18" charset="0"/>
                          </a:rPr>
                        </m:ctrlPr>
                      </m:accPr>
                      <m:e>
                        <m:r>
                          <a:rPr lang="en-US" b="1" i="1">
                            <a:latin typeface="Cambria Math"/>
                          </a:rPr>
                          <m:t>𝒑</m:t>
                        </m:r>
                      </m:e>
                    </m:acc>
                  </m:oMath>
                </a14:m>
                <a:r>
                  <a:rPr lang="en-US" b="1" i="1" dirty="0"/>
                  <a:t> </a:t>
                </a:r>
                <a:r>
                  <a:rPr lang="en-US" b="1" dirty="0"/>
                  <a:t>is a random variable</a:t>
                </a:r>
                <a:r>
                  <a:rPr lang="en-US" dirty="0"/>
                  <a:t>, and it has a probability distribution. </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763000" cy="685800"/>
              </a:xfrm>
              <a:blipFill>
                <a:blip r:embed="rId5"/>
                <a:stretch>
                  <a:fillRect l="-1043" t="-7080" r="-1043" b="-146018"/>
                </a:stretch>
              </a:blipFill>
            </p:spPr>
            <p:txBody>
              <a:bodyPr/>
              <a:lstStyle/>
              <a:p>
                <a:r>
                  <a:rPr lang="en-US">
                    <a:noFill/>
                  </a:rPr>
                  <a:t> </a:t>
                </a:r>
              </a:p>
            </p:txBody>
          </p:sp>
        </mc:Fallback>
      </mc:AlternateContent>
      <p:pic>
        <p:nvPicPr>
          <p:cNvPr id="3" name="Content Placeholder 2" descr="Image of a population with many samples, each with a value of the sample proportion indicated."/>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1973580" y="2743200"/>
            <a:ext cx="5120640" cy="2484224"/>
          </a:xfrm>
        </p:spPr>
      </p:pic>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52400" y="5475799"/>
                <a:ext cx="8763000" cy="1001201"/>
              </a:xfrm>
            </p:spPr>
            <p:txBody>
              <a:bodyPr/>
              <a:lstStyle/>
              <a:p>
                <a:pPr marL="0" indent="0">
                  <a:buNone/>
                </a:pPr>
                <a:r>
                  <a:rPr lang="en-US" dirty="0"/>
                  <a:t>The probability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is called the </a:t>
                </a:r>
                <a:r>
                  <a:rPr lang="en-US" b="1" dirty="0">
                    <a:solidFill>
                      <a:schemeClr val="accent4"/>
                    </a:solidFill>
                  </a:rPr>
                  <a:t>sampling distribution</a:t>
                </a:r>
                <a:r>
                  <a:rPr lang="en-US" dirty="0">
                    <a:solidFill>
                      <a:schemeClr val="accent4"/>
                    </a:solidFill>
                  </a:rPr>
                  <a:t> </a:t>
                </a:r>
                <a:r>
                  <a:rPr lang="en-US" dirty="0"/>
                  <a:t>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52400" y="5475799"/>
                <a:ext cx="8763000" cy="1001201"/>
              </a:xfrm>
              <a:blipFill>
                <a:blip r:embed="rId7"/>
                <a:stretch>
                  <a:fillRect l="-1043" t="-4848" r="-1391"/>
                </a:stretch>
              </a:blipFill>
            </p:spPr>
            <p:txBody>
              <a:bodyPr/>
              <a:lstStyle/>
              <a:p>
                <a:r>
                  <a:rPr lang="en-US">
                    <a:noFill/>
                  </a:rPr>
                  <a:t> </a:t>
                </a:r>
              </a:p>
            </p:txBody>
          </p:sp>
        </mc:Fallback>
      </mc:AlternateContent>
    </p:spTree>
    <p:extLst>
      <p:ext uri="{BB962C8B-B14F-4D97-AF65-F5344CB8AC3E}">
        <p14:creationId xmlns:p14="http://schemas.microsoft.com/office/powerpoint/2010/main" val="98234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Use a normal curve to describe a normal population</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42652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An Example of a Sampling Distribution</a:t>
            </a:r>
          </a:p>
        </p:txBody>
      </p:sp>
      <mc:AlternateContent xmlns:mc="http://schemas.openxmlformats.org/markup-compatibility/2006" xmlns:a14="http://schemas.microsoft.com/office/drawing/2010/main">
        <mc:Choice Requires="a14">
          <p:sp>
            <p:nvSpPr>
              <p:cNvPr id="10" name="Content Placeholder 9"/>
              <p:cNvSpPr>
                <a:spLocks noGrp="1"/>
              </p:cNvSpPr>
              <p:nvPr>
                <p:ph sz="quarter" idx="12"/>
              </p:nvPr>
            </p:nvSpPr>
            <p:spPr>
              <a:xfrm>
                <a:off x="152400" y="1193800"/>
                <a:ext cx="8839200" cy="787400"/>
              </a:xfrm>
            </p:spPr>
            <p:txBody>
              <a:bodyPr/>
              <a:lstStyle/>
              <a:p>
                <a:pPr marL="0" indent="0">
                  <a:buNone/>
                </a:pPr>
                <a:r>
                  <a:rPr lang="en-US" dirty="0"/>
                  <a:t>Consider tossing a fair coin five times. This produces a sample of size </a:t>
                </a:r>
                <a14:m>
                  <m:oMath xmlns:m="http://schemas.openxmlformats.org/officeDocument/2006/math">
                    <m:r>
                      <a:rPr lang="en-US" i="1" dirty="0">
                        <a:latin typeface="Cambria Math" panose="02040503050406030204" pitchFamily="18" charset="0"/>
                      </a:rPr>
                      <m:t>𝑛</m:t>
                    </m:r>
                  </m:oMath>
                </a14:m>
                <a:r>
                  <a:rPr lang="en-US" i="1" dirty="0"/>
                  <a:t> </a:t>
                </a:r>
                <a:r>
                  <a:rPr lang="en-US" dirty="0"/>
                  <a:t>= 5, where each item in the sample is either a head or a tail. The proportion of times the coin lands on heads is the sample proportion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dirty="0"/>
                  <a:t>. The probability that it lands heads each time is 0.5. Therefore, the population proportion of heads is </a:t>
                </a:r>
                <a14:m>
                  <m:oMath xmlns:m="http://schemas.openxmlformats.org/officeDocument/2006/math">
                    <m:r>
                      <a:rPr lang="en-US" i="1" dirty="0">
                        <a:latin typeface="Cambria Math" panose="02040503050406030204" pitchFamily="18" charset="0"/>
                      </a:rPr>
                      <m:t>𝑝</m:t>
                    </m:r>
                  </m:oMath>
                </a14:m>
                <a:r>
                  <a:rPr lang="en-US" i="1" dirty="0"/>
                  <a:t> </a:t>
                </a:r>
                <a:r>
                  <a:rPr lang="en-US" dirty="0"/>
                  <a:t>= 0</a:t>
                </a:r>
                <a:r>
                  <a:rPr lang="en-US" i="1" dirty="0"/>
                  <a:t>.</a:t>
                </a:r>
                <a:r>
                  <a:rPr lang="en-US" dirty="0"/>
                  <a:t>5. Next, we look at all 32 possible samples that can be constructed.</a:t>
                </a:r>
              </a:p>
            </p:txBody>
          </p:sp>
        </mc:Choice>
        <mc:Fallback xmlns="">
          <p:sp>
            <p:nvSpPr>
              <p:cNvPr id="10" name="Content Placeholder 9"/>
              <p:cNvSpPr>
                <a:spLocks noGrp="1" noRot="1" noChangeAspect="1" noMove="1" noResize="1" noEditPoints="1" noAdjustHandles="1" noChangeArrowheads="1" noChangeShapeType="1" noTextEdit="1"/>
              </p:cNvSpPr>
              <p:nvPr>
                <p:ph sz="quarter" idx="12"/>
              </p:nvPr>
            </p:nvSpPr>
            <p:spPr>
              <a:xfrm>
                <a:off x="152400" y="1193800"/>
                <a:ext cx="8839200" cy="787400"/>
              </a:xfrm>
              <a:blipFill>
                <a:blip r:embed="rId3"/>
                <a:stretch>
                  <a:fillRect l="-1034" t="-6202" r="-207" b="-208527"/>
                </a:stretch>
              </a:blipFill>
            </p:spPr>
            <p:txBody>
              <a:bodyPr/>
              <a:lstStyle/>
              <a:p>
                <a:r>
                  <a:rPr lang="en-US">
                    <a:noFill/>
                  </a:rPr>
                  <a:t> </a:t>
                </a:r>
              </a:p>
            </p:txBody>
          </p:sp>
        </mc:Fallback>
      </mc:AlternateContent>
    </p:spTree>
    <p:extLst>
      <p:ext uri="{BB962C8B-B14F-4D97-AF65-F5344CB8AC3E}">
        <p14:creationId xmlns:p14="http://schemas.microsoft.com/office/powerpoint/2010/main" val="203091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t>An Example of a Sampling Distribution (Continued)</a:t>
            </a:r>
          </a:p>
        </p:txBody>
      </p:sp>
      <mc:AlternateContent xmlns:mc="http://schemas.openxmlformats.org/markup-compatibility/2006" xmlns:a14="http://schemas.microsoft.com/office/drawing/2010/main">
        <mc:Choice Requires="a14">
          <p:sp>
            <p:nvSpPr>
              <p:cNvPr id="5" name="Content Placeholder 4" descr="Image of a table that displays all possible samples of size 3 and the sample mean of each sample."/>
              <p:cNvSpPr>
                <a:spLocks noGrp="1"/>
              </p:cNvSpPr>
              <p:nvPr>
                <p:ph sz="quarter" idx="14"/>
              </p:nvPr>
            </p:nvSpPr>
            <p:spPr>
              <a:xfrm>
                <a:off x="76201" y="1143000"/>
                <a:ext cx="8991599" cy="838199"/>
              </a:xfrm>
            </p:spPr>
            <p:txBody>
              <a:bodyPr/>
              <a:lstStyle/>
              <a:p>
                <a:pPr marL="0" indent="0">
                  <a:buNone/>
                </a:pPr>
                <a:r>
                  <a:rPr lang="en-US" sz="2300" dirty="0"/>
                  <a:t>The table displays all possible samples of size 5 and their sample </a:t>
                </a:r>
                <a:br>
                  <a:rPr lang="en-US" sz="2300" dirty="0"/>
                </a:br>
                <a:r>
                  <a:rPr lang="en-US" sz="2300" dirty="0"/>
                  <a:t>proportion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oMath>
                </a14:m>
                <a:r>
                  <a:rPr lang="en-US" sz="2300" dirty="0"/>
                  <a:t>. The mean of all values of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oMath>
                </a14:m>
                <a:r>
                  <a:rPr lang="en-US" sz="2300" dirty="0"/>
                  <a:t> 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𝜇</m:t>
                        </m:r>
                      </m:e>
                      <m:sub>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sub>
                    </m:sSub>
                    <m:r>
                      <a:rPr lang="en-US" sz="2300" i="1">
                        <a:latin typeface="Cambria Math" panose="02040503050406030204" pitchFamily="18" charset="0"/>
                      </a:rPr>
                      <m:t>=0.5</m:t>
                    </m:r>
                  </m:oMath>
                </a14:m>
                <a:r>
                  <a:rPr lang="en-US" sz="2300" dirty="0"/>
                  <a:t> and the standard deviation of all values of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oMath>
                </a14:m>
                <a:r>
                  <a:rPr lang="en-US" sz="2300" dirty="0"/>
                  <a:t> 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𝜎</m:t>
                        </m:r>
                      </m:e>
                      <m:sub>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sub>
                    </m:sSub>
                    <m:r>
                      <a:rPr lang="en-US" sz="2300" i="1">
                        <a:latin typeface="Cambria Math" panose="02040503050406030204" pitchFamily="18" charset="0"/>
                      </a:rPr>
                      <m:t>=</m:t>
                    </m:r>
                  </m:oMath>
                </a14:m>
                <a:r>
                  <a:rPr lang="en-US" sz="2300" dirty="0"/>
                  <a:t> 0.2236. </a:t>
                </a:r>
              </a:p>
            </p:txBody>
          </p:sp>
        </mc:Choice>
        <mc:Fallback xmlns="">
          <p:sp>
            <p:nvSpPr>
              <p:cNvPr id="5" name="Content Placeholder 4" descr="Image of a table that displays all possible samples of size 3 and the sample mean of each sample."/>
              <p:cNvSpPr>
                <a:spLocks noGrp="1" noRot="1" noChangeAspect="1" noMove="1" noResize="1" noEditPoints="1" noAdjustHandles="1" noChangeArrowheads="1" noChangeShapeType="1" noTextEdit="1"/>
              </p:cNvSpPr>
              <p:nvPr>
                <p:ph sz="quarter" idx="14"/>
              </p:nvPr>
            </p:nvSpPr>
            <p:spPr>
              <a:xfrm>
                <a:off x="76201" y="1143000"/>
                <a:ext cx="8991599" cy="838199"/>
              </a:xfrm>
              <a:blipFill>
                <a:blip r:embed="rId3"/>
                <a:stretch>
                  <a:fillRect l="-1017" t="-5839" b="-56204"/>
                </a:stretch>
              </a:blipFill>
            </p:spPr>
            <p:txBody>
              <a:bodyPr/>
              <a:lstStyle/>
              <a:p>
                <a:r>
                  <a:rPr lang="en-US">
                    <a:noFill/>
                  </a:rPr>
                  <a:t> </a:t>
                </a:r>
              </a:p>
            </p:txBody>
          </p:sp>
        </mc:Fallback>
      </mc:AlternateContent>
      <p:pic>
        <p:nvPicPr>
          <p:cNvPr id="3" name="Content Placeholder 2" descr="All possible samples of size 5 with the sample proportion given for each one."/>
          <p:cNvPicPr>
            <a:picLocks noGrp="1" noChangeAspect="1"/>
          </p:cNvPicPr>
          <p:nvPr>
            <p:ph sz="quarter" idx="12"/>
          </p:nvPr>
        </p:nvPicPr>
        <p:blipFill>
          <a:blip r:embed="rId4" cstate="print">
            <a:extLst>
              <a:ext uri="{28A0092B-C50C-407E-A947-70E740481C1C}">
                <a14:useLocalDpi xmlns:a14="http://schemas.microsoft.com/office/drawing/2010/main" val="0"/>
              </a:ext>
            </a:extLst>
          </a:blip>
          <a:stretch>
            <a:fillRect/>
          </a:stretch>
        </p:blipFill>
        <p:spPr>
          <a:xfrm>
            <a:off x="3581400" y="2514600"/>
            <a:ext cx="5394960" cy="3741595"/>
          </a:xfrm>
        </p:spPr>
      </p:pic>
      <p:sp>
        <p:nvSpPr>
          <p:cNvPr id="4" name="Content Placeholder 3"/>
          <p:cNvSpPr>
            <a:spLocks noGrp="1"/>
          </p:cNvSpPr>
          <p:nvPr>
            <p:ph sz="quarter" idx="13"/>
          </p:nvPr>
        </p:nvSpPr>
        <p:spPr>
          <a:xfrm>
            <a:off x="76201" y="3048000"/>
            <a:ext cx="3200399" cy="2137955"/>
          </a:xfrm>
        </p:spPr>
        <p:txBody>
          <a:bodyPr/>
          <a:lstStyle/>
          <a:p>
            <a:pPr marL="0" indent="0">
              <a:buNone/>
            </a:pPr>
            <a:r>
              <a:rPr lang="en-US" sz="2300" dirty="0"/>
              <a:t>Next, we compare these values to the population proportion (0.5) and the sample size (5).</a:t>
            </a:r>
          </a:p>
        </p:txBody>
      </p:sp>
    </p:spTree>
    <p:extLst>
      <p:ext uri="{BB962C8B-B14F-4D97-AF65-F5344CB8AC3E}">
        <p14:creationId xmlns:p14="http://schemas.microsoft.com/office/powerpoint/2010/main" val="377359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Mean and Standard Deviation of a Sampling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151709"/>
                <a:ext cx="8991600" cy="5334000"/>
              </a:xfrm>
            </p:spPr>
            <p:txBody>
              <a:bodyPr/>
              <a:lstStyle/>
              <a:p>
                <a:pPr marL="0" indent="0">
                  <a:buNone/>
                </a:pPr>
                <a:r>
                  <a:rPr lang="en-US" sz="2200" dirty="0"/>
                  <a:t>In the previous table, the mean of the sampling distribution is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b="0" i="1">
                                <a:latin typeface="Cambria Math" panose="02040503050406030204" pitchFamily="18" charset="0"/>
                              </a:rPr>
                              <m:t>𝑝</m:t>
                            </m:r>
                          </m:e>
                        </m:acc>
                      </m:sub>
                    </m:sSub>
                    <m:r>
                      <a:rPr lang="en-US" sz="2200" b="0" i="1">
                        <a:latin typeface="Cambria Math" panose="02040503050406030204" pitchFamily="18" charset="0"/>
                      </a:rPr>
                      <m:t>=0.5</m:t>
                    </m:r>
                  </m:oMath>
                </a14:m>
                <a:r>
                  <a:rPr lang="en-US" sz="2200" dirty="0"/>
                  <a:t>, which is the same as the population proportion, </a:t>
                </a:r>
                <a14:m>
                  <m:oMath xmlns:m="http://schemas.openxmlformats.org/officeDocument/2006/math">
                    <m:r>
                      <a:rPr lang="en-US" sz="2200" b="0" i="1">
                        <a:latin typeface="Cambria Math" panose="02040503050406030204" pitchFamily="18" charset="0"/>
                      </a:rPr>
                      <m:t>𝑝</m:t>
                    </m:r>
                    <m:r>
                      <a:rPr lang="en-US" sz="2200" b="0" i="1">
                        <a:latin typeface="Cambria Math" panose="02040503050406030204" pitchFamily="18" charset="0"/>
                      </a:rPr>
                      <m:t>=0.5</m:t>
                    </m:r>
                  </m:oMath>
                </a14:m>
                <a:r>
                  <a:rPr lang="en-US" sz="2200" dirty="0"/>
                  <a:t>. This relation always holds.</a:t>
                </a:r>
              </a:p>
              <a:p>
                <a:pPr marL="0" indent="0">
                  <a:buNone/>
                </a:pPr>
                <a:r>
                  <a:rPr lang="en-US" sz="2200" b="1" dirty="0">
                    <a:solidFill>
                      <a:schemeClr val="bg2"/>
                    </a:solidFill>
                  </a:rPr>
                  <a:t>The mean of the sampling distribution of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oMath>
                </a14:m>
                <a:r>
                  <a:rPr lang="en-US" sz="2200" b="1" dirty="0">
                    <a:solidFill>
                      <a:schemeClr val="bg2"/>
                    </a:solidFill>
                  </a:rPr>
                  <a:t> is denoted by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𝝁</m:t>
                        </m:r>
                      </m:e>
                      <m:sub>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sub>
                    </m:sSub>
                  </m:oMath>
                </a14:m>
                <a:r>
                  <a:rPr lang="en-US" sz="2200" b="1" dirty="0">
                    <a:solidFill>
                      <a:schemeClr val="bg2"/>
                    </a:solidFill>
                  </a:rPr>
                  <a:t> and equals the population proportion:</a:t>
                </a:r>
              </a:p>
              <a:p>
                <a:pPr marL="0" indent="0" algn="ctr">
                  <a:buNone/>
                </a:pPr>
                <a14:m>
                  <m:oMathPara xmlns:m="http://schemas.openxmlformats.org/officeDocument/2006/math">
                    <m:oMathParaPr>
                      <m:jc m:val="centerGroup"/>
                    </m:oMathParaPr>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𝝁</m:t>
                          </m:r>
                        </m:e>
                        <m:sub>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sub>
                      </m:sSub>
                      <m:r>
                        <a:rPr lang="en-US" sz="2200" b="1" i="1">
                          <a:solidFill>
                            <a:schemeClr val="bg2"/>
                          </a:solidFill>
                          <a:latin typeface="Cambria Math" panose="02040503050406030204" pitchFamily="18" charset="0"/>
                        </a:rPr>
                        <m:t>=</m:t>
                      </m:r>
                      <m:r>
                        <a:rPr lang="en-US" sz="2200" b="1" i="1">
                          <a:solidFill>
                            <a:schemeClr val="bg2"/>
                          </a:solidFill>
                          <a:latin typeface="Cambria Math" panose="02040503050406030204" pitchFamily="18" charset="0"/>
                        </a:rPr>
                        <m:t>𝒑</m:t>
                      </m:r>
                    </m:oMath>
                  </m:oMathPara>
                </a14:m>
                <a:endParaRPr lang="en-US" sz="2200" b="1" dirty="0">
                  <a:solidFill>
                    <a:schemeClr val="bg2"/>
                  </a:solidFill>
                </a:endParaRPr>
              </a:p>
              <a:p>
                <a:pPr marL="0" indent="0">
                  <a:buNone/>
                </a:pPr>
                <a:r>
                  <a:rPr lang="en-US" sz="2200" dirty="0"/>
                  <a:t>The standard deviation of the sampling distribution is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b="0" i="1">
                                <a:latin typeface="Cambria Math" panose="02040503050406030204" pitchFamily="18" charset="0"/>
                              </a:rPr>
                              <m:t>𝑝</m:t>
                            </m:r>
                          </m:e>
                        </m:acc>
                      </m:sub>
                    </m:sSub>
                    <m:r>
                      <a:rPr lang="en-US" sz="2200" b="0" i="1">
                        <a:latin typeface="Cambria Math" panose="02040503050406030204" pitchFamily="18" charset="0"/>
                      </a:rPr>
                      <m:t>=0.2236</m:t>
                    </m:r>
                  </m:oMath>
                </a14:m>
                <a:r>
                  <a:rPr lang="en-US" sz="2200" dirty="0"/>
                  <a:t>. It is not immediately obvious how this is related to the population proportion </a:t>
                </a:r>
                <a14:m>
                  <m:oMath xmlns:m="http://schemas.openxmlformats.org/officeDocument/2006/math">
                    <m:r>
                      <a:rPr lang="en-US" sz="2200" b="0" i="1">
                        <a:latin typeface="Cambria Math" panose="02040503050406030204" pitchFamily="18" charset="0"/>
                      </a:rPr>
                      <m:t>𝑝</m:t>
                    </m:r>
                  </m:oMath>
                </a14:m>
                <a:r>
                  <a:rPr lang="en-US" sz="2200" dirty="0"/>
                  <a:t> and the sample size </a:t>
                </a:r>
                <a14:m>
                  <m:oMath xmlns:m="http://schemas.openxmlformats.org/officeDocument/2006/math">
                    <m:r>
                      <a:rPr lang="en-US" sz="2200" b="0" i="1">
                        <a:latin typeface="Cambria Math" panose="02040503050406030204" pitchFamily="18" charset="0"/>
                      </a:rPr>
                      <m:t>𝑛</m:t>
                    </m:r>
                  </m:oMath>
                </a14:m>
                <a:r>
                  <a:rPr lang="en-US" sz="2200" dirty="0"/>
                  <a:t>. Note, however, that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b="0" i="1">
                                <a:latin typeface="Cambria Math" panose="02040503050406030204" pitchFamily="18" charset="0"/>
                              </a:rPr>
                              <m:t>𝑝</m:t>
                            </m:r>
                          </m:e>
                        </m:acc>
                      </m:sub>
                    </m:sSub>
                    <m:r>
                      <a:rPr lang="en-US" sz="2200" b="0" i="1">
                        <a:latin typeface="Cambria Math" panose="02040503050406030204" pitchFamily="18" charset="0"/>
                      </a:rPr>
                      <m:t>=0.2236=</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b="0" i="1">
                                <a:latin typeface="Cambria Math" panose="02040503050406030204" pitchFamily="18" charset="0"/>
                              </a:rPr>
                              <m:t>0.5</m:t>
                            </m:r>
                            <m:d>
                              <m:dPr>
                                <m:ctrlPr>
                                  <a:rPr lang="en-US" sz="2200" i="1">
                                    <a:latin typeface="Cambria Math" panose="02040503050406030204" pitchFamily="18" charset="0"/>
                                  </a:rPr>
                                </m:ctrlPr>
                              </m:dPr>
                              <m:e>
                                <m:r>
                                  <a:rPr lang="en-US" sz="2200" b="0" i="1">
                                    <a:latin typeface="Cambria Math" panose="02040503050406030204" pitchFamily="18" charset="0"/>
                                  </a:rPr>
                                  <m:t>1−0.5</m:t>
                                </m:r>
                              </m:e>
                            </m:d>
                          </m:num>
                          <m:den>
                            <m:r>
                              <a:rPr lang="en-US" sz="2200" b="0" i="1">
                                <a:latin typeface="Cambria Math" panose="02040503050406030204" pitchFamily="18" charset="0"/>
                              </a:rPr>
                              <m:t>5</m:t>
                            </m:r>
                          </m:den>
                        </m:f>
                      </m:e>
                    </m:rad>
                    <m:r>
                      <a:rPr lang="en-US" sz="2200" b="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b="0" i="1">
                                <a:latin typeface="Cambria Math" panose="02040503050406030204" pitchFamily="18" charset="0"/>
                              </a:rPr>
                              <m:t>𝑝</m:t>
                            </m:r>
                            <m:d>
                              <m:dPr>
                                <m:ctrlPr>
                                  <a:rPr lang="en-US" sz="2200" i="1">
                                    <a:latin typeface="Cambria Math" panose="02040503050406030204" pitchFamily="18" charset="0"/>
                                  </a:rPr>
                                </m:ctrlPr>
                              </m:dPr>
                              <m:e>
                                <m:r>
                                  <a:rPr lang="en-US" sz="2200" b="0" i="1">
                                    <a:latin typeface="Cambria Math" panose="02040503050406030204" pitchFamily="18" charset="0"/>
                                  </a:rPr>
                                  <m:t>1−</m:t>
                                </m:r>
                                <m:r>
                                  <a:rPr lang="en-US" sz="2200" b="0" i="1">
                                    <a:latin typeface="Cambria Math" panose="02040503050406030204" pitchFamily="18" charset="0"/>
                                  </a:rPr>
                                  <m:t>𝑝</m:t>
                                </m:r>
                              </m:e>
                            </m:d>
                          </m:num>
                          <m:den>
                            <m:r>
                              <a:rPr lang="en-US" sz="2200" b="0" i="1">
                                <a:latin typeface="Cambria Math" panose="02040503050406030204" pitchFamily="18" charset="0"/>
                              </a:rPr>
                              <m:t>𝑛</m:t>
                            </m:r>
                          </m:den>
                        </m:f>
                      </m:e>
                    </m:rad>
                    <m:r>
                      <a:rPr lang="en-US" sz="2200" b="0" i="1">
                        <a:latin typeface="Cambria Math" panose="02040503050406030204" pitchFamily="18" charset="0"/>
                      </a:rPr>
                      <m:t> </m:t>
                    </m:r>
                  </m:oMath>
                </a14:m>
                <a:endParaRPr lang="en-US" sz="2200" dirty="0"/>
              </a:p>
              <a:p>
                <a:pPr marL="0" indent="0">
                  <a:buNone/>
                </a:pPr>
                <a:r>
                  <a:rPr lang="en-US" sz="2200" b="1" dirty="0">
                    <a:solidFill>
                      <a:schemeClr val="bg2"/>
                    </a:solidFill>
                  </a:rPr>
                  <a:t>The standard deviation of the sampling distribution of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oMath>
                </a14:m>
                <a:r>
                  <a:rPr lang="en-US" sz="2200" b="1" dirty="0">
                    <a:solidFill>
                      <a:schemeClr val="bg2"/>
                    </a:solidFill>
                  </a:rPr>
                  <a:t> is denoted by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𝝈</m:t>
                        </m:r>
                      </m:e>
                      <m:sub>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sub>
                    </m:sSub>
                  </m:oMath>
                </a14:m>
                <a:r>
                  <a:rPr lang="en-US" sz="2200" b="1" dirty="0">
                    <a:solidFill>
                      <a:schemeClr val="bg2"/>
                    </a:solidFill>
                  </a:rPr>
                  <a:t>, is:</a:t>
                </a:r>
              </a:p>
              <a:p>
                <a:pPr marL="0" indent="0" algn="ctr">
                  <a:buNone/>
                </a:pPr>
                <a14:m>
                  <m:oMathPara xmlns:m="http://schemas.openxmlformats.org/officeDocument/2006/math">
                    <m:oMathParaPr>
                      <m:jc m:val="centerGroup"/>
                    </m:oMathParaPr>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𝝈</m:t>
                          </m:r>
                        </m:e>
                        <m:sub>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sub>
                      </m:sSub>
                      <m:r>
                        <a:rPr lang="en-US" sz="2200" b="1" i="1">
                          <a:solidFill>
                            <a:schemeClr val="bg2"/>
                          </a:solidFill>
                          <a:latin typeface="Cambria Math" panose="02040503050406030204" pitchFamily="18" charset="0"/>
                        </a:rPr>
                        <m:t>=</m:t>
                      </m:r>
                      <m:rad>
                        <m:radPr>
                          <m:degHide m:val="on"/>
                          <m:ctrlPr>
                            <a:rPr lang="en-US" sz="2200" b="1" i="1">
                              <a:solidFill>
                                <a:schemeClr val="bg2"/>
                              </a:solidFill>
                              <a:latin typeface="Cambria Math" panose="02040503050406030204" pitchFamily="18" charset="0"/>
                            </a:rPr>
                          </m:ctrlPr>
                        </m:radPr>
                        <m:deg/>
                        <m:e>
                          <m:f>
                            <m:fPr>
                              <m:ctrlPr>
                                <a:rPr lang="en-US" sz="2200" b="1" i="1">
                                  <a:solidFill>
                                    <a:schemeClr val="bg2"/>
                                  </a:solidFill>
                                  <a:latin typeface="Cambria Math" panose="02040503050406030204" pitchFamily="18" charset="0"/>
                                </a:rPr>
                              </m:ctrlPr>
                            </m:fPr>
                            <m:num>
                              <m:r>
                                <a:rPr lang="en-US" sz="2200" b="1" i="1">
                                  <a:solidFill>
                                    <a:schemeClr val="bg2"/>
                                  </a:solidFill>
                                  <a:latin typeface="Cambria Math" panose="02040503050406030204" pitchFamily="18" charset="0"/>
                                </a:rPr>
                                <m:t>𝒑</m:t>
                              </m:r>
                              <m:d>
                                <m:dPr>
                                  <m:ctrlPr>
                                    <a:rPr lang="en-US" sz="2200" b="1" i="1">
                                      <a:solidFill>
                                        <a:schemeClr val="bg2"/>
                                      </a:solidFill>
                                      <a:latin typeface="Cambria Math" panose="02040503050406030204" pitchFamily="18" charset="0"/>
                                    </a:rPr>
                                  </m:ctrlPr>
                                </m:dPr>
                                <m:e>
                                  <m:r>
                                    <a:rPr lang="en-US" sz="2200" b="1" i="1">
                                      <a:solidFill>
                                        <a:schemeClr val="bg2"/>
                                      </a:solidFill>
                                      <a:latin typeface="Cambria Math" panose="02040503050406030204" pitchFamily="18" charset="0"/>
                                    </a:rPr>
                                    <m:t>𝟏</m:t>
                                  </m:r>
                                  <m:r>
                                    <a:rPr lang="en-US" sz="2200" b="1" i="1">
                                      <a:solidFill>
                                        <a:schemeClr val="bg2"/>
                                      </a:solidFill>
                                      <a:latin typeface="Cambria Math" panose="02040503050406030204" pitchFamily="18" charset="0"/>
                                    </a:rPr>
                                    <m:t>−</m:t>
                                  </m:r>
                                  <m:r>
                                    <a:rPr lang="en-US" sz="2200" b="1" i="1">
                                      <a:solidFill>
                                        <a:schemeClr val="bg2"/>
                                      </a:solidFill>
                                      <a:latin typeface="Cambria Math" panose="02040503050406030204" pitchFamily="18" charset="0"/>
                                    </a:rPr>
                                    <m:t>𝒑</m:t>
                                  </m:r>
                                </m:e>
                              </m:d>
                            </m:num>
                            <m:den>
                              <m:r>
                                <a:rPr lang="en-US" sz="2200" b="1" i="1">
                                  <a:solidFill>
                                    <a:schemeClr val="bg2"/>
                                  </a:solidFill>
                                  <a:latin typeface="Cambria Math" panose="02040503050406030204" pitchFamily="18" charset="0"/>
                                </a:rPr>
                                <m:t>𝒏</m:t>
                              </m:r>
                            </m:den>
                          </m:f>
                        </m:e>
                      </m:rad>
                      <m:r>
                        <a:rPr lang="en-US" sz="2200" b="1" i="1">
                          <a:solidFill>
                            <a:schemeClr val="bg2"/>
                          </a:solidFill>
                          <a:latin typeface="Cambria Math" panose="02040503050406030204" pitchFamily="18" charset="0"/>
                        </a:rPr>
                        <m:t> </m:t>
                      </m:r>
                    </m:oMath>
                  </m:oMathPara>
                </a14:m>
                <a:endParaRPr lang="en-US" sz="2200" b="1" dirty="0">
                  <a:solidFill>
                    <a:schemeClr val="bg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151709"/>
                <a:ext cx="8991600" cy="5334000"/>
              </a:xfrm>
              <a:blipFill>
                <a:blip r:embed="rId3"/>
                <a:stretch>
                  <a:fillRect l="-881" t="-686" r="-746"/>
                </a:stretch>
              </a:blipFill>
            </p:spPr>
            <p:txBody>
              <a:bodyPr/>
              <a:lstStyle/>
              <a:p>
                <a:r>
                  <a:rPr lang="en-US">
                    <a:noFill/>
                  </a:rPr>
                  <a:t> </a:t>
                </a:r>
              </a:p>
            </p:txBody>
          </p:sp>
        </mc:Fallback>
      </mc:AlternateContent>
    </p:spTree>
    <p:extLst>
      <p:ext uri="{BB962C8B-B14F-4D97-AF65-F5344CB8AC3E}">
        <p14:creationId xmlns:p14="http://schemas.microsoft.com/office/powerpoint/2010/main" val="237563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Sampling Distribution</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76201" y="1219201"/>
                <a:ext cx="8915398" cy="2285999"/>
              </a:xfrm>
            </p:spPr>
            <p:txBody>
              <a:bodyPr/>
              <a:lstStyle/>
              <a:p>
                <a:pPr marL="0" indent="0">
                  <a:buNone/>
                </a:pPr>
                <a:r>
                  <a:rPr lang="en-US" dirty="0"/>
                  <a:t>The soft-drink cups at a certain fast-food restaurant have tickets attached to them. Customers peel off the tickets to see whether they win a prize. The proportion of tickets that are winners is </a:t>
                </a:r>
                <a14:m>
                  <m:oMath xmlns:m="http://schemas.openxmlformats.org/officeDocument/2006/math">
                    <m:r>
                      <a:rPr lang="en-US" i="1" dirty="0">
                        <a:latin typeface="Cambria Math" panose="02040503050406030204" pitchFamily="18" charset="0"/>
                      </a:rPr>
                      <m:t>𝑝</m:t>
                    </m:r>
                  </m:oMath>
                </a14:m>
                <a:r>
                  <a:rPr lang="en-US" i="1" dirty="0"/>
                  <a:t> </a:t>
                </a:r>
                <a:r>
                  <a:rPr lang="en-US" dirty="0"/>
                  <a:t>= 0</a:t>
                </a:r>
                <a:r>
                  <a:rPr lang="en-US" i="1" dirty="0"/>
                  <a:t>.</a:t>
                </a:r>
                <a:r>
                  <a:rPr lang="en-US" dirty="0"/>
                  <a:t>25. A total of </a:t>
                </a:r>
                <a14:m>
                  <m:oMath xmlns:m="http://schemas.openxmlformats.org/officeDocument/2006/math">
                    <m:r>
                      <a:rPr lang="en-US" i="1" dirty="0">
                        <a:latin typeface="Cambria Math" panose="02040503050406030204" pitchFamily="18" charset="0"/>
                      </a:rPr>
                      <m:t>𝑛</m:t>
                    </m:r>
                  </m:oMath>
                </a14:m>
                <a:r>
                  <a:rPr lang="en-US" i="1" dirty="0"/>
                  <a:t> </a:t>
                </a:r>
                <a:r>
                  <a:rPr lang="en-US" dirty="0"/>
                  <a:t>= 70 people purchase soft drinks between noon and 1:00 PM on a certain day. Let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r>
                      <a:rPr lang="en-US" i="1">
                        <a:latin typeface="Cambria Math"/>
                      </a:rPr>
                      <m:t> </m:t>
                    </m:r>
                  </m:oMath>
                </a14:m>
                <a:r>
                  <a:rPr lang="en-US" dirty="0"/>
                  <a:t>be the proportion that win a prize. Find the mean and standard deviation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dirty="0"/>
                  <a:t>.</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76201" y="1219201"/>
                <a:ext cx="8915398" cy="2285999"/>
              </a:xfrm>
              <a:blipFill>
                <a:blip r:embed="rId3"/>
                <a:stretch>
                  <a:fillRect l="-1094" t="-2133" r="-1778" b="-61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10"/>
              <p:cNvSpPr>
                <a:spLocks noGrp="1"/>
              </p:cNvSpPr>
              <p:nvPr>
                <p:ph sz="quarter" idx="13"/>
              </p:nvPr>
            </p:nvSpPr>
            <p:spPr>
              <a:xfrm>
                <a:off x="76200" y="3505200"/>
                <a:ext cx="8915399" cy="623455"/>
              </a:xfrm>
            </p:spPr>
            <p:txBody>
              <a:bodyPr/>
              <a:lstStyle/>
              <a:p>
                <a:pPr marL="0" indent="0">
                  <a:buNone/>
                </a:pPr>
                <a:r>
                  <a:rPr lang="en-US" b="1" dirty="0"/>
                  <a:t>Solution:</a:t>
                </a:r>
                <a:br>
                  <a:rPr lang="en-US" b="1" dirty="0"/>
                </a:br>
                <a:r>
                  <a:rPr lang="en-US" dirty="0"/>
                  <a:t>The population proportion is </a:t>
                </a:r>
                <a14:m>
                  <m:oMath xmlns:m="http://schemas.openxmlformats.org/officeDocument/2006/math">
                    <m:r>
                      <a:rPr lang="en-US" i="1">
                        <a:latin typeface="Cambria Math" panose="02040503050406030204" pitchFamily="18" charset="0"/>
                      </a:rPr>
                      <m:t>𝑝</m:t>
                    </m:r>
                  </m:oMath>
                </a14:m>
                <a:r>
                  <a:rPr lang="en-US" dirty="0"/>
                  <a:t> = 0.25 and the sample size is </a:t>
                </a:r>
                <a14:m>
                  <m:oMath xmlns:m="http://schemas.openxmlformats.org/officeDocument/2006/math">
                    <m:r>
                      <a:rPr lang="en-US" i="1">
                        <a:latin typeface="Cambria Math" panose="02040503050406030204" pitchFamily="18" charset="0"/>
                      </a:rPr>
                      <m:t>𝑛</m:t>
                    </m:r>
                  </m:oMath>
                </a14:m>
                <a:r>
                  <a:rPr lang="en-US" dirty="0"/>
                  <a:t> = 70.</a:t>
                </a:r>
              </a:p>
              <a:p>
                <a:pPr marL="0" indent="0">
                  <a:buNone/>
                </a:pPr>
                <a:endParaRPr lang="en-US" dirty="0"/>
              </a:p>
              <a:p>
                <a:pPr marL="0" indent="0">
                  <a:buNone/>
                </a:pPr>
                <a:r>
                  <a:rPr lang="en-US" dirty="0"/>
                  <a:t>The mean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is:</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𝜇</m:t>
                          </m:r>
                        </m:e>
                        <m:sub>
                          <m:acc>
                            <m:accPr>
                              <m:chr m:val="̂"/>
                              <m:ctrlPr>
                                <a:rPr lang="en-US" i="1">
                                  <a:latin typeface="Cambria Math" panose="02040503050406030204" pitchFamily="18" charset="0"/>
                                  <a:ea typeface="Cambria Math"/>
                                </a:rPr>
                              </m:ctrlPr>
                            </m:accPr>
                            <m:e>
                              <m:r>
                                <a:rPr lang="en-US" i="1">
                                  <a:latin typeface="Cambria Math" panose="02040503050406030204" pitchFamily="18" charset="0"/>
                                  <a:ea typeface="Cambria Math"/>
                                </a:rPr>
                                <m:t>𝑝</m:t>
                              </m:r>
                            </m:e>
                          </m:acc>
                        </m:sub>
                      </m:sSub>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=0.25</m:t>
                      </m:r>
                    </m:oMath>
                  </m:oMathPara>
                </a14:m>
                <a:endParaRPr lang="en-US" dirty="0"/>
              </a:p>
              <a:p>
                <a:pPr marL="0" indent="0">
                  <a:buNone/>
                </a:pPr>
                <a:r>
                  <a:rPr lang="en-US" dirty="0"/>
                  <a:t>The standard deviation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dirty="0"/>
                  <a:t> is: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𝑝</m:t>
                            </m:r>
                          </m:e>
                        </m:acc>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𝑝</m:t>
                                </m:r>
                              </m:e>
                            </m:d>
                          </m:num>
                          <m:den>
                            <m:r>
                              <a:rPr lang="en-US" i="1">
                                <a:latin typeface="Cambria Math" panose="02040503050406030204" pitchFamily="18" charset="0"/>
                              </a:rPr>
                              <m:t>𝑛</m:t>
                            </m:r>
                          </m:den>
                        </m:f>
                      </m:e>
                    </m:rad>
                  </m:oMath>
                </a14:m>
                <a:r>
                  <a:rPr lang="en-US" dirty="0"/>
                  <a:t> </a:t>
                </a:r>
                <a14:m>
                  <m:oMath xmlns:m="http://schemas.openxmlformats.org/officeDocument/2006/math">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0.25</m:t>
                            </m:r>
                            <m:d>
                              <m:dPr>
                                <m:ctrlPr>
                                  <a:rPr lang="en-US" i="1">
                                    <a:latin typeface="Cambria Math" panose="02040503050406030204" pitchFamily="18" charset="0"/>
                                  </a:rPr>
                                </m:ctrlPr>
                              </m:dPr>
                              <m:e>
                                <m:r>
                                  <a:rPr lang="en-US" i="1">
                                    <a:latin typeface="Cambria Math" panose="02040503050406030204" pitchFamily="18" charset="0"/>
                                  </a:rPr>
                                  <m:t>1−0.25</m:t>
                                </m:r>
                              </m:e>
                            </m:d>
                          </m:num>
                          <m:den>
                            <m:r>
                              <a:rPr lang="en-US" i="1">
                                <a:latin typeface="Cambria Math" panose="02040503050406030204" pitchFamily="18" charset="0"/>
                              </a:rPr>
                              <m:t>70</m:t>
                            </m:r>
                          </m:den>
                        </m:f>
                      </m:e>
                    </m:rad>
                    <m:r>
                      <a:rPr lang="en-US" i="1">
                        <a:latin typeface="Cambria Math" panose="02040503050406030204" pitchFamily="18" charset="0"/>
                      </a:rPr>
                      <m:t>=0.0518</m:t>
                    </m:r>
                  </m:oMath>
                </a14:m>
                <a:r>
                  <a:rPr lang="en-US" dirty="0"/>
                  <a:t>.</a:t>
                </a:r>
              </a:p>
            </p:txBody>
          </p:sp>
        </mc:Choice>
        <mc:Fallback xmlns="">
          <p:sp>
            <p:nvSpPr>
              <p:cNvPr id="11" name="Content Placeholder 10"/>
              <p:cNvSpPr>
                <a:spLocks noGrp="1" noRot="1" noChangeAspect="1" noMove="1" noResize="1" noEditPoints="1" noAdjustHandles="1" noChangeArrowheads="1" noChangeShapeType="1" noTextEdit="1"/>
              </p:cNvSpPr>
              <p:nvPr>
                <p:ph sz="quarter" idx="13"/>
              </p:nvPr>
            </p:nvSpPr>
            <p:spPr>
              <a:xfrm>
                <a:off x="76200" y="3505200"/>
                <a:ext cx="8915399" cy="623455"/>
              </a:xfrm>
              <a:blipFill>
                <a:blip r:embed="rId4"/>
                <a:stretch>
                  <a:fillRect l="-1094" t="-7843" b="-409804"/>
                </a:stretch>
              </a:blipFill>
            </p:spPr>
            <p:txBody>
              <a:bodyPr/>
              <a:lstStyle/>
              <a:p>
                <a:r>
                  <a:rPr lang="en-US">
                    <a:noFill/>
                  </a:rPr>
                  <a:t> </a:t>
                </a:r>
              </a:p>
            </p:txBody>
          </p:sp>
        </mc:Fallback>
      </mc:AlternateContent>
    </p:spTree>
    <p:extLst>
      <p:ext uri="{BB962C8B-B14F-4D97-AF65-F5344CB8AC3E}">
        <p14:creationId xmlns:p14="http://schemas.microsoft.com/office/powerpoint/2010/main" val="173734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fade">
                                      <p:cBhvr>
                                        <p:cTn id="10" dur="500"/>
                                        <p:tgtEl>
                                          <p:spTgt spid="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fade">
                                      <p:cBhvr>
                                        <p:cTn id="13" dur="500"/>
                                        <p:tgtEl>
                                          <p:spTgt spid="1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fade">
                                      <p:cBhvr>
                                        <p:cTn id="16" dur="500"/>
                                        <p:tgtEl>
                                          <p:spTgt spid="1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Probability Histogram for a Sampling Distribution</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2"/>
              </p:nvPr>
            </p:nvSpPr>
            <p:spPr>
              <a:xfrm>
                <a:off x="76200" y="1178169"/>
                <a:ext cx="6553200" cy="3352800"/>
              </a:xfrm>
            </p:spPr>
            <p:txBody>
              <a:bodyPr/>
              <a:lstStyle/>
              <a:p>
                <a:pPr marL="0" indent="0">
                  <a:buNone/>
                </a:pPr>
                <a:r>
                  <a:rPr lang="en-US" sz="2200" dirty="0"/>
                  <a:t>The probability histogram for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𝑝</m:t>
                        </m:r>
                      </m:e>
                    </m:acc>
                  </m:oMath>
                </a14:m>
                <a:r>
                  <a:rPr lang="en-US" sz="2200" i="1" dirty="0"/>
                  <a:t> </a:t>
                </a:r>
                <a:r>
                  <a:rPr lang="en-US" sz="2200" dirty="0"/>
                  <a:t>for the proportion of heads in five tosses of a fair coin is presented. We can see that the distribution is reasonably well approximated by a normal curve. </a:t>
                </a:r>
              </a:p>
              <a:p>
                <a:pPr marL="0" indent="0">
                  <a:buNone/>
                </a:pPr>
                <a:r>
                  <a:rPr lang="en-US" sz="2200" dirty="0"/>
                  <a:t>The experiment is conducted again but with 50 tosses of a fair coin. As we increased the number of tosses,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𝑝</m:t>
                        </m:r>
                      </m:e>
                    </m:acc>
                    <m:r>
                      <a:rPr lang="en-US" sz="2200" i="1">
                        <a:latin typeface="Cambria Math"/>
                      </a:rPr>
                      <m:t> </m:t>
                    </m:r>
                  </m:oMath>
                </a14:m>
                <a:r>
                  <a:rPr lang="en-US" sz="2200" dirty="0"/>
                  <a:t>is more closely approximated by a normal curve.</a:t>
                </a:r>
              </a:p>
            </p:txBody>
          </p:sp>
        </mc:Choice>
        <mc:Fallback xmlns="">
          <p:sp>
            <p:nvSpPr>
              <p:cNvPr id="2" name="Content Placeholder 1"/>
              <p:cNvSpPr>
                <a:spLocks noGrp="1" noRot="1" noChangeAspect="1" noMove="1" noResize="1" noEditPoints="1" noAdjustHandles="1" noChangeArrowheads="1" noChangeShapeType="1" noTextEdit="1"/>
              </p:cNvSpPr>
              <p:nvPr>
                <p:ph sz="quarter" idx="12"/>
              </p:nvPr>
            </p:nvSpPr>
            <p:spPr>
              <a:xfrm>
                <a:off x="76200" y="1178169"/>
                <a:ext cx="6553200" cy="3352800"/>
              </a:xfrm>
              <a:blipFill>
                <a:blip r:embed="rId3"/>
                <a:stretch>
                  <a:fillRect l="-1209" t="-1091" r="-1674"/>
                </a:stretch>
              </a:blipFill>
            </p:spPr>
            <p:txBody>
              <a:bodyPr/>
              <a:lstStyle/>
              <a:p>
                <a:r>
                  <a:rPr lang="en-US">
                    <a:noFill/>
                  </a:rPr>
                  <a:t> </a:t>
                </a:r>
              </a:p>
            </p:txBody>
          </p:sp>
        </mc:Fallback>
      </mc:AlternateContent>
      <p:pic>
        <p:nvPicPr>
          <p:cNvPr id="5" name="Content Placeholder 4" descr="Image of the probability histogram for the sampling distribution for the proportion of heads when five coins are tossed. The histogram is reasonably well approximated by a normal curve. &#10;When 50 tosses of a fair coin is used, the histogram is more closely approximated by a normal curve.&#10;"/>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6605954" y="1178169"/>
            <a:ext cx="2210972" cy="3048378"/>
          </a:xfrm>
        </p:spPr>
      </p:pic>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76200" y="4191000"/>
                <a:ext cx="8952230" cy="1600200"/>
              </a:xfrm>
            </p:spPr>
            <p:txBody>
              <a:bodyPr/>
              <a:lstStyle/>
              <a:p>
                <a:pPr marL="0" indent="0">
                  <a:buNone/>
                </a:pPr>
                <a:r>
                  <a:rPr lang="en-US" sz="2200" dirty="0"/>
                  <a:t>When </a:t>
                </a:r>
                <a14:m>
                  <m:oMath xmlns:m="http://schemas.openxmlformats.org/officeDocument/2006/math">
                    <m:r>
                      <a:rPr lang="en-US" sz="2200" i="1" dirty="0">
                        <a:latin typeface="Cambria Math" panose="02040503050406030204" pitchFamily="18" charset="0"/>
                      </a:rPr>
                      <m:t>𝑝</m:t>
                    </m:r>
                  </m:oMath>
                </a14:m>
                <a:r>
                  <a:rPr lang="en-US" sz="2200" i="1" dirty="0"/>
                  <a:t> </a:t>
                </a:r>
                <a:r>
                  <a:rPr lang="en-US" sz="2200" dirty="0"/>
                  <a:t>= 0</a:t>
                </a:r>
                <a:r>
                  <a:rPr lang="en-US" sz="2200" i="1" dirty="0"/>
                  <a:t>.</a:t>
                </a:r>
                <a:r>
                  <a:rPr lang="en-US" sz="2200" dirty="0"/>
                  <a:t>5, the sampling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𝑝</m:t>
                        </m:r>
                      </m:e>
                    </m:acc>
                    <m:r>
                      <a:rPr lang="en-US" sz="2200" i="1">
                        <a:latin typeface="Cambria Math"/>
                      </a:rPr>
                      <m:t> </m:t>
                    </m:r>
                  </m:oMath>
                </a14:m>
                <a:r>
                  <a:rPr lang="en-US" sz="2200" dirty="0"/>
                  <a:t>is somewhat close to normal even for a small sample size like </a:t>
                </a:r>
                <a14:m>
                  <m:oMath xmlns:m="http://schemas.openxmlformats.org/officeDocument/2006/math">
                    <m:r>
                      <a:rPr lang="en-US" sz="2200" i="1" dirty="0">
                        <a:latin typeface="Cambria Math" panose="02040503050406030204" pitchFamily="18" charset="0"/>
                      </a:rPr>
                      <m:t>𝑛</m:t>
                    </m:r>
                  </m:oMath>
                </a14:m>
                <a:r>
                  <a:rPr lang="en-US" sz="2200" i="1" dirty="0"/>
                  <a:t> </a:t>
                </a:r>
                <a:r>
                  <a:rPr lang="en-US" sz="2200" dirty="0"/>
                  <a:t>= 5. When </a:t>
                </a:r>
                <a14:m>
                  <m:oMath xmlns:m="http://schemas.openxmlformats.org/officeDocument/2006/math">
                    <m:r>
                      <a:rPr lang="en-US" sz="2200" i="1" dirty="0">
                        <a:latin typeface="Cambria Math" panose="02040503050406030204" pitchFamily="18" charset="0"/>
                      </a:rPr>
                      <m:t>𝑝</m:t>
                    </m:r>
                  </m:oMath>
                </a14:m>
                <a:r>
                  <a:rPr lang="en-US" sz="2200" i="1" dirty="0"/>
                  <a:t> </a:t>
                </a:r>
                <a:r>
                  <a:rPr lang="en-US" sz="2200" dirty="0"/>
                  <a:t>is close to 0 or close to 1, a larger sample size is needed before the distribution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𝑝</m:t>
                        </m:r>
                      </m:e>
                    </m:acc>
                    <m:r>
                      <a:rPr lang="en-US" sz="2200" i="1">
                        <a:latin typeface="Cambria Math"/>
                      </a:rPr>
                      <m:t> </m:t>
                    </m:r>
                  </m:oMath>
                </a14:m>
                <a:r>
                  <a:rPr lang="en-US" sz="2200" dirty="0"/>
                  <a:t>is close to normal. </a:t>
                </a:r>
                <a:br>
                  <a:rPr lang="en-US" sz="2200" dirty="0"/>
                </a:br>
                <a:endParaRPr lang="en-US" sz="2200" dirty="0"/>
              </a:p>
              <a:p>
                <a:pPr marL="0" indent="0">
                  <a:buNone/>
                </a:pPr>
                <a:r>
                  <a:rPr lang="en-US" sz="2200" b="1" dirty="0">
                    <a:solidFill>
                      <a:schemeClr val="bg2"/>
                    </a:solidFill>
                  </a:rPr>
                  <a:t>A common rule of thumb is that the distribution may be approximated with a normal curve whenever </a:t>
                </a:r>
                <a14:m>
                  <m:oMath xmlns:m="http://schemas.openxmlformats.org/officeDocument/2006/math">
                    <m:r>
                      <a:rPr lang="en-US" sz="2200" b="1" i="1" dirty="0">
                        <a:solidFill>
                          <a:schemeClr val="bg2"/>
                        </a:solidFill>
                        <a:latin typeface="Cambria Math" panose="02040503050406030204" pitchFamily="18" charset="0"/>
                      </a:rPr>
                      <m:t>𝒏𝒑</m:t>
                    </m:r>
                  </m:oMath>
                </a14:m>
                <a:r>
                  <a:rPr lang="en-US" sz="2200" b="1" i="1" dirty="0">
                    <a:solidFill>
                      <a:schemeClr val="bg2"/>
                    </a:solidFill>
                  </a:rPr>
                  <a:t> </a:t>
                </a:r>
                <a:r>
                  <a:rPr lang="en-US" sz="2200" b="1" dirty="0">
                    <a:solidFill>
                      <a:schemeClr val="bg2"/>
                    </a:solidFill>
                  </a:rPr>
                  <a:t>and </a:t>
                </a:r>
                <a14:m>
                  <m:oMath xmlns:m="http://schemas.openxmlformats.org/officeDocument/2006/math">
                    <m:r>
                      <a:rPr lang="en-US" sz="2200" b="1" i="1" dirty="0">
                        <a:solidFill>
                          <a:schemeClr val="bg2"/>
                        </a:solidFill>
                        <a:latin typeface="Cambria Math" panose="02040503050406030204" pitchFamily="18" charset="0"/>
                      </a:rPr>
                      <m:t>𝒏</m:t>
                    </m:r>
                    <m:r>
                      <a:rPr lang="en-US" sz="2200" b="1" i="1" dirty="0">
                        <a:solidFill>
                          <a:schemeClr val="bg2"/>
                        </a:solidFill>
                        <a:latin typeface="Cambria Math" panose="02040503050406030204" pitchFamily="18" charset="0"/>
                      </a:rPr>
                      <m:t>(</m:t>
                    </m:r>
                    <m:r>
                      <a:rPr lang="en-US" sz="2200" b="1" i="1" dirty="0">
                        <a:solidFill>
                          <a:schemeClr val="bg2"/>
                        </a:solidFill>
                        <a:latin typeface="Cambria Math" panose="02040503050406030204" pitchFamily="18" charset="0"/>
                      </a:rPr>
                      <m:t>𝟏</m:t>
                    </m:r>
                    <m:r>
                      <a:rPr lang="en-US" sz="2200" b="1" i="1" dirty="0">
                        <a:solidFill>
                          <a:schemeClr val="bg2"/>
                        </a:solidFill>
                        <a:latin typeface="Cambria Math" panose="02040503050406030204" pitchFamily="18" charset="0"/>
                      </a:rPr>
                      <m:t>− </m:t>
                    </m:r>
                    <m:r>
                      <a:rPr lang="en-US" sz="2200" b="1" i="1" dirty="0">
                        <a:solidFill>
                          <a:schemeClr val="bg2"/>
                        </a:solidFill>
                        <a:latin typeface="Cambria Math" panose="02040503050406030204" pitchFamily="18" charset="0"/>
                      </a:rPr>
                      <m:t>𝒑</m:t>
                    </m:r>
                    <m:r>
                      <a:rPr lang="en-US" sz="2200" b="1" i="1" dirty="0">
                        <a:solidFill>
                          <a:schemeClr val="bg2"/>
                        </a:solidFill>
                        <a:latin typeface="Cambria Math" panose="02040503050406030204" pitchFamily="18" charset="0"/>
                      </a:rPr>
                      <m:t>) </m:t>
                    </m:r>
                  </m:oMath>
                </a14:m>
                <a:r>
                  <a:rPr lang="en-US" sz="2200" b="1" dirty="0">
                    <a:solidFill>
                      <a:schemeClr val="bg2"/>
                    </a:solidFill>
                  </a:rPr>
                  <a:t>are both at least 10.</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76200" y="4191000"/>
                <a:ext cx="8952230" cy="1600200"/>
              </a:xfrm>
              <a:blipFill>
                <a:blip r:embed="rId5"/>
                <a:stretch>
                  <a:fillRect l="-886" t="-2672" r="-1362" b="-40840"/>
                </a:stretch>
              </a:blipFill>
            </p:spPr>
            <p:txBody>
              <a:bodyPr/>
              <a:lstStyle/>
              <a:p>
                <a:r>
                  <a:rPr lang="en-US">
                    <a:noFill/>
                  </a:rPr>
                  <a:t> </a:t>
                </a:r>
              </a:p>
            </p:txBody>
          </p:sp>
        </mc:Fallback>
      </mc:AlternateContent>
    </p:spTree>
    <p:extLst>
      <p:ext uri="{BB962C8B-B14F-4D97-AF65-F5344CB8AC3E}">
        <p14:creationId xmlns:p14="http://schemas.microsoft.com/office/powerpoint/2010/main" val="7009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Central Limit Theorem for Proportions</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200227" y="1371600"/>
                <a:ext cx="8743545" cy="3048000"/>
              </a:xfrm>
            </p:spPr>
            <p:style>
              <a:lnRef idx="1">
                <a:schemeClr val="accent6"/>
              </a:lnRef>
              <a:fillRef idx="2">
                <a:schemeClr val="accent6"/>
              </a:fillRef>
              <a:effectRef idx="1">
                <a:schemeClr val="accent6"/>
              </a:effectRef>
              <a:fontRef idx="minor">
                <a:schemeClr val="dk1"/>
              </a:fontRef>
            </p:style>
            <p:txBody>
              <a:bodyPr/>
              <a:lstStyle/>
              <a:p>
                <a:pPr marL="0" indent="0">
                  <a:buNone/>
                </a:pPr>
                <a:r>
                  <a:rPr lang="en-US" b="1" dirty="0"/>
                  <a:t>Let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be the sample proportion for a sample of size </a:t>
                </a:r>
                <a14:m>
                  <m:oMath xmlns:m="http://schemas.openxmlformats.org/officeDocument/2006/math">
                    <m:r>
                      <a:rPr lang="en-US" b="1" i="1">
                        <a:latin typeface="Cambria Math" panose="02040503050406030204" pitchFamily="18" charset="0"/>
                      </a:rPr>
                      <m:t>𝒏</m:t>
                    </m:r>
                  </m:oMath>
                </a14:m>
                <a:r>
                  <a:rPr lang="en-US" b="1" dirty="0"/>
                  <a:t> from a population with population proportion </a:t>
                </a:r>
                <a14:m>
                  <m:oMath xmlns:m="http://schemas.openxmlformats.org/officeDocument/2006/math">
                    <m:r>
                      <a:rPr lang="en-US" b="1" i="1">
                        <a:latin typeface="Cambria Math" panose="02040503050406030204" pitchFamily="18" charset="0"/>
                      </a:rPr>
                      <m:t>𝒑</m:t>
                    </m:r>
                  </m:oMath>
                </a14:m>
                <a:r>
                  <a:rPr lang="en-US" b="1" dirty="0"/>
                  <a:t>. </a:t>
                </a:r>
              </a:p>
              <a:p>
                <a:pPr marL="0" indent="0">
                  <a:buNone/>
                </a:pPr>
                <a:endParaRPr lang="en-US" b="1" dirty="0"/>
              </a:p>
              <a:p>
                <a:pPr marL="0" indent="0">
                  <a:buNone/>
                </a:pPr>
                <a:r>
                  <a:rPr lang="en-US" b="1" dirty="0"/>
                  <a:t>If </a:t>
                </a:r>
                <a14:m>
                  <m:oMath xmlns:m="http://schemas.openxmlformats.org/officeDocument/2006/math">
                    <m:r>
                      <a:rPr lang="en-US" b="1" i="1">
                        <a:latin typeface="Cambria Math" panose="02040503050406030204" pitchFamily="18" charset="0"/>
                      </a:rPr>
                      <m:t>𝒏𝒑</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t> and </a:t>
                </a:r>
                <a14:m>
                  <m:oMath xmlns:m="http://schemas.openxmlformats.org/officeDocument/2006/math">
                    <m:r>
                      <a:rPr lang="en-US" b="1" i="1">
                        <a:latin typeface="Cambria Math" panose="02040503050406030204" pitchFamily="18" charset="0"/>
                      </a:rPr>
                      <m:t>𝒏</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e>
                    </m:d>
                    <m:r>
                      <a:rPr lang="en-US" b="1" i="1">
                        <a:latin typeface="Cambria Math" panose="02040503050406030204" pitchFamily="18" charset="0"/>
                      </a:rPr>
                      <m:t>≥</m:t>
                    </m:r>
                    <m:r>
                      <a:rPr lang="en-US" b="1" i="1">
                        <a:latin typeface="Cambria Math" panose="02040503050406030204" pitchFamily="18" charset="0"/>
                      </a:rPr>
                      <m:t>𝟏𝟎</m:t>
                    </m:r>
                  </m:oMath>
                </a14:m>
                <a:r>
                  <a:rPr lang="en-US" b="1" dirty="0"/>
                  <a:t>, then the distribution of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𝒑</m:t>
                        </m:r>
                      </m:e>
                    </m:acc>
                  </m:oMath>
                </a14:m>
                <a:r>
                  <a:rPr lang="en-US" b="1" dirty="0"/>
                  <a:t> is approximately normal, with mean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𝝁</m:t>
                        </m:r>
                      </m:e>
                      <m:sub>
                        <m:acc>
                          <m:accPr>
                            <m:chr m:val="̂"/>
                            <m:ctrlPr>
                              <a:rPr lang="en-US" b="1" i="1">
                                <a:latin typeface="Cambria Math" panose="02040503050406030204" pitchFamily="18" charset="0"/>
                              </a:rPr>
                            </m:ctrlPr>
                          </m:accPr>
                          <m:e>
                            <m:r>
                              <a:rPr lang="en-US" b="1" i="1">
                                <a:latin typeface="Cambria Math" panose="02040503050406030204" pitchFamily="18" charset="0"/>
                              </a:rPr>
                              <m:t>𝒑</m:t>
                            </m:r>
                          </m:e>
                        </m:acc>
                      </m:sub>
                    </m:sSub>
                    <m:r>
                      <a:rPr lang="en-US" b="1" i="1">
                        <a:latin typeface="Cambria Math" panose="02040503050406030204" pitchFamily="18" charset="0"/>
                      </a:rPr>
                      <m:t>=</m:t>
                    </m:r>
                    <m:r>
                      <a:rPr lang="en-US" b="1" i="1">
                        <a:latin typeface="Cambria Math" panose="02040503050406030204" pitchFamily="18" charset="0"/>
                      </a:rPr>
                      <m:t>𝒑</m:t>
                    </m:r>
                  </m:oMath>
                </a14:m>
                <a:r>
                  <a:rPr lang="en-US" b="1" dirty="0"/>
                  <a:t> and standard deviation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𝝈</m:t>
                        </m:r>
                      </m:e>
                      <m:sub>
                        <m:acc>
                          <m:accPr>
                            <m:chr m:val="̂"/>
                            <m:ctrlPr>
                              <a:rPr lang="en-US" b="1" i="1">
                                <a:latin typeface="Cambria Math" panose="02040503050406030204" pitchFamily="18" charset="0"/>
                              </a:rPr>
                            </m:ctrlPr>
                          </m:accPr>
                          <m:e>
                            <m:r>
                              <a:rPr lang="en-US" b="1" i="1">
                                <a:latin typeface="Cambria Math" panose="02040503050406030204" pitchFamily="18" charset="0"/>
                              </a:rPr>
                              <m:t>𝒑</m:t>
                            </m:r>
                          </m:e>
                        </m:acc>
                      </m:sub>
                    </m:sSub>
                    <m:r>
                      <a:rPr lang="en-US" b="1" i="1">
                        <a:latin typeface="Cambria Math" panose="02040503050406030204" pitchFamily="18" charset="0"/>
                      </a:rPr>
                      <m:t>=</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r>
                              <a:rPr lang="en-US" b="1" i="1">
                                <a:latin typeface="Cambria Math" panose="02040503050406030204" pitchFamily="18" charset="0"/>
                              </a:rPr>
                              <m:t>𝒑</m:t>
                            </m:r>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𝒑</m:t>
                                </m:r>
                              </m:e>
                            </m:d>
                          </m:num>
                          <m:den>
                            <m:r>
                              <a:rPr lang="en-US" b="1" i="1">
                                <a:latin typeface="Cambria Math" panose="02040503050406030204" pitchFamily="18" charset="0"/>
                              </a:rPr>
                              <m:t>𝒏</m:t>
                            </m:r>
                          </m:den>
                        </m:f>
                      </m:e>
                    </m:rad>
                  </m:oMath>
                </a14:m>
                <a:r>
                  <a:rPr lang="en-US" b="1" dirty="0"/>
                  <a:t>.</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200227" y="1371600"/>
                <a:ext cx="8743545" cy="304800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153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The Central Limit Theorem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304800" y="1219200"/>
                <a:ext cx="8305800" cy="685800"/>
              </a:xfrm>
            </p:spPr>
            <p:txBody>
              <a:bodyPr/>
              <a:lstStyle/>
              <a:p>
                <a:pPr marL="0" indent="0">
                  <a:buNone/>
                </a:pPr>
                <a:r>
                  <a:rPr lang="en-US" sz="2800" dirty="0"/>
                  <a:t>A sample of size 20 is drawn from a population with population proportion </a:t>
                </a:r>
                <a14:m>
                  <m:oMath xmlns:m="http://schemas.openxmlformats.org/officeDocument/2006/math">
                    <m:r>
                      <a:rPr lang="en-US" sz="2800" i="1">
                        <a:latin typeface="Cambria Math" panose="02040503050406030204" pitchFamily="18" charset="0"/>
                      </a:rPr>
                      <m:t>𝑝</m:t>
                    </m:r>
                  </m:oMath>
                </a14:m>
                <a:r>
                  <a:rPr lang="en-US" sz="2800" dirty="0"/>
                  <a:t> = 0.7. Is it appropriate to use the normal distribution to find probabilities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oMath>
                </a14:m>
                <a:r>
                  <a:rPr lang="en-US" sz="2800" dirty="0"/>
                  <a:t>?</a:t>
                </a:r>
              </a:p>
              <a:p>
                <a:pPr marL="0" indent="0">
                  <a:buNone/>
                </a:pPr>
                <a:endParaRPr lang="en-US" sz="2800" b="1" dirty="0">
                  <a:solidFill>
                    <a:schemeClr val="tx2"/>
                  </a:solidFill>
                </a:endParaRPr>
              </a:p>
              <a:p>
                <a:pPr marL="0" indent="0">
                  <a:buNone/>
                </a:pPr>
                <a:r>
                  <a:rPr lang="en-US" sz="2800" b="1" dirty="0">
                    <a:solidFill>
                      <a:schemeClr val="bg2"/>
                    </a:solidFill>
                  </a:rPr>
                  <a:t>Solution:</a:t>
                </a:r>
              </a:p>
              <a:p>
                <a:pPr marL="0" indent="0">
                  <a:buNone/>
                </a:pPr>
                <a:r>
                  <a:rPr lang="en-US" sz="2800" dirty="0">
                    <a:solidFill>
                      <a:schemeClr val="bg2"/>
                    </a:solidFill>
                  </a:rPr>
                  <a:t>No. </a:t>
                </a:r>
                <a14:m>
                  <m:oMath xmlns:m="http://schemas.openxmlformats.org/officeDocument/2006/math">
                    <m:r>
                      <a:rPr lang="en-US" sz="2800" i="1">
                        <a:solidFill>
                          <a:schemeClr val="bg2"/>
                        </a:solidFill>
                        <a:latin typeface="Cambria Math" panose="02040503050406030204" pitchFamily="18" charset="0"/>
                      </a:rPr>
                      <m:t>𝑛𝑝</m:t>
                    </m:r>
                    <m:r>
                      <a:rPr lang="en-US" sz="2800" i="1">
                        <a:solidFill>
                          <a:schemeClr val="bg2"/>
                        </a:solidFill>
                        <a:latin typeface="Cambria Math" panose="02040503050406030204" pitchFamily="18" charset="0"/>
                      </a:rPr>
                      <m:t>=20</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0.7</m:t>
                        </m:r>
                      </m:e>
                    </m:d>
                    <m:r>
                      <a:rPr lang="en-US" sz="2800" i="1">
                        <a:solidFill>
                          <a:schemeClr val="bg2"/>
                        </a:solidFill>
                        <a:latin typeface="Cambria Math" panose="02040503050406030204" pitchFamily="18" charset="0"/>
                      </a:rPr>
                      <m:t>=14</m:t>
                    </m:r>
                  </m:oMath>
                </a14:m>
                <a:r>
                  <a:rPr lang="en-US" sz="2800" dirty="0">
                    <a:solidFill>
                      <a:schemeClr val="bg2"/>
                    </a:solidFill>
                  </a:rPr>
                  <a:t> and </a:t>
                </a:r>
                <a14:m>
                  <m:oMath xmlns:m="http://schemas.openxmlformats.org/officeDocument/2006/math">
                    <m:r>
                      <a:rPr lang="en-US" sz="2800" i="1">
                        <a:solidFill>
                          <a:schemeClr val="bg2"/>
                        </a:solidFill>
                        <a:latin typeface="Cambria Math" panose="02040503050406030204" pitchFamily="18" charset="0"/>
                      </a:rPr>
                      <m:t>𝑛</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1−</m:t>
                        </m:r>
                        <m:r>
                          <a:rPr lang="en-US" sz="2800" i="1">
                            <a:solidFill>
                              <a:schemeClr val="bg2"/>
                            </a:solidFill>
                            <a:latin typeface="Cambria Math" panose="02040503050406030204" pitchFamily="18" charset="0"/>
                          </a:rPr>
                          <m:t>𝑝</m:t>
                        </m:r>
                      </m:e>
                    </m:d>
                    <m:r>
                      <a:rPr lang="en-US" sz="2800" i="1">
                        <a:solidFill>
                          <a:schemeClr val="bg2"/>
                        </a:solidFill>
                        <a:latin typeface="Cambria Math" panose="02040503050406030204" pitchFamily="18" charset="0"/>
                      </a:rPr>
                      <m:t>=20</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0.3</m:t>
                        </m:r>
                      </m:e>
                    </m:d>
                    <m:r>
                      <a:rPr lang="en-US" sz="2800" i="1">
                        <a:solidFill>
                          <a:schemeClr val="bg2"/>
                        </a:solidFill>
                        <a:latin typeface="Cambria Math" panose="02040503050406030204" pitchFamily="18" charset="0"/>
                      </a:rPr>
                      <m:t>=6</m:t>
                    </m:r>
                  </m:oMath>
                </a14:m>
                <a:r>
                  <a:rPr lang="en-US" sz="2800" dirty="0">
                    <a:solidFill>
                      <a:schemeClr val="bg2"/>
                    </a:solidFill>
                  </a:rPr>
                  <a:t>. Since </a:t>
                </a:r>
                <a14:m>
                  <m:oMath xmlns:m="http://schemas.openxmlformats.org/officeDocument/2006/math">
                    <m:r>
                      <a:rPr lang="en-US" sz="2800" i="1">
                        <a:solidFill>
                          <a:schemeClr val="bg2"/>
                        </a:solidFill>
                        <a:latin typeface="Cambria Math" panose="02040503050406030204" pitchFamily="18" charset="0"/>
                      </a:rPr>
                      <m:t>𝑛</m:t>
                    </m:r>
                    <m:r>
                      <a:rPr lang="en-US" sz="2800" i="1">
                        <a:solidFill>
                          <a:schemeClr val="bg2"/>
                        </a:solidFill>
                        <a:latin typeface="Cambria Math" panose="02040503050406030204" pitchFamily="18" charset="0"/>
                      </a:rPr>
                      <m:t>(1−</m:t>
                    </m:r>
                    <m:r>
                      <a:rPr lang="en-US" sz="2800" i="1">
                        <a:solidFill>
                          <a:schemeClr val="bg2"/>
                        </a:solidFill>
                        <a:latin typeface="Cambria Math" panose="02040503050406030204" pitchFamily="18" charset="0"/>
                      </a:rPr>
                      <m:t>𝑝</m:t>
                    </m:r>
                    <m:r>
                      <a:rPr lang="en-US" sz="2800" i="1">
                        <a:solidFill>
                          <a:schemeClr val="bg2"/>
                        </a:solidFill>
                        <a:latin typeface="Cambria Math" panose="02040503050406030204" pitchFamily="18" charset="0"/>
                      </a:rPr>
                      <m:t>)</m:t>
                    </m:r>
                  </m:oMath>
                </a14:m>
                <a:r>
                  <a:rPr lang="en-US" sz="2800" dirty="0">
                    <a:solidFill>
                      <a:schemeClr val="bg2"/>
                    </a:solidFill>
                  </a:rPr>
                  <a:t> is not at least 10, we cannot be certain that the distribution of </a:t>
                </a:r>
                <a14:m>
                  <m:oMath xmlns:m="http://schemas.openxmlformats.org/officeDocument/2006/math">
                    <m:acc>
                      <m:accPr>
                        <m:chr m:val="̂"/>
                        <m:ctrlPr>
                          <a:rPr lang="en-US" sz="2800" i="1">
                            <a:solidFill>
                              <a:schemeClr val="bg2"/>
                            </a:solidFill>
                            <a:latin typeface="Cambria Math" panose="02040503050406030204" pitchFamily="18" charset="0"/>
                          </a:rPr>
                        </m:ctrlPr>
                      </m:accPr>
                      <m:e>
                        <m:r>
                          <a:rPr lang="en-US" sz="2800" i="1">
                            <a:solidFill>
                              <a:schemeClr val="bg2"/>
                            </a:solidFill>
                            <a:latin typeface="Cambria Math" panose="02040503050406030204" pitchFamily="18" charset="0"/>
                          </a:rPr>
                          <m:t>𝑝</m:t>
                        </m:r>
                      </m:e>
                    </m:acc>
                  </m:oMath>
                </a14:m>
                <a:r>
                  <a:rPr lang="en-US" sz="2800" dirty="0">
                    <a:solidFill>
                      <a:schemeClr val="bg2"/>
                    </a:solidFill>
                  </a:rPr>
                  <a:t> is approximately normal.</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304800" y="1219200"/>
                <a:ext cx="8305800" cy="685800"/>
              </a:xfrm>
              <a:blipFill>
                <a:blip r:embed="rId3"/>
                <a:stretch>
                  <a:fillRect l="-1467" t="-7965" b="-445133"/>
                </a:stretch>
              </a:blipFill>
            </p:spPr>
            <p:txBody>
              <a:bodyPr/>
              <a:lstStyle/>
              <a:p>
                <a:r>
                  <a:rPr lang="en-US">
                    <a:noFill/>
                  </a:rPr>
                  <a:t> </a:t>
                </a:r>
              </a:p>
            </p:txBody>
          </p:sp>
        </mc:Fallback>
      </mc:AlternateContent>
    </p:spTree>
    <p:extLst>
      <p:ext uri="{BB962C8B-B14F-4D97-AF65-F5344CB8AC3E}">
        <p14:creationId xmlns:p14="http://schemas.microsoft.com/office/powerpoint/2010/main" val="192001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The Central Limit Theorem</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2"/>
              </p:nvPr>
            </p:nvSpPr>
            <p:spPr>
              <a:xfrm>
                <a:off x="304800" y="1219200"/>
                <a:ext cx="8610600" cy="685800"/>
              </a:xfrm>
            </p:spPr>
            <p:txBody>
              <a:bodyPr/>
              <a:lstStyle/>
              <a:p>
                <a:pPr marL="0" indent="0">
                  <a:buNone/>
                </a:pPr>
                <a:r>
                  <a:rPr lang="en-US" sz="2800" dirty="0"/>
                  <a:t>A sample of size 55 is drawn from a population with population proportion </a:t>
                </a:r>
                <a14:m>
                  <m:oMath xmlns:m="http://schemas.openxmlformats.org/officeDocument/2006/math">
                    <m:r>
                      <a:rPr lang="en-US" sz="2800" i="1">
                        <a:latin typeface="Cambria Math" panose="02040503050406030204" pitchFamily="18" charset="0"/>
                      </a:rPr>
                      <m:t>𝑝</m:t>
                    </m:r>
                  </m:oMath>
                </a14:m>
                <a:r>
                  <a:rPr lang="en-US" sz="2800" dirty="0"/>
                  <a:t> = 0.8. Is it appropriate to use the normal distribution to find probabilities for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oMath>
                </a14:m>
                <a:r>
                  <a:rPr lang="en-US" sz="2800" dirty="0"/>
                  <a:t>?</a:t>
                </a:r>
              </a:p>
              <a:p>
                <a:pPr marL="0" indent="0">
                  <a:buNone/>
                </a:pPr>
                <a:endParaRPr lang="en-US" sz="2800" b="1" dirty="0">
                  <a:solidFill>
                    <a:schemeClr val="tx2"/>
                  </a:solidFill>
                </a:endParaRPr>
              </a:p>
              <a:p>
                <a:pPr marL="0" indent="0">
                  <a:buNone/>
                </a:pPr>
                <a:r>
                  <a:rPr lang="en-US" sz="2800" b="1" dirty="0">
                    <a:solidFill>
                      <a:schemeClr val="bg2"/>
                    </a:solidFill>
                  </a:rPr>
                  <a:t>Solution:</a:t>
                </a:r>
              </a:p>
              <a:p>
                <a:pPr marL="0" indent="0">
                  <a:buNone/>
                </a:pPr>
                <a:r>
                  <a:rPr lang="en-US" sz="2800" dirty="0">
                    <a:solidFill>
                      <a:schemeClr val="bg2"/>
                    </a:solidFill>
                  </a:rPr>
                  <a:t>Yes, since </a:t>
                </a:r>
                <a14:m>
                  <m:oMath xmlns:m="http://schemas.openxmlformats.org/officeDocument/2006/math">
                    <m:r>
                      <a:rPr lang="en-US" sz="2800" i="1">
                        <a:solidFill>
                          <a:schemeClr val="bg2"/>
                        </a:solidFill>
                        <a:latin typeface="Cambria Math" panose="02040503050406030204" pitchFamily="18" charset="0"/>
                      </a:rPr>
                      <m:t>𝑛𝑝</m:t>
                    </m:r>
                    <m:r>
                      <a:rPr lang="en-US" sz="2800" i="1">
                        <a:solidFill>
                          <a:schemeClr val="bg2"/>
                        </a:solidFill>
                        <a:latin typeface="Cambria Math" panose="02040503050406030204" pitchFamily="18" charset="0"/>
                      </a:rPr>
                      <m:t>=55</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0.8</m:t>
                        </m:r>
                      </m:e>
                    </m:d>
                    <m:r>
                      <a:rPr lang="en-US" sz="2800" i="1">
                        <a:solidFill>
                          <a:schemeClr val="bg2"/>
                        </a:solidFill>
                        <a:latin typeface="Cambria Math" panose="02040503050406030204" pitchFamily="18" charset="0"/>
                      </a:rPr>
                      <m:t>=44</m:t>
                    </m:r>
                  </m:oMath>
                </a14:m>
                <a:r>
                  <a:rPr lang="en-US" sz="2800" dirty="0">
                    <a:solidFill>
                      <a:schemeClr val="bg2"/>
                    </a:solidFill>
                  </a:rPr>
                  <a:t> and </a:t>
                </a:r>
                <a14:m>
                  <m:oMath xmlns:m="http://schemas.openxmlformats.org/officeDocument/2006/math">
                    <m:r>
                      <a:rPr lang="en-US" sz="2800" i="1">
                        <a:solidFill>
                          <a:schemeClr val="bg2"/>
                        </a:solidFill>
                        <a:latin typeface="Cambria Math" panose="02040503050406030204" pitchFamily="18" charset="0"/>
                      </a:rPr>
                      <m:t>𝑛</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1−</m:t>
                        </m:r>
                        <m:r>
                          <a:rPr lang="en-US" sz="2800" i="1">
                            <a:solidFill>
                              <a:schemeClr val="bg2"/>
                            </a:solidFill>
                            <a:latin typeface="Cambria Math" panose="02040503050406030204" pitchFamily="18" charset="0"/>
                          </a:rPr>
                          <m:t>𝑝</m:t>
                        </m:r>
                      </m:e>
                    </m:d>
                    <m:r>
                      <a:rPr lang="en-US" sz="2800" i="1">
                        <a:solidFill>
                          <a:schemeClr val="bg2"/>
                        </a:solidFill>
                        <a:latin typeface="Cambria Math" panose="02040503050406030204" pitchFamily="18" charset="0"/>
                      </a:rPr>
                      <m:t>=55</m:t>
                    </m:r>
                    <m:d>
                      <m:dPr>
                        <m:ctrlPr>
                          <a:rPr lang="en-US" sz="2800" i="1">
                            <a:solidFill>
                              <a:schemeClr val="bg2"/>
                            </a:solidFill>
                            <a:latin typeface="Cambria Math" panose="02040503050406030204" pitchFamily="18" charset="0"/>
                          </a:rPr>
                        </m:ctrlPr>
                      </m:dPr>
                      <m:e>
                        <m:r>
                          <a:rPr lang="en-US" sz="2800" i="1">
                            <a:solidFill>
                              <a:schemeClr val="bg2"/>
                            </a:solidFill>
                            <a:latin typeface="Cambria Math" panose="02040503050406030204" pitchFamily="18" charset="0"/>
                          </a:rPr>
                          <m:t>0.2</m:t>
                        </m:r>
                      </m:e>
                    </m:d>
                  </m:oMath>
                </a14:m>
                <a:r>
                  <a:rPr lang="en-US" sz="2800" i="1" dirty="0">
                    <a:solidFill>
                      <a:schemeClr val="bg2"/>
                    </a:solidFill>
                    <a:latin typeface="Cambria Math" panose="02040503050406030204" pitchFamily="18" charset="0"/>
                  </a:rPr>
                  <a:t/>
                </a:r>
                <a:br>
                  <a:rPr lang="en-US" sz="2800" i="1" dirty="0">
                    <a:solidFill>
                      <a:schemeClr val="bg2"/>
                    </a:solidFill>
                    <a:latin typeface="Cambria Math" panose="02040503050406030204" pitchFamily="18" charset="0"/>
                  </a:rPr>
                </a:br>
                <a14:m>
                  <m:oMath xmlns:m="http://schemas.openxmlformats.org/officeDocument/2006/math">
                    <m:r>
                      <a:rPr lang="en-US" sz="2800" i="1">
                        <a:solidFill>
                          <a:schemeClr val="bg2"/>
                        </a:solidFill>
                        <a:latin typeface="Cambria Math" panose="02040503050406030204" pitchFamily="18" charset="0"/>
                      </a:rPr>
                      <m:t>=11</m:t>
                    </m:r>
                  </m:oMath>
                </a14:m>
                <a:r>
                  <a:rPr lang="en-US" sz="2800" dirty="0">
                    <a:solidFill>
                      <a:schemeClr val="bg2"/>
                    </a:solidFill>
                  </a:rPr>
                  <a:t> are both at least 10, the distribution of </a:t>
                </a:r>
                <a14:m>
                  <m:oMath xmlns:m="http://schemas.openxmlformats.org/officeDocument/2006/math">
                    <m:acc>
                      <m:accPr>
                        <m:chr m:val="̂"/>
                        <m:ctrlPr>
                          <a:rPr lang="en-US" sz="2800" i="1">
                            <a:solidFill>
                              <a:schemeClr val="bg2"/>
                            </a:solidFill>
                            <a:latin typeface="Cambria Math" panose="02040503050406030204" pitchFamily="18" charset="0"/>
                          </a:rPr>
                        </m:ctrlPr>
                      </m:accPr>
                      <m:e>
                        <m:r>
                          <a:rPr lang="en-US" sz="2800" i="1">
                            <a:solidFill>
                              <a:schemeClr val="bg2"/>
                            </a:solidFill>
                            <a:latin typeface="Cambria Math" panose="02040503050406030204" pitchFamily="18" charset="0"/>
                          </a:rPr>
                          <m:t>𝑝</m:t>
                        </m:r>
                      </m:e>
                    </m:acc>
                  </m:oMath>
                </a14:m>
                <a:r>
                  <a:rPr lang="en-US" sz="2800" dirty="0">
                    <a:solidFill>
                      <a:schemeClr val="bg2"/>
                    </a:solidFill>
                  </a:rPr>
                  <a:t> is approximately normal.</a:t>
                </a:r>
              </a:p>
            </p:txBody>
          </p:sp>
        </mc:Choice>
        <mc:Fallback xmlns="">
          <p:sp>
            <p:nvSpPr>
              <p:cNvPr id="5" name="Content Placeholder 4"/>
              <p:cNvSpPr>
                <a:spLocks noGrp="1" noRot="1" noChangeAspect="1" noMove="1" noResize="1" noEditPoints="1" noAdjustHandles="1" noChangeArrowheads="1" noChangeShapeType="1" noTextEdit="1"/>
              </p:cNvSpPr>
              <p:nvPr>
                <p:ph sz="quarter" idx="12"/>
              </p:nvPr>
            </p:nvSpPr>
            <p:spPr>
              <a:xfrm>
                <a:off x="304800" y="1219200"/>
                <a:ext cx="8610600" cy="685800"/>
              </a:xfrm>
              <a:blipFill>
                <a:blip r:embed="rId3"/>
                <a:stretch>
                  <a:fillRect l="-1415" t="-7965" r="-708" b="-445133"/>
                </a:stretch>
              </a:blipFill>
            </p:spPr>
            <p:txBody>
              <a:bodyPr/>
              <a:lstStyle/>
              <a:p>
                <a:r>
                  <a:rPr lang="en-US">
                    <a:noFill/>
                  </a:rPr>
                  <a:t> </a:t>
                </a:r>
              </a:p>
            </p:txBody>
          </p:sp>
        </mc:Fallback>
      </mc:AlternateContent>
    </p:spTree>
    <p:extLst>
      <p:ext uri="{BB962C8B-B14F-4D97-AF65-F5344CB8AC3E}">
        <p14:creationId xmlns:p14="http://schemas.microsoft.com/office/powerpoint/2010/main" val="267602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Use the Central Limit Theorem to compute probabilities for sample proportions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140997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Example 1: Using the Central Limit Theorem</a:t>
            </a:r>
          </a:p>
        </p:txBody>
      </p:sp>
      <p:sp>
        <p:nvSpPr>
          <p:cNvPr id="7" name="Content Placeholder 6"/>
          <p:cNvSpPr>
            <a:spLocks noGrp="1"/>
          </p:cNvSpPr>
          <p:nvPr>
            <p:ph sz="quarter" idx="12"/>
          </p:nvPr>
        </p:nvSpPr>
        <p:spPr>
          <a:xfrm>
            <a:off x="76200" y="1143000"/>
            <a:ext cx="8991600" cy="1429034"/>
          </a:xfrm>
        </p:spPr>
        <p:txBody>
          <a:bodyPr/>
          <a:lstStyle/>
          <a:p>
            <a:pPr marL="0" indent="0">
              <a:buNone/>
            </a:pPr>
            <a:r>
              <a:rPr lang="en-US" sz="2200" dirty="0"/>
              <a:t>According to a Harris poll, chocolate is the favorite ice cream flavor for 27% of Americans. If a sample of 100 Americans is taken, what is the probability that the sample proportion of those who prefer chocolate is greater than 0.30?</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5"/>
              </p:nvPr>
            </p:nvSpPr>
            <p:spPr>
              <a:xfrm>
                <a:off x="58366" y="2590800"/>
                <a:ext cx="8857034" cy="3810000"/>
              </a:xfrm>
            </p:spPr>
            <p:txBody>
              <a:bodyPr/>
              <a:lstStyle/>
              <a:p>
                <a:pPr marL="0" indent="0">
                  <a:spcBef>
                    <a:spcPts val="100"/>
                  </a:spcBef>
                  <a:buNone/>
                </a:pPr>
                <a:r>
                  <a:rPr lang="en-US" sz="2200" b="1" dirty="0"/>
                  <a:t>Solution:</a:t>
                </a:r>
                <a:br>
                  <a:rPr lang="en-US" sz="2200" b="1" dirty="0"/>
                </a:br>
                <a:r>
                  <a:rPr lang="en-US" sz="2200" dirty="0"/>
                  <a:t>We first check the assumptions. </a:t>
                </a:r>
                <a:br>
                  <a:rPr lang="en-US" sz="2200" dirty="0"/>
                </a:br>
                <a14:m>
                  <m:oMath xmlns:m="http://schemas.openxmlformats.org/officeDocument/2006/math">
                    <m:r>
                      <a:rPr lang="en-US" sz="2200" i="1">
                        <a:latin typeface="Cambria Math" panose="02040503050406030204" pitchFamily="18" charset="0"/>
                      </a:rPr>
                      <m:t>𝑛𝑝</m:t>
                    </m:r>
                    <m:r>
                      <a:rPr lang="en-US" sz="2200" i="1">
                        <a:latin typeface="Cambria Math" panose="02040503050406030204" pitchFamily="18" charset="0"/>
                      </a:rPr>
                      <m:t>=100(0.27)=27≥10</m:t>
                    </m:r>
                  </m:oMath>
                </a14:m>
                <a:r>
                  <a:rPr lang="en-US" sz="2200" dirty="0"/>
                  <a:t> </a:t>
                </a:r>
              </a:p>
              <a:p>
                <a:pPr marL="0" indent="0">
                  <a:spcBef>
                    <a:spcPts val="100"/>
                  </a:spcBef>
                  <a:buNone/>
                </a:pPr>
                <a14:m>
                  <m:oMath xmlns:m="http://schemas.openxmlformats.org/officeDocument/2006/math">
                    <m:r>
                      <a:rPr lang="en-US" sz="2200" i="1">
                        <a:latin typeface="Cambria Math" panose="02040503050406030204" pitchFamily="18" charset="0"/>
                      </a:rPr>
                      <m:t>𝑛</m:t>
                    </m:r>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𝑝</m:t>
                        </m:r>
                      </m:e>
                    </m:d>
                    <m:r>
                      <a:rPr lang="en-US" sz="2200" i="1">
                        <a:latin typeface="Cambria Math" panose="02040503050406030204" pitchFamily="18" charset="0"/>
                      </a:rPr>
                      <m:t>=100</m:t>
                    </m:r>
                    <m:d>
                      <m:dPr>
                        <m:ctrlPr>
                          <a:rPr lang="en-US" sz="2200" i="1">
                            <a:latin typeface="Cambria Math" panose="02040503050406030204" pitchFamily="18" charset="0"/>
                          </a:rPr>
                        </m:ctrlPr>
                      </m:dPr>
                      <m:e>
                        <m:r>
                          <a:rPr lang="en-US" sz="2200" i="1">
                            <a:latin typeface="Cambria Math" panose="02040503050406030204" pitchFamily="18" charset="0"/>
                          </a:rPr>
                          <m:t>1−0.27</m:t>
                        </m:r>
                      </m:e>
                    </m:d>
                    <m:r>
                      <a:rPr lang="en-US" sz="2200" i="1">
                        <a:latin typeface="Cambria Math" panose="02040503050406030204" pitchFamily="18" charset="0"/>
                      </a:rPr>
                      <m:t>=73≥10</m:t>
                    </m:r>
                  </m:oMath>
                </a14:m>
                <a:r>
                  <a:rPr lang="en-US" sz="2200" dirty="0"/>
                  <a:t> </a:t>
                </a:r>
              </a:p>
              <a:p>
                <a:pPr marL="0" indent="0">
                  <a:spcBef>
                    <a:spcPts val="100"/>
                  </a:spcBef>
                  <a:buNone/>
                </a:pPr>
                <a:r>
                  <a:rPr lang="en-US" sz="2200" dirty="0"/>
                  <a:t>We may use the normal curve.</a:t>
                </a:r>
              </a:p>
              <a:p>
                <a:pPr marL="0" indent="0">
                  <a:spcBef>
                    <a:spcPts val="100"/>
                  </a:spcBef>
                  <a:buNone/>
                </a:pPr>
                <a:r>
                  <a:rPr lang="en-US" sz="2200" dirty="0"/>
                  <a:t>We compute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r>
                  <a:rPr lang="en-US" sz="2200" dirty="0"/>
                  <a:t/>
                </a:r>
                <a:br>
                  <a:rPr lang="en-US" sz="2200" dirty="0"/>
                </a:br>
                <a14:m>
                  <m:oMath xmlns:m="http://schemas.openxmlformats.org/officeDocument/2006/math">
                    <m:sSub>
                      <m:sSubPr>
                        <m:ctrlPr>
                          <a:rPr lang="en-US" sz="2200" i="1">
                            <a:latin typeface="Cambria Math" panose="02040503050406030204" pitchFamily="18" charset="0"/>
                          </a:rPr>
                        </m:ctrlPr>
                      </m:sSubPr>
                      <m:e>
                        <m:r>
                          <a:rPr lang="en-US" sz="2200" i="1">
                            <a:latin typeface="Cambria Math"/>
                            <a:ea typeface="Cambria Math"/>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i="1">
                        <a:latin typeface="Cambria Math" panose="02040503050406030204" pitchFamily="18" charset="0"/>
                      </a:rPr>
                      <m:t>=</m:t>
                    </m:r>
                    <m:r>
                      <a:rPr lang="en-US" sz="2200" i="1">
                        <a:latin typeface="Cambria Math" panose="02040503050406030204" pitchFamily="18" charset="0"/>
                      </a:rPr>
                      <m:t>𝑝</m:t>
                    </m:r>
                    <m:r>
                      <a:rPr lang="en-US" sz="2200" i="1">
                        <a:latin typeface="Cambria Math" panose="02040503050406030204" pitchFamily="18" charset="0"/>
                      </a:rPr>
                      <m:t>=0.27</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𝑝</m:t>
                                </m:r>
                              </m:e>
                            </m:d>
                          </m:num>
                          <m:den>
                            <m:r>
                              <a:rPr lang="en-US" sz="2200" i="1">
                                <a:latin typeface="Cambria Math" panose="02040503050406030204" pitchFamily="18" charset="0"/>
                              </a:rPr>
                              <m:t>𝑛</m:t>
                            </m:r>
                          </m:den>
                        </m:f>
                      </m:e>
                    </m:rad>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d>
                              <m:dPr>
                                <m:ctrlPr>
                                  <a:rPr lang="en-US" sz="2200" i="1">
                                    <a:latin typeface="Cambria Math" panose="02040503050406030204" pitchFamily="18" charset="0"/>
                                  </a:rPr>
                                </m:ctrlPr>
                              </m:dPr>
                              <m:e>
                                <m:r>
                                  <a:rPr lang="en-US" sz="2200" i="1">
                                    <a:latin typeface="Cambria Math" panose="02040503050406030204" pitchFamily="18" charset="0"/>
                                  </a:rPr>
                                  <m:t>0.27</m:t>
                                </m:r>
                              </m:e>
                            </m:d>
                            <m:d>
                              <m:dPr>
                                <m:ctrlPr>
                                  <a:rPr lang="en-US" sz="2200" i="1">
                                    <a:latin typeface="Cambria Math" panose="02040503050406030204" pitchFamily="18" charset="0"/>
                                  </a:rPr>
                                </m:ctrlPr>
                              </m:dPr>
                              <m:e>
                                <m:r>
                                  <a:rPr lang="en-US" sz="2200" i="1">
                                    <a:latin typeface="Cambria Math" panose="02040503050406030204" pitchFamily="18" charset="0"/>
                                  </a:rPr>
                                  <m:t>1−0.27</m:t>
                                </m:r>
                              </m:e>
                            </m:d>
                          </m:num>
                          <m:den>
                            <m:r>
                              <a:rPr lang="en-US" sz="2200" i="1">
                                <a:latin typeface="Cambria Math" panose="02040503050406030204" pitchFamily="18" charset="0"/>
                              </a:rPr>
                              <m:t>100</m:t>
                            </m:r>
                          </m:den>
                        </m:f>
                      </m:e>
                    </m:rad>
                    <m:r>
                      <a:rPr lang="en-US" sz="2200" i="1">
                        <a:latin typeface="Cambria Math" panose="02040503050406030204" pitchFamily="18" charset="0"/>
                      </a:rPr>
                      <m:t>=0.044396</m:t>
                    </m:r>
                  </m:oMath>
                </a14:m>
                <a:endParaRPr lang="en-US" sz="2200" dirty="0"/>
              </a:p>
              <a:p>
                <a:pPr marL="0" indent="0">
                  <a:spcBef>
                    <a:spcPts val="100"/>
                  </a:spcBef>
                  <a:buNone/>
                </a:pPr>
                <a:r>
                  <a:rPr lang="en-US" sz="2200" dirty="0"/>
                  <a:t>Find the area under the normal curve using tables or technology.</a:t>
                </a:r>
              </a:p>
              <a:p>
                <a:pPr marL="0" indent="0">
                  <a:spcBef>
                    <a:spcPts val="100"/>
                  </a:spcBef>
                  <a:buNone/>
                </a:pPr>
                <a:r>
                  <a:rPr lang="en-US" sz="2200" dirty="0">
                    <a:solidFill>
                      <a:schemeClr val="bg2"/>
                    </a:solidFill>
                  </a:rPr>
                  <a:t>The probability that the sample proportion of those who prefer chocolate is greater than 0.30 is 0.2496. </a:t>
                </a:r>
                <a:endParaRPr lang="en-US" sz="2200" b="1" i="1" dirty="0">
                  <a:solidFill>
                    <a:schemeClr val="tx2"/>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sz="quarter" idx="15"/>
              </p:nvPr>
            </p:nvSpPr>
            <p:spPr>
              <a:xfrm>
                <a:off x="58366" y="2590800"/>
                <a:ext cx="8857034" cy="3810000"/>
              </a:xfrm>
              <a:blipFill>
                <a:blip r:embed="rId3"/>
                <a:stretch>
                  <a:fillRect l="-895" t="-1120" r="-275" b="-8320"/>
                </a:stretch>
              </a:blipFill>
            </p:spPr>
            <p:txBody>
              <a:bodyPr/>
              <a:lstStyle/>
              <a:p>
                <a:r>
                  <a:rPr lang="en-US">
                    <a:noFill/>
                  </a:rPr>
                  <a:t> </a:t>
                </a:r>
              </a:p>
            </p:txBody>
          </p:sp>
        </mc:Fallback>
      </mc:AlternateContent>
      <p:pic>
        <p:nvPicPr>
          <p:cNvPr id="9" name="Content Placeholder 8" descr="Normal curve with mean 0.27 and the area to the right of 0.3 shaded."/>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4160520" y="2390684"/>
            <a:ext cx="2560320" cy="1400560"/>
          </a:xfrm>
        </p:spPr>
      </p:pic>
      <p:pic>
        <p:nvPicPr>
          <p:cNvPr id="4" name="Content Placeholder 3" descr="TI-84 screen shot for finding the area to the right of 0.3. The result is 0.2496038901."/>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6833140" y="2366218"/>
            <a:ext cx="2194560" cy="1449492"/>
          </a:xfrm>
        </p:spPr>
      </p:pic>
    </p:spTree>
    <p:extLst>
      <p:ext uri="{BB962C8B-B14F-4D97-AF65-F5344CB8AC3E}">
        <p14:creationId xmlns:p14="http://schemas.microsoft.com/office/powerpoint/2010/main" val="141898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Normal Curves</a:t>
            </a:r>
          </a:p>
        </p:txBody>
      </p:sp>
      <p:sp>
        <p:nvSpPr>
          <p:cNvPr id="10" name="Content Placeholder 9"/>
          <p:cNvSpPr>
            <a:spLocks noGrp="1"/>
          </p:cNvSpPr>
          <p:nvPr>
            <p:ph sz="quarter" idx="12"/>
          </p:nvPr>
        </p:nvSpPr>
        <p:spPr>
          <a:xfrm>
            <a:off x="152400" y="1193800"/>
            <a:ext cx="8763000" cy="1625600"/>
          </a:xfrm>
        </p:spPr>
        <p:txBody>
          <a:bodyPr/>
          <a:lstStyle/>
          <a:p>
            <a:pPr marL="0" indent="0">
              <a:buNone/>
            </a:pPr>
            <a:r>
              <a:rPr lang="en-US" dirty="0"/>
              <a:t>Probability density curves comes in many varieties, depending on the characteristics of the populations they represent. Many important statistical procedures can be carried out using only one type of probability density curve, called a </a:t>
            </a:r>
            <a:r>
              <a:rPr lang="en-US" b="1" dirty="0">
                <a:solidFill>
                  <a:schemeClr val="accent4"/>
                </a:solidFill>
              </a:rPr>
              <a:t>normal curve</a:t>
            </a:r>
            <a:r>
              <a:rPr lang="en-US" dirty="0"/>
              <a:t>. </a:t>
            </a:r>
          </a:p>
        </p:txBody>
      </p:sp>
      <p:pic>
        <p:nvPicPr>
          <p:cNvPr id="4" name="Content Placeholder 3" descr="Image of a unimodal and symmetric curve"/>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887980" y="2895600"/>
            <a:ext cx="3291840" cy="1662489"/>
          </a:xfrm>
        </p:spPr>
      </p:pic>
      <p:sp>
        <p:nvSpPr>
          <p:cNvPr id="14" name="Content Placeholder 13"/>
          <p:cNvSpPr>
            <a:spLocks noGrp="1"/>
          </p:cNvSpPr>
          <p:nvPr>
            <p:ph sz="quarter" idx="10"/>
          </p:nvPr>
        </p:nvSpPr>
        <p:spPr>
          <a:xfrm>
            <a:off x="152400" y="4648200"/>
            <a:ext cx="8763000" cy="748145"/>
          </a:xfrm>
        </p:spPr>
        <p:txBody>
          <a:bodyPr/>
          <a:lstStyle/>
          <a:p>
            <a:pPr marL="0" indent="0">
              <a:buNone/>
            </a:pPr>
            <a:r>
              <a:rPr lang="en-US" dirty="0"/>
              <a:t>A population that is represented by a normal curve is said to be </a:t>
            </a:r>
            <a:r>
              <a:rPr lang="en-US" b="1" dirty="0">
                <a:solidFill>
                  <a:schemeClr val="accent4"/>
                </a:solidFill>
              </a:rPr>
              <a:t>normally distributed</a:t>
            </a:r>
            <a:r>
              <a:rPr lang="en-US" dirty="0"/>
              <a:t>, or to have a </a:t>
            </a:r>
            <a:r>
              <a:rPr lang="en-US" b="1" dirty="0">
                <a:solidFill>
                  <a:schemeClr val="accent4"/>
                </a:solidFill>
              </a:rPr>
              <a:t>normal distribution</a:t>
            </a:r>
            <a:r>
              <a:rPr lang="en-US" dirty="0"/>
              <a:t>.</a:t>
            </a:r>
          </a:p>
        </p:txBody>
      </p:sp>
    </p:spTree>
    <p:extLst>
      <p:ext uri="{BB962C8B-B14F-4D97-AF65-F5344CB8AC3E}">
        <p14:creationId xmlns:p14="http://schemas.microsoft.com/office/powerpoint/2010/main" val="194209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400" dirty="0"/>
              <a:t>Example 2: Using the Central Limit Theorem</a:t>
            </a:r>
          </a:p>
        </p:txBody>
      </p:sp>
      <p:sp>
        <p:nvSpPr>
          <p:cNvPr id="7" name="Content Placeholder 6"/>
          <p:cNvSpPr>
            <a:spLocks noGrp="1"/>
          </p:cNvSpPr>
          <p:nvPr>
            <p:ph sz="quarter" idx="12"/>
          </p:nvPr>
        </p:nvSpPr>
        <p:spPr>
          <a:xfrm>
            <a:off x="76200" y="1143000"/>
            <a:ext cx="8991600" cy="1066800"/>
          </a:xfrm>
        </p:spPr>
        <p:txBody>
          <a:bodyPr/>
          <a:lstStyle/>
          <a:p>
            <a:pPr marL="0" indent="0">
              <a:buNone/>
            </a:pPr>
            <a:r>
              <a:rPr lang="en-US" sz="2200" dirty="0"/>
              <a:t>Approximately  60% of eligible voters voted in the 2016 U.S. presidential election. If a sample of 88 eligible voters were polled, would it be unusual if less than half of them had voted?</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5"/>
              </p:nvPr>
            </p:nvSpPr>
            <p:spPr>
              <a:xfrm>
                <a:off x="58366" y="2362200"/>
                <a:ext cx="8857034" cy="3810000"/>
              </a:xfrm>
            </p:spPr>
            <p:txBody>
              <a:bodyPr/>
              <a:lstStyle/>
              <a:p>
                <a:pPr marL="0" indent="0">
                  <a:buNone/>
                </a:pPr>
                <a:r>
                  <a:rPr lang="en-US" sz="2200" b="1" dirty="0"/>
                  <a:t>Solution:</a:t>
                </a:r>
                <a:br>
                  <a:rPr lang="en-US" sz="2200" b="1" dirty="0"/>
                </a:br>
                <a:r>
                  <a:rPr lang="en-US" sz="2200" dirty="0"/>
                  <a:t>We first check the assumptions. </a:t>
                </a:r>
                <a:br>
                  <a:rPr lang="en-US" sz="2200" dirty="0"/>
                </a:br>
                <a14:m>
                  <m:oMath xmlns:m="http://schemas.openxmlformats.org/officeDocument/2006/math">
                    <m:r>
                      <a:rPr lang="en-US" sz="2200" i="1">
                        <a:latin typeface="Cambria Math" panose="02040503050406030204" pitchFamily="18" charset="0"/>
                      </a:rPr>
                      <m:t>𝑛𝑝</m:t>
                    </m:r>
                    <m:r>
                      <a:rPr lang="en-US" sz="2200" i="1">
                        <a:latin typeface="Cambria Math" panose="02040503050406030204" pitchFamily="18" charset="0"/>
                      </a:rPr>
                      <m:t>=88(0.6)=52.8≥10</m:t>
                    </m:r>
                  </m:oMath>
                </a14:m>
                <a:r>
                  <a:rPr lang="en-US" sz="2200" dirty="0"/>
                  <a:t> </a:t>
                </a:r>
              </a:p>
              <a:p>
                <a:pPr marL="0" indent="0">
                  <a:buNone/>
                </a:pPr>
                <a14:m>
                  <m:oMath xmlns:m="http://schemas.openxmlformats.org/officeDocument/2006/math">
                    <m:r>
                      <a:rPr lang="en-US" sz="2200" i="1">
                        <a:latin typeface="Cambria Math" panose="02040503050406030204" pitchFamily="18" charset="0"/>
                      </a:rPr>
                      <m:t>𝑛</m:t>
                    </m:r>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𝑝</m:t>
                        </m:r>
                      </m:e>
                    </m:d>
                    <m:r>
                      <a:rPr lang="en-US" sz="2200" i="1">
                        <a:latin typeface="Cambria Math" panose="02040503050406030204" pitchFamily="18" charset="0"/>
                      </a:rPr>
                      <m:t>=</m:t>
                    </m:r>
                    <m:r>
                      <a:rPr lang="en-US" sz="2200" b="0" i="1" smtClean="0">
                        <a:latin typeface="Cambria Math" panose="02040503050406030204" pitchFamily="18" charset="0"/>
                      </a:rPr>
                      <m:t>88</m:t>
                    </m:r>
                    <m:d>
                      <m:dPr>
                        <m:ctrlPr>
                          <a:rPr lang="en-US" sz="2200" i="1">
                            <a:latin typeface="Cambria Math" panose="02040503050406030204" pitchFamily="18" charset="0"/>
                          </a:rPr>
                        </m:ctrlPr>
                      </m:dPr>
                      <m:e>
                        <m:r>
                          <a:rPr lang="en-US" sz="2200" i="1">
                            <a:latin typeface="Cambria Math" panose="02040503050406030204" pitchFamily="18" charset="0"/>
                          </a:rPr>
                          <m:t>1−0.</m:t>
                        </m:r>
                        <m:r>
                          <a:rPr lang="en-US" sz="2200" b="0" i="1" smtClean="0">
                            <a:latin typeface="Cambria Math" panose="02040503050406030204" pitchFamily="18" charset="0"/>
                          </a:rPr>
                          <m:t>6</m:t>
                        </m:r>
                      </m:e>
                    </m:d>
                    <m:r>
                      <a:rPr lang="en-US" sz="2200" i="1">
                        <a:latin typeface="Cambria Math" panose="02040503050406030204" pitchFamily="18" charset="0"/>
                      </a:rPr>
                      <m:t>=</m:t>
                    </m:r>
                    <m:r>
                      <a:rPr lang="en-US" sz="2200" b="0" i="1" smtClean="0">
                        <a:latin typeface="Cambria Math" panose="02040503050406030204" pitchFamily="18" charset="0"/>
                      </a:rPr>
                      <m:t>35.2</m:t>
                    </m:r>
                    <m:r>
                      <a:rPr lang="en-US" sz="2200" i="1">
                        <a:latin typeface="Cambria Math" panose="02040503050406030204" pitchFamily="18" charset="0"/>
                      </a:rPr>
                      <m:t>≥10</m:t>
                    </m:r>
                  </m:oMath>
                </a14:m>
                <a:r>
                  <a:rPr lang="en-US" sz="2200" dirty="0"/>
                  <a:t> </a:t>
                </a:r>
              </a:p>
              <a:p>
                <a:pPr marL="0" indent="0">
                  <a:buNone/>
                </a:pPr>
                <a:r>
                  <a:rPr lang="en-US" sz="2200" dirty="0"/>
                  <a:t>We may use the normal curve.</a:t>
                </a:r>
              </a:p>
              <a:p>
                <a:pPr marL="0" indent="0">
                  <a:buNone/>
                </a:pPr>
                <a:r>
                  <a:rPr lang="en-US" sz="2200" dirty="0"/>
                  <a:t>We compute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oMath>
                </a14:m>
                <a:r>
                  <a:rPr lang="en-US" sz="2200" dirty="0"/>
                  <a:t/>
                </a:r>
                <a:br>
                  <a:rPr lang="en-US" sz="2200" dirty="0"/>
                </a:br>
                <a14:m>
                  <m:oMath xmlns:m="http://schemas.openxmlformats.org/officeDocument/2006/math">
                    <m:sSub>
                      <m:sSubPr>
                        <m:ctrlPr>
                          <a:rPr lang="en-US" sz="2200" i="1">
                            <a:latin typeface="Cambria Math" panose="02040503050406030204" pitchFamily="18" charset="0"/>
                          </a:rPr>
                        </m:ctrlPr>
                      </m:sSubPr>
                      <m:e>
                        <m:r>
                          <a:rPr lang="en-US" sz="2200" i="1">
                            <a:latin typeface="Cambria Math"/>
                            <a:ea typeface="Cambria Math"/>
                          </a:rPr>
                          <m:t>𝜇</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i="1">
                        <a:latin typeface="Cambria Math" panose="02040503050406030204" pitchFamily="18" charset="0"/>
                      </a:rPr>
                      <m:t>=</m:t>
                    </m:r>
                    <m:r>
                      <a:rPr lang="en-US" sz="2200" i="1">
                        <a:latin typeface="Cambria Math" panose="02040503050406030204" pitchFamily="18" charset="0"/>
                      </a:rPr>
                      <m:t>𝑝</m:t>
                    </m:r>
                    <m:r>
                      <a:rPr lang="en-US" sz="2200" i="1">
                        <a:latin typeface="Cambria Math" panose="02040503050406030204" pitchFamily="18" charset="0"/>
                      </a:rPr>
                      <m:t>=0.6</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𝜎</m:t>
                        </m:r>
                      </m:e>
                      <m:sub>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sub>
                    </m:sSub>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1−</m:t>
                                </m:r>
                                <m:r>
                                  <a:rPr lang="en-US" sz="2200" i="1">
                                    <a:latin typeface="Cambria Math" panose="02040503050406030204" pitchFamily="18" charset="0"/>
                                  </a:rPr>
                                  <m:t>𝑝</m:t>
                                </m:r>
                              </m:e>
                            </m:d>
                          </m:num>
                          <m:den>
                            <m:r>
                              <a:rPr lang="en-US" sz="2200" i="1">
                                <a:latin typeface="Cambria Math" panose="02040503050406030204" pitchFamily="18" charset="0"/>
                              </a:rPr>
                              <m:t>𝑛</m:t>
                            </m:r>
                          </m:den>
                        </m:f>
                      </m:e>
                    </m:rad>
                    <m:r>
                      <a:rPr lang="en-US" sz="2200" i="1">
                        <a:latin typeface="Cambria Math" panose="02040503050406030204" pitchFamily="18" charset="0"/>
                      </a:rPr>
                      <m:t>=</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d>
                              <m:dPr>
                                <m:ctrlPr>
                                  <a:rPr lang="en-US" sz="2200" i="1">
                                    <a:latin typeface="Cambria Math" panose="02040503050406030204" pitchFamily="18" charset="0"/>
                                  </a:rPr>
                                </m:ctrlPr>
                              </m:dPr>
                              <m:e>
                                <m:r>
                                  <a:rPr lang="en-US" sz="2200" i="1">
                                    <a:latin typeface="Cambria Math" panose="02040503050406030204" pitchFamily="18" charset="0"/>
                                  </a:rPr>
                                  <m:t>0.</m:t>
                                </m:r>
                                <m:r>
                                  <a:rPr lang="en-US" sz="2200" b="0" i="1" smtClean="0">
                                    <a:latin typeface="Cambria Math" panose="02040503050406030204" pitchFamily="18" charset="0"/>
                                  </a:rPr>
                                  <m:t>6</m:t>
                                </m:r>
                              </m:e>
                            </m:d>
                            <m:d>
                              <m:dPr>
                                <m:ctrlPr>
                                  <a:rPr lang="en-US" sz="2200" i="1">
                                    <a:latin typeface="Cambria Math" panose="02040503050406030204" pitchFamily="18" charset="0"/>
                                  </a:rPr>
                                </m:ctrlPr>
                              </m:dPr>
                              <m:e>
                                <m:r>
                                  <a:rPr lang="en-US" sz="2200" i="1">
                                    <a:latin typeface="Cambria Math" panose="02040503050406030204" pitchFamily="18" charset="0"/>
                                  </a:rPr>
                                  <m:t>1−0.</m:t>
                                </m:r>
                                <m:r>
                                  <a:rPr lang="en-US" sz="2200" b="0" i="1" smtClean="0">
                                    <a:latin typeface="Cambria Math" panose="02040503050406030204" pitchFamily="18" charset="0"/>
                                  </a:rPr>
                                  <m:t>6</m:t>
                                </m:r>
                              </m:e>
                            </m:d>
                          </m:num>
                          <m:den>
                            <m:r>
                              <a:rPr lang="en-US" sz="2200" b="0" i="1" smtClean="0">
                                <a:latin typeface="Cambria Math" panose="02040503050406030204" pitchFamily="18" charset="0"/>
                              </a:rPr>
                              <m:t>88</m:t>
                            </m:r>
                          </m:den>
                        </m:f>
                      </m:e>
                    </m:rad>
                    <m:r>
                      <a:rPr lang="en-US" sz="2200" i="1">
                        <a:latin typeface="Cambria Math" panose="02040503050406030204" pitchFamily="18" charset="0"/>
                      </a:rPr>
                      <m:t>=0.</m:t>
                    </m:r>
                    <m:r>
                      <a:rPr lang="en-US" sz="2200" b="0" i="1" smtClean="0">
                        <a:latin typeface="Cambria Math" panose="02040503050406030204" pitchFamily="18" charset="0"/>
                      </a:rPr>
                      <m:t>052223</m:t>
                    </m:r>
                  </m:oMath>
                </a14:m>
                <a:endParaRPr lang="en-US" sz="2200" dirty="0"/>
              </a:p>
              <a:p>
                <a:pPr marL="0" indent="0">
                  <a:buNone/>
                </a:pPr>
                <a:r>
                  <a:rPr lang="en-US" sz="2200" dirty="0"/>
                  <a:t>Find the area under the normal curve using tables or technology.</a:t>
                </a:r>
              </a:p>
              <a:p>
                <a:pPr marL="0" indent="0">
                  <a:buNone/>
                </a:pPr>
                <a:r>
                  <a:rPr lang="en-US" sz="2200" dirty="0">
                    <a:solidFill>
                      <a:schemeClr val="bg2"/>
                    </a:solidFill>
                  </a:rPr>
                  <a:t>The probability that the sample proportion of those who voted is 0.0283. It would be unusual for the sample proportion to be less than 0.40. </a:t>
                </a:r>
                <a:endParaRPr lang="en-US" sz="2200" b="1" i="1" dirty="0">
                  <a:solidFill>
                    <a:schemeClr val="tx2"/>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sz="quarter" idx="15"/>
              </p:nvPr>
            </p:nvSpPr>
            <p:spPr>
              <a:xfrm>
                <a:off x="58366" y="2362200"/>
                <a:ext cx="8857034" cy="3810000"/>
              </a:xfrm>
              <a:blipFill>
                <a:blip r:embed="rId3"/>
                <a:stretch>
                  <a:fillRect l="-895" t="-1120" b="-10080"/>
                </a:stretch>
              </a:blipFill>
            </p:spPr>
            <p:txBody>
              <a:bodyPr/>
              <a:lstStyle/>
              <a:p>
                <a:r>
                  <a:rPr lang="en-US">
                    <a:noFill/>
                  </a:rPr>
                  <a:t> </a:t>
                </a:r>
              </a:p>
            </p:txBody>
          </p:sp>
        </mc:Fallback>
      </mc:AlternateContent>
      <p:pic>
        <p:nvPicPr>
          <p:cNvPr id="3" name="Content Placeholder 2" descr="Normal curve with mean 0.51 and the area to the left of 0.4 shaded."/>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4114800" y="2081491"/>
            <a:ext cx="2560320" cy="1389890"/>
          </a:xfrm>
        </p:spPr>
      </p:pic>
      <p:pic>
        <p:nvPicPr>
          <p:cNvPr id="10" name="Content Placeholder 9" descr="TI-84 screen shot for finding the area to the left of 0.5. The result is 0.0277547869."/>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6848498" y="2052230"/>
            <a:ext cx="2192922" cy="1448410"/>
          </a:xfrm>
        </p:spPr>
      </p:pic>
    </p:spTree>
    <p:extLst>
      <p:ext uri="{BB962C8B-B14F-4D97-AF65-F5344CB8AC3E}">
        <p14:creationId xmlns:p14="http://schemas.microsoft.com/office/powerpoint/2010/main" val="20723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3200" dirty="0"/>
                  <a:t>The notation for sample and population proportions</a:t>
                </a:r>
              </a:p>
              <a:p>
                <a:pPr>
                  <a:buFont typeface="Arial" pitchFamily="34" charset="0"/>
                  <a:buChar char="•"/>
                </a:pPr>
                <a:r>
                  <a:rPr lang="en-US" sz="3200" dirty="0"/>
                  <a:t>How to construct the sampling distribution for a sample proportion</a:t>
                </a:r>
              </a:p>
              <a:p>
                <a:pPr>
                  <a:buFont typeface="Arial" pitchFamily="34" charset="0"/>
                  <a:buChar char="•"/>
                </a:pPr>
                <a:r>
                  <a:rPr lang="en-US" sz="3200" dirty="0"/>
                  <a:t>How to find the mean and standard deviation of the sampling distribution of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panose="02040503050406030204" pitchFamily="18" charset="0"/>
                          </a:rPr>
                          <m:t>𝑝</m:t>
                        </m:r>
                      </m:e>
                    </m:acc>
                  </m:oMath>
                </a14:m>
                <a:endParaRPr lang="en-US" sz="3200" dirty="0"/>
              </a:p>
              <a:p>
                <a:pPr>
                  <a:buFont typeface="Arial" pitchFamily="34" charset="0"/>
                  <a:buChar char="•"/>
                </a:pPr>
                <a:r>
                  <a:rPr lang="en-US" sz="3200" dirty="0"/>
                  <a:t>How to use the Central Limit Theorem for Proportions to compute probabilities for sample proportions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1572" t="-2889" b="-73556"/>
                </a:stretch>
              </a:blipFill>
            </p:spPr>
            <p:txBody>
              <a:bodyPr/>
              <a:lstStyle/>
              <a:p>
                <a:r>
                  <a:rPr lang="en-US">
                    <a:noFill/>
                  </a:rPr>
                  <a:t> </a:t>
                </a:r>
              </a:p>
            </p:txBody>
          </p:sp>
        </mc:Fallback>
      </mc:AlternateContent>
    </p:spTree>
    <p:extLst>
      <p:ext uri="{BB962C8B-B14F-4D97-AF65-F5344CB8AC3E}">
        <p14:creationId xmlns:p14="http://schemas.microsoft.com/office/powerpoint/2010/main" val="182093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ternate FIRST, BREAK, LAST slides">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_APPENDIX">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3708</TotalTime>
  <Words>3881</Words>
  <Application>Microsoft Office PowerPoint</Application>
  <PresentationFormat>On-screen Show (4:3)</PresentationFormat>
  <Paragraphs>471</Paragraphs>
  <Slides>91</Slides>
  <Notes>63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91</vt:i4>
      </vt:variant>
    </vt:vector>
  </HeadingPairs>
  <TitlesOfParts>
    <vt:vector size="98" baseType="lpstr">
      <vt:lpstr>Arial</vt:lpstr>
      <vt:lpstr>Calibri</vt:lpstr>
      <vt:lpstr>Cambria Math</vt:lpstr>
      <vt:lpstr>Times New Roman</vt:lpstr>
      <vt:lpstr>Alternate FIRST, BREAK, LAST slides</vt:lpstr>
      <vt:lpstr>Plain BODY/MAIN CONTENT</vt:lpstr>
      <vt:lpstr>Plain_APPENDIX</vt:lpstr>
      <vt:lpstr>Elementary Statistics 3E</vt:lpstr>
      <vt:lpstr>The Standard Normal Curve</vt:lpstr>
      <vt:lpstr>Objectives</vt:lpstr>
      <vt:lpstr>Objective 1</vt:lpstr>
      <vt:lpstr>Probability Density Curves</vt:lpstr>
      <vt:lpstr>Area and Probability Density Curves</vt:lpstr>
      <vt:lpstr>Properties of Probability Density Curves</vt:lpstr>
      <vt:lpstr>Objective 2</vt:lpstr>
      <vt:lpstr>Normal Curves</vt:lpstr>
      <vt:lpstr>Properties of Normal Curves</vt:lpstr>
      <vt:lpstr>Empirical Rule</vt:lpstr>
      <vt:lpstr>Objective 3*</vt:lpstr>
      <vt:lpstr>Standard Normal Curve</vt:lpstr>
      <vt:lpstr>Z-Scores</vt:lpstr>
      <vt:lpstr>Using Table A.2 to Find Areas</vt:lpstr>
      <vt:lpstr>Example 1: Area Under Standard Normal (Tables)</vt:lpstr>
      <vt:lpstr>Example 2: Area Under Standard Normal (Tables)</vt:lpstr>
      <vt:lpstr>Example 3: Area Under Standard Normal (Tables)</vt:lpstr>
      <vt:lpstr>Example 3: Area Under Standard Normal Continued (Tables)</vt:lpstr>
      <vt:lpstr>Objective 3**</vt:lpstr>
      <vt:lpstr>Finding Areas with the TI-84 PLUS</vt:lpstr>
      <vt:lpstr>Example 1: Area Under Standard Normal (TI-84)</vt:lpstr>
      <vt:lpstr>Example 2: Area Under Standard Normal (TI-84)</vt:lpstr>
      <vt:lpstr>Example 3: Area Under Standard Normal (TI-84)</vt:lpstr>
      <vt:lpstr>Objective 4*</vt:lpstr>
      <vt:lpstr>Z-scores From Areas</vt:lpstr>
      <vt:lpstr>Example 1: Finding z-Scores (Tables)</vt:lpstr>
      <vt:lpstr>Example 2: Finding z-Scores (Tables)</vt:lpstr>
      <vt:lpstr>Example 3: Finding z-Scores (Tables)</vt:lpstr>
      <vt:lpstr>Example 3: Finding z-Scores Continued (Tables)</vt:lpstr>
      <vt:lpstr>Objective 4**</vt:lpstr>
      <vt:lpstr>Normal Values From Areas</vt:lpstr>
      <vt:lpstr>Normal Values From Areas on the TI-84 PLUS</vt:lpstr>
      <vt:lpstr>Example 1: Finding z-Scores (TI-84 PLUS)</vt:lpstr>
      <vt:lpstr>Example 2: Finding z-Scores (TI-84 PLUS)</vt:lpstr>
      <vt:lpstr>Example 3: Finding z-Scores (TI-84 PLUS)</vt:lpstr>
      <vt:lpstr>You Should Know . . . </vt:lpstr>
      <vt:lpstr>Applications of the Normal Distribution</vt:lpstr>
      <vt:lpstr>Objectives</vt:lpstr>
      <vt:lpstr>Objective 1</vt:lpstr>
      <vt:lpstr>Standardization</vt:lpstr>
      <vt:lpstr>Objective 2*</vt:lpstr>
      <vt:lpstr>Using Table A.2 to Find Areas</vt:lpstr>
      <vt:lpstr>Example 1: Area Under a Normal Curve (Tables)</vt:lpstr>
      <vt:lpstr>Example 2: Area Under a Normal Curve (Tables)</vt:lpstr>
      <vt:lpstr>Objective 2**</vt:lpstr>
      <vt:lpstr>Example 1: Area Under a Normal Curve (TI-84)</vt:lpstr>
      <vt:lpstr>Example 2: Area Under a Normal Curve (TI-84)</vt:lpstr>
      <vt:lpstr>Objective 3*</vt:lpstr>
      <vt:lpstr>Finding Normal Values from a Given Z-score</vt:lpstr>
      <vt:lpstr>Steps for Finding Normal Values</vt:lpstr>
      <vt:lpstr>Example: Finding Normal Values (Tables)</vt:lpstr>
      <vt:lpstr>Objective 3**</vt:lpstr>
      <vt:lpstr>Example: Finding Normal Values (TI-84)</vt:lpstr>
      <vt:lpstr>You Should Know . . . </vt:lpstr>
      <vt:lpstr>Sampling Distributions and The Central Limit Theorem</vt:lpstr>
      <vt:lpstr>Objectives</vt:lpstr>
      <vt:lpstr>Objective 1</vt:lpstr>
      <vt:lpstr>Sampling Distribution of the Sample Mean</vt:lpstr>
      <vt:lpstr>An Example of a Sampling Distribution</vt:lpstr>
      <vt:lpstr>An Example of a Sampling Distribution (Continued)</vt:lpstr>
      <vt:lpstr>Mean and Standard Deviation of a Sampling Distribution</vt:lpstr>
      <vt:lpstr>Example: Sampling Distribution</vt:lpstr>
      <vt:lpstr>Sampling Distribution for Sample of Size 3</vt:lpstr>
      <vt:lpstr>Probability Histogram for a Sampling Distribution</vt:lpstr>
      <vt:lpstr>Sampling Distribution from a Skewed Population</vt:lpstr>
      <vt:lpstr>The Central Limit Theorem</vt:lpstr>
      <vt:lpstr>Example 1: The Central Limit Theorem</vt:lpstr>
      <vt:lpstr>Example 2: The Central Limit Theorem</vt:lpstr>
      <vt:lpstr>Example 3: The Central Limit Theorem</vt:lpstr>
      <vt:lpstr>Objective 2</vt:lpstr>
      <vt:lpstr>Example 1: Using the Central Limit Theorem</vt:lpstr>
      <vt:lpstr>Example 2: Using the Central Limit Theorem</vt:lpstr>
      <vt:lpstr>You Should Know . . . </vt:lpstr>
      <vt:lpstr>The Central Limit Theorem for Proportions</vt:lpstr>
      <vt:lpstr>Objectives</vt:lpstr>
      <vt:lpstr>Objective 1</vt:lpstr>
      <vt:lpstr>Sample and Population Proportion</vt:lpstr>
      <vt:lpstr>Sampling Distribution of p ̂</vt:lpstr>
      <vt:lpstr>An Example of a Sampling Distribution</vt:lpstr>
      <vt:lpstr>An Example of a Sampling Distribution (Continued)</vt:lpstr>
      <vt:lpstr>Mean and Standard Deviation of a Sampling Distribution</vt:lpstr>
      <vt:lpstr>Example: Sampling Distribution</vt:lpstr>
      <vt:lpstr>Probability Histogram for a Sampling Distribution</vt:lpstr>
      <vt:lpstr>Central Limit Theorem for Proportions</vt:lpstr>
      <vt:lpstr>Example 1: The Central Limit Theorem</vt:lpstr>
      <vt:lpstr>Example 2: The Central Limit Theorem</vt:lpstr>
      <vt:lpstr>Objective 2</vt:lpstr>
      <vt:lpstr>Example 1: Using the Central Limit Theorem</vt:lpstr>
      <vt:lpstr>Example 2: Using the Central Limit Theorem</vt:lpstr>
      <vt:lpstr>You Should Know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3E</dc:title>
  <dc:subject>Navidi/Monk Statistics</dc:subject>
  <dc:creator>Barry Monk</dc:creator>
  <cp:lastModifiedBy>Chris Lumanglas</cp:lastModifiedBy>
  <cp:revision>2</cp:revision>
  <dcterms:created xsi:type="dcterms:W3CDTF">2016-08-12T00:41:15Z</dcterms:created>
  <dcterms:modified xsi:type="dcterms:W3CDTF">2019-09-04T16:23:50Z</dcterms:modified>
  <cp:category>Navidi/Monk Statistics</cp:category>
</cp:coreProperties>
</file>