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 id="2147483744" r:id="rId2"/>
    <p:sldMasterId id="2147483897" r:id="rId3"/>
  </p:sldMasterIdLst>
  <p:notesMasterIdLst>
    <p:notesMasterId r:id="rId91"/>
  </p:notesMasterIdLst>
  <p:handoutMasterIdLst>
    <p:handoutMasterId r:id="rId92"/>
  </p:handoutMasterIdLst>
  <p:sldIdLst>
    <p:sldId id="256" r:id="rId4"/>
    <p:sldId id="257" r:id="rId5"/>
    <p:sldId id="311" r:id="rId6"/>
    <p:sldId id="312" r:id="rId7"/>
    <p:sldId id="356" r:id="rId8"/>
    <p:sldId id="357" r:id="rId9"/>
    <p:sldId id="336" r:id="rId10"/>
    <p:sldId id="337" r:id="rId11"/>
    <p:sldId id="338" r:id="rId12"/>
    <p:sldId id="339" r:id="rId13"/>
    <p:sldId id="317" r:id="rId14"/>
    <p:sldId id="340" r:id="rId15"/>
    <p:sldId id="341" r:id="rId16"/>
    <p:sldId id="342" r:id="rId17"/>
    <p:sldId id="343" r:id="rId18"/>
    <p:sldId id="344" r:id="rId19"/>
    <p:sldId id="345" r:id="rId20"/>
    <p:sldId id="346" r:id="rId21"/>
    <p:sldId id="347" r:id="rId22"/>
    <p:sldId id="348" r:id="rId23"/>
    <p:sldId id="349" r:id="rId24"/>
    <p:sldId id="321" r:id="rId25"/>
    <p:sldId id="350" r:id="rId26"/>
    <p:sldId id="358" r:id="rId27"/>
    <p:sldId id="351" r:id="rId28"/>
    <p:sldId id="331" r:id="rId29"/>
    <p:sldId id="352" r:id="rId30"/>
    <p:sldId id="353" r:id="rId31"/>
    <p:sldId id="332" r:id="rId32"/>
    <p:sldId id="354" r:id="rId33"/>
    <p:sldId id="355"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83" r:id="rId59"/>
    <p:sldId id="384" r:id="rId60"/>
    <p:sldId id="385" r:id="rId61"/>
    <p:sldId id="386" r:id="rId62"/>
    <p:sldId id="387" r:id="rId63"/>
    <p:sldId id="388" r:id="rId64"/>
    <p:sldId id="389" r:id="rId65"/>
    <p:sldId id="390" r:id="rId66"/>
    <p:sldId id="391" r:id="rId67"/>
    <p:sldId id="392" r:id="rId68"/>
    <p:sldId id="393" r:id="rId69"/>
    <p:sldId id="394" r:id="rId70"/>
    <p:sldId id="395" r:id="rId71"/>
    <p:sldId id="396" r:id="rId72"/>
    <p:sldId id="397" r:id="rId73"/>
    <p:sldId id="398" r:id="rId74"/>
    <p:sldId id="399" r:id="rId75"/>
    <p:sldId id="400" r:id="rId76"/>
    <p:sldId id="401" r:id="rId77"/>
    <p:sldId id="402" r:id="rId78"/>
    <p:sldId id="403" r:id="rId79"/>
    <p:sldId id="404" r:id="rId80"/>
    <p:sldId id="405" r:id="rId81"/>
    <p:sldId id="406" r:id="rId82"/>
    <p:sldId id="407" r:id="rId83"/>
    <p:sldId id="408" r:id="rId84"/>
    <p:sldId id="409" r:id="rId85"/>
    <p:sldId id="410" r:id="rId86"/>
    <p:sldId id="411" r:id="rId87"/>
    <p:sldId id="412" r:id="rId88"/>
    <p:sldId id="413" r:id="rId89"/>
    <p:sldId id="414"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FD1"/>
    <a:srgbClr val="9DD1D7"/>
    <a:srgbClr val="307077"/>
    <a:srgbClr val="6A6A6A"/>
    <a:srgbClr val="E66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2" autoAdjust="0"/>
    <p:restoredTop sz="94628" autoAdjust="0"/>
  </p:normalViewPr>
  <p:slideViewPr>
    <p:cSldViewPr>
      <p:cViewPr varScale="1">
        <p:scale>
          <a:sx n="77" d="100"/>
          <a:sy n="77" d="100"/>
        </p:scale>
        <p:origin x="1164" y="72"/>
      </p:cViewPr>
      <p:guideLst>
        <p:guide orient="horz" pos="3408"/>
        <p:guide orient="horz" pos="3600"/>
        <p:guide orient="horz" pos="912"/>
        <p:guide orient="horz" pos="3360"/>
        <p:guide pos="5616"/>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7" d="100"/>
          <a:sy n="117" d="100"/>
        </p:scale>
        <p:origin x="502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microsoft.com/office/2015/10/relationships/revisionInfo" Target="revisionInfo.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10/16/2019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10/16/2019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a:p>
        </p:txBody>
      </p:sp>
    </p:spTree>
    <p:extLst>
      <p:ext uri="{BB962C8B-B14F-4D97-AF65-F5344CB8AC3E}">
        <p14:creationId xmlns:p14="http://schemas.microsoft.com/office/powerpoint/2010/main" val="255147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53340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a:p>
        </p:txBody>
      </p:sp>
    </p:spTree>
    <p:extLst>
      <p:ext uri="{BB962C8B-B14F-4D97-AF65-F5344CB8AC3E}">
        <p14:creationId xmlns:p14="http://schemas.microsoft.com/office/powerpoint/2010/main" val="110401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304654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18</a:t>
            </a:fld>
            <a:endParaRPr lang="en-US"/>
          </a:p>
        </p:txBody>
      </p:sp>
    </p:spTree>
    <p:extLst>
      <p:ext uri="{BB962C8B-B14F-4D97-AF65-F5344CB8AC3E}">
        <p14:creationId xmlns:p14="http://schemas.microsoft.com/office/powerpoint/2010/main" val="263330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19</a:t>
            </a:fld>
            <a:endParaRPr lang="en-US"/>
          </a:p>
        </p:txBody>
      </p:sp>
    </p:spTree>
    <p:extLst>
      <p:ext uri="{BB962C8B-B14F-4D97-AF65-F5344CB8AC3E}">
        <p14:creationId xmlns:p14="http://schemas.microsoft.com/office/powerpoint/2010/main" val="102576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20</a:t>
            </a:fld>
            <a:endParaRPr lang="en-US"/>
          </a:p>
        </p:txBody>
      </p:sp>
    </p:spTree>
    <p:extLst>
      <p:ext uri="{BB962C8B-B14F-4D97-AF65-F5344CB8AC3E}">
        <p14:creationId xmlns:p14="http://schemas.microsoft.com/office/powerpoint/2010/main" val="363353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21</a:t>
            </a:fld>
            <a:endParaRPr lang="en-US"/>
          </a:p>
        </p:txBody>
      </p:sp>
    </p:spTree>
    <p:extLst>
      <p:ext uri="{BB962C8B-B14F-4D97-AF65-F5344CB8AC3E}">
        <p14:creationId xmlns:p14="http://schemas.microsoft.com/office/powerpoint/2010/main" val="240826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2111620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24</a:t>
            </a:fld>
            <a:endParaRPr lang="en-US"/>
          </a:p>
        </p:txBody>
      </p:sp>
    </p:spTree>
    <p:extLst>
      <p:ext uri="{BB962C8B-B14F-4D97-AF65-F5344CB8AC3E}">
        <p14:creationId xmlns:p14="http://schemas.microsoft.com/office/powerpoint/2010/main" val="1944240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25</a:t>
            </a:fld>
            <a:endParaRPr lang="en-US"/>
          </a:p>
        </p:txBody>
      </p:sp>
    </p:spTree>
    <p:extLst>
      <p:ext uri="{BB962C8B-B14F-4D97-AF65-F5344CB8AC3E}">
        <p14:creationId xmlns:p14="http://schemas.microsoft.com/office/powerpoint/2010/main" val="113550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a:p>
        </p:txBody>
      </p:sp>
    </p:spTree>
    <p:extLst>
      <p:ext uri="{BB962C8B-B14F-4D97-AF65-F5344CB8AC3E}">
        <p14:creationId xmlns:p14="http://schemas.microsoft.com/office/powerpoint/2010/main" val="2100684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27</a:t>
            </a:fld>
            <a:endParaRPr lang="en-US"/>
          </a:p>
        </p:txBody>
      </p:sp>
    </p:spTree>
    <p:extLst>
      <p:ext uri="{BB962C8B-B14F-4D97-AF65-F5344CB8AC3E}">
        <p14:creationId xmlns:p14="http://schemas.microsoft.com/office/powerpoint/2010/main" val="3260328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28</a:t>
            </a:fld>
            <a:endParaRPr lang="en-US"/>
          </a:p>
        </p:txBody>
      </p:sp>
    </p:spTree>
    <p:extLst>
      <p:ext uri="{BB962C8B-B14F-4D97-AF65-F5344CB8AC3E}">
        <p14:creationId xmlns:p14="http://schemas.microsoft.com/office/powerpoint/2010/main" val="107793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30</a:t>
            </a:fld>
            <a:endParaRPr lang="en-US"/>
          </a:p>
        </p:txBody>
      </p:sp>
    </p:spTree>
    <p:extLst>
      <p:ext uri="{BB962C8B-B14F-4D97-AF65-F5344CB8AC3E}">
        <p14:creationId xmlns:p14="http://schemas.microsoft.com/office/powerpoint/2010/main" val="1895834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36</a:t>
            </a:fld>
            <a:endParaRPr lang="en-US"/>
          </a:p>
        </p:txBody>
      </p:sp>
    </p:spTree>
    <p:extLst>
      <p:ext uri="{BB962C8B-B14F-4D97-AF65-F5344CB8AC3E}">
        <p14:creationId xmlns:p14="http://schemas.microsoft.com/office/powerpoint/2010/main" val="4173591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37</a:t>
            </a:fld>
            <a:endParaRPr lang="en-US"/>
          </a:p>
        </p:txBody>
      </p:sp>
    </p:spTree>
    <p:extLst>
      <p:ext uri="{BB962C8B-B14F-4D97-AF65-F5344CB8AC3E}">
        <p14:creationId xmlns:p14="http://schemas.microsoft.com/office/powerpoint/2010/main" val="1151603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38</a:t>
            </a:fld>
            <a:endParaRPr lang="en-US"/>
          </a:p>
        </p:txBody>
      </p:sp>
    </p:spTree>
    <p:extLst>
      <p:ext uri="{BB962C8B-B14F-4D97-AF65-F5344CB8AC3E}">
        <p14:creationId xmlns:p14="http://schemas.microsoft.com/office/powerpoint/2010/main" val="3765637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39</a:t>
            </a:fld>
            <a:endParaRPr lang="en-US"/>
          </a:p>
        </p:txBody>
      </p:sp>
    </p:spTree>
    <p:extLst>
      <p:ext uri="{BB962C8B-B14F-4D97-AF65-F5344CB8AC3E}">
        <p14:creationId xmlns:p14="http://schemas.microsoft.com/office/powerpoint/2010/main" val="147233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40</a:t>
            </a:fld>
            <a:endParaRPr lang="en-US"/>
          </a:p>
        </p:txBody>
      </p:sp>
    </p:spTree>
    <p:extLst>
      <p:ext uri="{BB962C8B-B14F-4D97-AF65-F5344CB8AC3E}">
        <p14:creationId xmlns:p14="http://schemas.microsoft.com/office/powerpoint/2010/main" val="55184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41</a:t>
            </a:fld>
            <a:endParaRPr lang="en-US"/>
          </a:p>
        </p:txBody>
      </p:sp>
    </p:spTree>
    <p:extLst>
      <p:ext uri="{BB962C8B-B14F-4D97-AF65-F5344CB8AC3E}">
        <p14:creationId xmlns:p14="http://schemas.microsoft.com/office/powerpoint/2010/main" val="968447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43</a:t>
            </a:fld>
            <a:endParaRPr lang="en-US"/>
          </a:p>
        </p:txBody>
      </p:sp>
    </p:spTree>
    <p:extLst>
      <p:ext uri="{BB962C8B-B14F-4D97-AF65-F5344CB8AC3E}">
        <p14:creationId xmlns:p14="http://schemas.microsoft.com/office/powerpoint/2010/main" val="251574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2358401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44</a:t>
            </a:fld>
            <a:endParaRPr lang="en-US"/>
          </a:p>
        </p:txBody>
      </p:sp>
    </p:spTree>
    <p:extLst>
      <p:ext uri="{BB962C8B-B14F-4D97-AF65-F5344CB8AC3E}">
        <p14:creationId xmlns:p14="http://schemas.microsoft.com/office/powerpoint/2010/main" val="30821405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45</a:t>
            </a:fld>
            <a:endParaRPr lang="en-US"/>
          </a:p>
        </p:txBody>
      </p:sp>
    </p:spTree>
    <p:extLst>
      <p:ext uri="{BB962C8B-B14F-4D97-AF65-F5344CB8AC3E}">
        <p14:creationId xmlns:p14="http://schemas.microsoft.com/office/powerpoint/2010/main" val="212309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46</a:t>
            </a:fld>
            <a:endParaRPr lang="en-US"/>
          </a:p>
        </p:txBody>
      </p:sp>
    </p:spTree>
    <p:extLst>
      <p:ext uri="{BB962C8B-B14F-4D97-AF65-F5344CB8AC3E}">
        <p14:creationId xmlns:p14="http://schemas.microsoft.com/office/powerpoint/2010/main" val="389205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47</a:t>
            </a:fld>
            <a:endParaRPr lang="en-US"/>
          </a:p>
        </p:txBody>
      </p:sp>
    </p:spTree>
    <p:extLst>
      <p:ext uri="{BB962C8B-B14F-4D97-AF65-F5344CB8AC3E}">
        <p14:creationId xmlns:p14="http://schemas.microsoft.com/office/powerpoint/2010/main" val="112684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49</a:t>
            </a:fld>
            <a:endParaRPr lang="en-US"/>
          </a:p>
        </p:txBody>
      </p:sp>
    </p:spTree>
    <p:extLst>
      <p:ext uri="{BB962C8B-B14F-4D97-AF65-F5344CB8AC3E}">
        <p14:creationId xmlns:p14="http://schemas.microsoft.com/office/powerpoint/2010/main" val="4209013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50</a:t>
            </a:fld>
            <a:endParaRPr lang="en-US"/>
          </a:p>
        </p:txBody>
      </p:sp>
    </p:spTree>
    <p:extLst>
      <p:ext uri="{BB962C8B-B14F-4D97-AF65-F5344CB8AC3E}">
        <p14:creationId xmlns:p14="http://schemas.microsoft.com/office/powerpoint/2010/main" val="3729923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51</a:t>
            </a:fld>
            <a:endParaRPr lang="en-US"/>
          </a:p>
        </p:txBody>
      </p:sp>
    </p:spTree>
    <p:extLst>
      <p:ext uri="{BB962C8B-B14F-4D97-AF65-F5344CB8AC3E}">
        <p14:creationId xmlns:p14="http://schemas.microsoft.com/office/powerpoint/2010/main" val="846457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52</a:t>
            </a:fld>
            <a:endParaRPr lang="en-US"/>
          </a:p>
        </p:txBody>
      </p:sp>
    </p:spTree>
    <p:extLst>
      <p:ext uri="{BB962C8B-B14F-4D97-AF65-F5344CB8AC3E}">
        <p14:creationId xmlns:p14="http://schemas.microsoft.com/office/powerpoint/2010/main" val="3222688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53</a:t>
            </a:fld>
            <a:endParaRPr lang="en-US"/>
          </a:p>
        </p:txBody>
      </p:sp>
    </p:spTree>
    <p:extLst>
      <p:ext uri="{BB962C8B-B14F-4D97-AF65-F5344CB8AC3E}">
        <p14:creationId xmlns:p14="http://schemas.microsoft.com/office/powerpoint/2010/main" val="3699472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59</a:t>
            </a:fld>
            <a:endParaRPr lang="en-US"/>
          </a:p>
        </p:txBody>
      </p:sp>
    </p:spTree>
    <p:extLst>
      <p:ext uri="{BB962C8B-B14F-4D97-AF65-F5344CB8AC3E}">
        <p14:creationId xmlns:p14="http://schemas.microsoft.com/office/powerpoint/2010/main" val="85116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a:p>
        </p:txBody>
      </p:sp>
    </p:spTree>
    <p:extLst>
      <p:ext uri="{BB962C8B-B14F-4D97-AF65-F5344CB8AC3E}">
        <p14:creationId xmlns:p14="http://schemas.microsoft.com/office/powerpoint/2010/main" val="2266070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60</a:t>
            </a:fld>
            <a:endParaRPr lang="en-US"/>
          </a:p>
        </p:txBody>
      </p:sp>
    </p:spTree>
    <p:extLst>
      <p:ext uri="{BB962C8B-B14F-4D97-AF65-F5344CB8AC3E}">
        <p14:creationId xmlns:p14="http://schemas.microsoft.com/office/powerpoint/2010/main" val="347058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61</a:t>
            </a:fld>
            <a:endParaRPr lang="en-US"/>
          </a:p>
        </p:txBody>
      </p:sp>
    </p:spTree>
    <p:extLst>
      <p:ext uri="{BB962C8B-B14F-4D97-AF65-F5344CB8AC3E}">
        <p14:creationId xmlns:p14="http://schemas.microsoft.com/office/powerpoint/2010/main" val="9595353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62</a:t>
            </a:fld>
            <a:endParaRPr lang="en-US"/>
          </a:p>
        </p:txBody>
      </p:sp>
    </p:spTree>
    <p:extLst>
      <p:ext uri="{BB962C8B-B14F-4D97-AF65-F5344CB8AC3E}">
        <p14:creationId xmlns:p14="http://schemas.microsoft.com/office/powerpoint/2010/main" val="4179356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63</a:t>
            </a:fld>
            <a:endParaRPr lang="en-US"/>
          </a:p>
        </p:txBody>
      </p:sp>
    </p:spTree>
    <p:extLst>
      <p:ext uri="{BB962C8B-B14F-4D97-AF65-F5344CB8AC3E}">
        <p14:creationId xmlns:p14="http://schemas.microsoft.com/office/powerpoint/2010/main" val="1033882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64</a:t>
            </a:fld>
            <a:endParaRPr lang="en-US"/>
          </a:p>
        </p:txBody>
      </p:sp>
    </p:spTree>
    <p:extLst>
      <p:ext uri="{BB962C8B-B14F-4D97-AF65-F5344CB8AC3E}">
        <p14:creationId xmlns:p14="http://schemas.microsoft.com/office/powerpoint/2010/main" val="576799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65</a:t>
            </a:fld>
            <a:endParaRPr lang="en-US"/>
          </a:p>
        </p:txBody>
      </p:sp>
    </p:spTree>
    <p:extLst>
      <p:ext uri="{BB962C8B-B14F-4D97-AF65-F5344CB8AC3E}">
        <p14:creationId xmlns:p14="http://schemas.microsoft.com/office/powerpoint/2010/main" val="36731190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67</a:t>
            </a:fld>
            <a:endParaRPr lang="en-US"/>
          </a:p>
        </p:txBody>
      </p:sp>
    </p:spTree>
    <p:extLst>
      <p:ext uri="{BB962C8B-B14F-4D97-AF65-F5344CB8AC3E}">
        <p14:creationId xmlns:p14="http://schemas.microsoft.com/office/powerpoint/2010/main" val="2699476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68</a:t>
            </a:fld>
            <a:endParaRPr lang="en-US"/>
          </a:p>
        </p:txBody>
      </p:sp>
    </p:spTree>
    <p:extLst>
      <p:ext uri="{BB962C8B-B14F-4D97-AF65-F5344CB8AC3E}">
        <p14:creationId xmlns:p14="http://schemas.microsoft.com/office/powerpoint/2010/main" val="2149445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69</a:t>
            </a:fld>
            <a:endParaRPr lang="en-US"/>
          </a:p>
        </p:txBody>
      </p:sp>
    </p:spTree>
    <p:extLst>
      <p:ext uri="{BB962C8B-B14F-4D97-AF65-F5344CB8AC3E}">
        <p14:creationId xmlns:p14="http://schemas.microsoft.com/office/powerpoint/2010/main" val="1227241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70</a:t>
            </a:fld>
            <a:endParaRPr lang="en-US"/>
          </a:p>
        </p:txBody>
      </p:sp>
    </p:spTree>
    <p:extLst>
      <p:ext uri="{BB962C8B-B14F-4D97-AF65-F5344CB8AC3E}">
        <p14:creationId xmlns:p14="http://schemas.microsoft.com/office/powerpoint/2010/main" val="2786628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a:p>
        </p:txBody>
      </p:sp>
    </p:spTree>
    <p:extLst>
      <p:ext uri="{BB962C8B-B14F-4D97-AF65-F5344CB8AC3E}">
        <p14:creationId xmlns:p14="http://schemas.microsoft.com/office/powerpoint/2010/main" val="149438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71</a:t>
            </a:fld>
            <a:endParaRPr lang="en-US"/>
          </a:p>
        </p:txBody>
      </p:sp>
    </p:spTree>
    <p:extLst>
      <p:ext uri="{BB962C8B-B14F-4D97-AF65-F5344CB8AC3E}">
        <p14:creationId xmlns:p14="http://schemas.microsoft.com/office/powerpoint/2010/main" val="33166088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72</a:t>
            </a:fld>
            <a:endParaRPr lang="en-US"/>
          </a:p>
        </p:txBody>
      </p:sp>
    </p:spTree>
    <p:extLst>
      <p:ext uri="{BB962C8B-B14F-4D97-AF65-F5344CB8AC3E}">
        <p14:creationId xmlns:p14="http://schemas.microsoft.com/office/powerpoint/2010/main" val="1179859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73</a:t>
            </a:fld>
            <a:endParaRPr lang="en-US"/>
          </a:p>
        </p:txBody>
      </p:sp>
    </p:spTree>
    <p:extLst>
      <p:ext uri="{BB962C8B-B14F-4D97-AF65-F5344CB8AC3E}">
        <p14:creationId xmlns:p14="http://schemas.microsoft.com/office/powerpoint/2010/main" val="18265678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74</a:t>
            </a:fld>
            <a:endParaRPr lang="en-US"/>
          </a:p>
        </p:txBody>
      </p:sp>
    </p:spTree>
    <p:extLst>
      <p:ext uri="{BB962C8B-B14F-4D97-AF65-F5344CB8AC3E}">
        <p14:creationId xmlns:p14="http://schemas.microsoft.com/office/powerpoint/2010/main" val="36263958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76</a:t>
            </a:fld>
            <a:endParaRPr lang="en-US"/>
          </a:p>
        </p:txBody>
      </p:sp>
    </p:spTree>
    <p:extLst>
      <p:ext uri="{BB962C8B-B14F-4D97-AF65-F5344CB8AC3E}">
        <p14:creationId xmlns:p14="http://schemas.microsoft.com/office/powerpoint/2010/main" val="15491347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77</a:t>
            </a:fld>
            <a:endParaRPr lang="en-US"/>
          </a:p>
        </p:txBody>
      </p:sp>
    </p:spTree>
    <p:extLst>
      <p:ext uri="{BB962C8B-B14F-4D97-AF65-F5344CB8AC3E}">
        <p14:creationId xmlns:p14="http://schemas.microsoft.com/office/powerpoint/2010/main" val="3351249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78</a:t>
            </a:fld>
            <a:endParaRPr lang="en-US"/>
          </a:p>
        </p:txBody>
      </p:sp>
    </p:spTree>
    <p:extLst>
      <p:ext uri="{BB962C8B-B14F-4D97-AF65-F5344CB8AC3E}">
        <p14:creationId xmlns:p14="http://schemas.microsoft.com/office/powerpoint/2010/main" val="33834044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79</a:t>
            </a:fld>
            <a:endParaRPr lang="en-US"/>
          </a:p>
        </p:txBody>
      </p:sp>
    </p:spTree>
    <p:extLst>
      <p:ext uri="{BB962C8B-B14F-4D97-AF65-F5344CB8AC3E}">
        <p14:creationId xmlns:p14="http://schemas.microsoft.com/office/powerpoint/2010/main" val="454419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81</a:t>
            </a:fld>
            <a:endParaRPr lang="en-US"/>
          </a:p>
        </p:txBody>
      </p:sp>
    </p:spTree>
    <p:extLst>
      <p:ext uri="{BB962C8B-B14F-4D97-AF65-F5344CB8AC3E}">
        <p14:creationId xmlns:p14="http://schemas.microsoft.com/office/powerpoint/2010/main" val="31222931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82</a:t>
            </a:fld>
            <a:endParaRPr lang="en-US"/>
          </a:p>
        </p:txBody>
      </p:sp>
    </p:spTree>
    <p:extLst>
      <p:ext uri="{BB962C8B-B14F-4D97-AF65-F5344CB8AC3E}">
        <p14:creationId xmlns:p14="http://schemas.microsoft.com/office/powerpoint/2010/main" val="109262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39430840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83</a:t>
            </a:fld>
            <a:endParaRPr lang="en-US"/>
          </a:p>
        </p:txBody>
      </p:sp>
    </p:spTree>
    <p:extLst>
      <p:ext uri="{BB962C8B-B14F-4D97-AF65-F5344CB8AC3E}">
        <p14:creationId xmlns:p14="http://schemas.microsoft.com/office/powerpoint/2010/main" val="30273637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84</a:t>
            </a:fld>
            <a:endParaRPr lang="en-US"/>
          </a:p>
        </p:txBody>
      </p:sp>
    </p:spTree>
    <p:extLst>
      <p:ext uri="{BB962C8B-B14F-4D97-AF65-F5344CB8AC3E}">
        <p14:creationId xmlns:p14="http://schemas.microsoft.com/office/powerpoint/2010/main" val="19619934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85</a:t>
            </a:fld>
            <a:endParaRPr lang="en-US"/>
          </a:p>
        </p:txBody>
      </p:sp>
    </p:spTree>
    <p:extLst>
      <p:ext uri="{BB962C8B-B14F-4D97-AF65-F5344CB8AC3E}">
        <p14:creationId xmlns:p14="http://schemas.microsoft.com/office/powerpoint/2010/main" val="737234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86</a:t>
            </a:fld>
            <a:endParaRPr lang="en-US"/>
          </a:p>
        </p:txBody>
      </p:sp>
    </p:spTree>
    <p:extLst>
      <p:ext uri="{BB962C8B-B14F-4D97-AF65-F5344CB8AC3E}">
        <p14:creationId xmlns:p14="http://schemas.microsoft.com/office/powerpoint/2010/main" val="84368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a:p>
        </p:txBody>
      </p:sp>
    </p:spTree>
    <p:extLst>
      <p:ext uri="{BB962C8B-B14F-4D97-AF65-F5344CB8AC3E}">
        <p14:creationId xmlns:p14="http://schemas.microsoft.com/office/powerpoint/2010/main" val="41349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4235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a:p>
        </p:txBody>
      </p:sp>
    </p:spTree>
    <p:extLst>
      <p:ext uri="{BB962C8B-B14F-4D97-AF65-F5344CB8AC3E}">
        <p14:creationId xmlns:p14="http://schemas.microsoft.com/office/powerpoint/2010/main" val="291254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n-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mn-lt"/>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mn-lt"/>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9"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edia Placeholder 1"/>
          <p:cNvSpPr>
            <a:spLocks noGrp="1"/>
          </p:cNvSpPr>
          <p:nvPr>
            <p:ph type="media" sz="quarter" idx="11"/>
          </p:nvPr>
        </p:nvSpPr>
        <p:spPr>
          <a:xfrm>
            <a:off x="0" y="1219200"/>
            <a:ext cx="9144000" cy="5163556"/>
          </a:xfrm>
          <a:prstGeom prst="rect">
            <a:avLst/>
          </a:prstGeom>
        </p:spPr>
        <p:txBody>
          <a:bodyPr/>
          <a:lstStyle>
            <a:lvl1pPr>
              <a:defRPr>
                <a:latin typeface="+mn-lt"/>
              </a:defRPr>
            </a:lvl1pPr>
          </a:lstStyle>
          <a:p>
            <a:endParaRPr lang="en-US"/>
          </a:p>
        </p:txBody>
      </p:sp>
      <p:sp>
        <p:nvSpPr>
          <p:cNvPr id="7"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6248400" cy="1752600"/>
          </a:xfrm>
          <a:prstGeom prst="rect">
            <a:avLst/>
          </a:prstGeom>
          <a:solidFill>
            <a:schemeClr val="accent5">
              <a:lumMod val="40000"/>
              <a:lumOff val="60000"/>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latin typeface="+mn-lt"/>
            </a:endParaRPr>
          </a:p>
        </p:txBody>
      </p:sp>
      <p:sp>
        <p:nvSpPr>
          <p:cNvPr id="7" name="Text Placeholder 1"/>
          <p:cNvSpPr>
            <a:spLocks noGrp="1"/>
          </p:cNvSpPr>
          <p:nvPr>
            <p:ph type="body" sz="quarter" idx="10"/>
          </p:nvPr>
        </p:nvSpPr>
        <p:spPr>
          <a:xfrm>
            <a:off x="228600" y="4114800"/>
            <a:ext cx="5867400" cy="685800"/>
          </a:xfrm>
          <a:prstGeom prst="rect">
            <a:avLst/>
          </a:prstGeom>
        </p:spPr>
        <p:txBody>
          <a:bodyPr/>
          <a:lstStyle>
            <a:lvl1pPr marL="0" indent="0">
              <a:buNone/>
              <a:defRPr sz="2000" b="0">
                <a:solidFill>
                  <a:schemeClr val="tx1"/>
                </a:solidFill>
                <a:latin typeface="+mn-lt"/>
              </a:defRPr>
            </a:lvl1pPr>
            <a:lvl2pPr marL="457200" indent="0">
              <a:buNone/>
              <a:defRPr sz="2000" b="0">
                <a:solidFill>
                  <a:schemeClr val="tx1"/>
                </a:solidFill>
                <a:latin typeface="+mn-lt"/>
              </a:defRPr>
            </a:lvl2pPr>
            <a:lvl3pPr marL="914400" indent="0">
              <a:buNone/>
              <a:defRPr sz="2000" b="0">
                <a:solidFill>
                  <a:schemeClr val="tx1"/>
                </a:solidFill>
                <a:latin typeface="+mn-lt"/>
              </a:defRPr>
            </a:lvl3pPr>
            <a:lvl4pPr marL="1371600" indent="0">
              <a:buNone/>
              <a:defRPr sz="2000" b="0">
                <a:solidFill>
                  <a:schemeClr val="tx1"/>
                </a:solidFill>
                <a:latin typeface="+mn-lt"/>
              </a:defRPr>
            </a:lvl4pPr>
            <a:lvl5pPr marL="1828800" indent="0">
              <a:buNone/>
              <a:defRPr sz="2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ctrTitle"/>
          </p:nvPr>
        </p:nvSpPr>
        <p:spPr>
          <a:xfrm>
            <a:off x="228600" y="3429000"/>
            <a:ext cx="5867400" cy="6096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lgn="l">
              <a:defRPr sz="3600" b="0" cap="none" spc="0">
                <a:ln w="0"/>
                <a:solidFill>
                  <a:schemeClr val="tx1"/>
                </a:solidFill>
                <a:effectLst>
                  <a:outerShdw blurRad="38100" dist="19050" dir="2700000" algn="tl" rotWithShape="0">
                    <a:schemeClr val="dk1">
                      <a:alpha val="40000"/>
                    </a:scheme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6743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No Tagline-Gray BG, Title &amp; Subtitle Left_Long">
    <p:spTree>
      <p:nvGrpSpPr>
        <p:cNvPr id="1" name=""/>
        <p:cNvGrpSpPr/>
        <p:nvPr/>
      </p:nvGrpSpPr>
      <p:grpSpPr>
        <a:xfrm>
          <a:off x="0" y="0"/>
          <a:ext cx="0" cy="0"/>
          <a:chOff x="0" y="0"/>
          <a:chExt cx="0" cy="0"/>
        </a:xfrm>
      </p:grpSpPr>
      <p:sp>
        <p:nvSpPr>
          <p:cNvPr id="8" name="Title Background"/>
          <p:cNvSpPr/>
          <p:nvPr userDrawn="1"/>
        </p:nvSpPr>
        <p:spPr>
          <a:xfrm>
            <a:off x="0" y="3276600"/>
            <a:ext cx="6248400" cy="1752600"/>
          </a:xfrm>
          <a:prstGeom prst="rect">
            <a:avLst/>
          </a:prstGeom>
          <a:solidFill>
            <a:schemeClr val="accent5">
              <a:lumMod val="40000"/>
              <a:lumOff val="60000"/>
              <a:alpha val="50000"/>
            </a:schemeClr>
          </a:solidFill>
          <a:ln>
            <a:solidFill>
              <a:schemeClr val="accent5"/>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latin typeface="+mn-lt"/>
            </a:endParaRPr>
          </a:p>
        </p:txBody>
      </p:sp>
      <p:sp>
        <p:nvSpPr>
          <p:cNvPr id="7" name="Text Placeholder 1"/>
          <p:cNvSpPr>
            <a:spLocks noGrp="1"/>
          </p:cNvSpPr>
          <p:nvPr>
            <p:ph type="body" sz="quarter" idx="10"/>
          </p:nvPr>
        </p:nvSpPr>
        <p:spPr>
          <a:xfrm>
            <a:off x="228600" y="4495800"/>
            <a:ext cx="5867400" cy="304800"/>
          </a:xfrm>
          <a:prstGeom prst="rect">
            <a:avLst/>
          </a:prstGeom>
        </p:spPr>
        <p:txBody>
          <a:bodyPr/>
          <a:lstStyle>
            <a:lvl1pPr marL="0" indent="0">
              <a:buNone/>
              <a:defRPr sz="2000" b="0">
                <a:solidFill>
                  <a:schemeClr val="tx1"/>
                </a:solidFill>
                <a:latin typeface="+mn-lt"/>
              </a:defRPr>
            </a:lvl1pPr>
            <a:lvl2pPr marL="457200" indent="0">
              <a:buNone/>
              <a:defRPr sz="2000" b="0">
                <a:solidFill>
                  <a:schemeClr val="tx1"/>
                </a:solidFill>
                <a:latin typeface="+mn-lt"/>
              </a:defRPr>
            </a:lvl2pPr>
            <a:lvl3pPr marL="914400" indent="0">
              <a:buNone/>
              <a:defRPr sz="2000" b="0">
                <a:solidFill>
                  <a:schemeClr val="tx1"/>
                </a:solidFill>
                <a:latin typeface="+mn-lt"/>
              </a:defRPr>
            </a:lvl3pPr>
            <a:lvl4pPr marL="1371600" indent="0">
              <a:buNone/>
              <a:defRPr sz="2000" b="0">
                <a:solidFill>
                  <a:schemeClr val="tx1"/>
                </a:solidFill>
                <a:latin typeface="+mn-lt"/>
              </a:defRPr>
            </a:lvl4pPr>
            <a:lvl5pPr marL="1828800" indent="0">
              <a:buNone/>
              <a:defRPr sz="2000" b="0">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ctrTitle"/>
          </p:nvPr>
        </p:nvSpPr>
        <p:spPr>
          <a:xfrm>
            <a:off x="228600" y="3429000"/>
            <a:ext cx="5867400" cy="99060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algn="l">
              <a:defRPr sz="3600" b="0" cap="none" spc="0">
                <a:ln w="0"/>
                <a:solidFill>
                  <a:schemeClr val="tx1"/>
                </a:solidFill>
                <a:effectLst>
                  <a:outerShdw blurRad="38100" dist="19050" dir="2700000" algn="tl" rotWithShape="0">
                    <a:schemeClr val="dk1">
                      <a:alpha val="40000"/>
                    </a:scheme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2048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n-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mn-lt"/>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mn-lt"/>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21287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143000"/>
            <a:ext cx="8229600" cy="5486400"/>
          </a:xfrm>
          <a:prstGeom prst="rect">
            <a:avLst/>
          </a:prstGeom>
        </p:spPr>
        <p:txBody>
          <a:bodyPr/>
          <a:lstStyle>
            <a:lvl1pPr marL="0" indent="0">
              <a:spcAft>
                <a:spcPts val="800"/>
              </a:spcAft>
              <a:buNone/>
              <a:defRPr sz="2400">
                <a:latin typeface="+mn-lt"/>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dirty="0"/>
              <a:t>Click to edit Master title style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15" name="Text Placeholder 2"/>
          <p:cNvSpPr>
            <a:spLocks noGrp="1"/>
          </p:cNvSpPr>
          <p:nvPr>
            <p:ph type="body" sz="quarter" idx="14"/>
          </p:nvPr>
        </p:nvSpPr>
        <p:spPr>
          <a:xfrm>
            <a:off x="4648200" y="1752600"/>
            <a:ext cx="4114800" cy="4648200"/>
          </a:xfrm>
          <a:prstGeom prst="rect">
            <a:avLst/>
          </a:prstGeom>
        </p:spPr>
        <p:txBody>
          <a:bodyPr/>
          <a:lstStyle>
            <a:lvl1pPr marL="0" indent="0">
              <a:spcAft>
                <a:spcPts val="800"/>
              </a:spcAft>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1143000"/>
            <a:ext cx="4117974" cy="60960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752600"/>
            <a:ext cx="4038600" cy="4648200"/>
          </a:xfrm>
          <a:prstGeom prst="rect">
            <a:avLst/>
          </a:prstGeom>
        </p:spPr>
        <p:txBody>
          <a:bodyPr/>
          <a:lstStyle>
            <a:lvl1pPr marL="0" indent="0">
              <a:spcAft>
                <a:spcPts val="800"/>
              </a:spcAft>
              <a:buNone/>
              <a:defRPr sz="24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Header 1"/>
          <p:cNvSpPr>
            <a:spLocks noGrp="1"/>
          </p:cNvSpPr>
          <p:nvPr>
            <p:ph type="body" idx="1"/>
          </p:nvPr>
        </p:nvSpPr>
        <p:spPr>
          <a:xfrm>
            <a:off x="457201" y="1143000"/>
            <a:ext cx="4040188" cy="609600"/>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mn-lt"/>
              </a:defRPr>
            </a:lvl1pPr>
          </a:lstStyle>
          <a:p>
            <a:pPr lvl="0"/>
            <a:r>
              <a:rPr lang="en-US" dirty="0"/>
              <a:t>Jump back to slide containing original image</a:t>
            </a:r>
          </a:p>
        </p:txBody>
      </p:sp>
      <p:sp>
        <p:nvSpPr>
          <p:cNvPr id="27" name="Text Placeholder 4"/>
          <p:cNvSpPr>
            <a:spLocks noGrp="1"/>
          </p:cNvSpPr>
          <p:nvPr>
            <p:ph type="body" sz="quarter" idx="17"/>
          </p:nvPr>
        </p:nvSpPr>
        <p:spPr>
          <a:xfrm>
            <a:off x="4648200" y="4419600"/>
            <a:ext cx="4038600" cy="21336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10" name="Header 4"/>
          <p:cNvSpPr>
            <a:spLocks noGrp="1"/>
          </p:cNvSpPr>
          <p:nvPr>
            <p:ph type="body" sz="quarter" idx="13"/>
          </p:nvPr>
        </p:nvSpPr>
        <p:spPr>
          <a:xfrm>
            <a:off x="4648200" y="38100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419600"/>
            <a:ext cx="4038600" cy="21336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7" name="Header 3"/>
          <p:cNvSpPr>
            <a:spLocks noGrp="1"/>
          </p:cNvSpPr>
          <p:nvPr>
            <p:ph type="body" sz="quarter" idx="12"/>
          </p:nvPr>
        </p:nvSpPr>
        <p:spPr>
          <a:xfrm>
            <a:off x="457200" y="38100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3" name="Text Placeholder 2"/>
          <p:cNvSpPr>
            <a:spLocks noGrp="1"/>
          </p:cNvSpPr>
          <p:nvPr>
            <p:ph type="body" sz="quarter" idx="15"/>
          </p:nvPr>
        </p:nvSpPr>
        <p:spPr>
          <a:xfrm>
            <a:off x="4648200" y="1752600"/>
            <a:ext cx="4038600" cy="1981200"/>
          </a:xfrm>
          <a:prstGeom prst="rect">
            <a:avLst/>
          </a:prstGeom>
        </p:spPr>
        <p:txBody>
          <a:bodyPr/>
          <a:lstStyle>
            <a:lvl1pPr marL="0" indent="0">
              <a:spcAft>
                <a:spcPts val="800"/>
              </a:spcAft>
              <a:buNone/>
              <a:defRPr sz="2000">
                <a:latin typeface="+mn-lt"/>
              </a:defRPr>
            </a:lvl1pPr>
          </a:lstStyle>
          <a:p>
            <a:pPr lvl="0"/>
            <a:r>
              <a:rPr lang="en-US" dirty="0"/>
              <a:t>Click to edit Master text styles</a:t>
            </a:r>
          </a:p>
        </p:txBody>
      </p:sp>
      <p:sp>
        <p:nvSpPr>
          <p:cNvPr id="5" name="Header 2"/>
          <p:cNvSpPr>
            <a:spLocks noGrp="1"/>
          </p:cNvSpPr>
          <p:nvPr>
            <p:ph type="body" sz="quarter" idx="3"/>
          </p:nvPr>
        </p:nvSpPr>
        <p:spPr>
          <a:xfrm>
            <a:off x="4645026" y="1112838"/>
            <a:ext cx="4041775" cy="639762"/>
          </a:xfrm>
          <a:prstGeom prst="rect">
            <a:avLst/>
          </a:prstGeo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752600"/>
            <a:ext cx="4038600" cy="1981200"/>
          </a:xfrm>
          <a:prstGeom prst="rect">
            <a:avLst/>
          </a:prstGeom>
        </p:spPr>
        <p:txBody>
          <a:bodyPr/>
          <a:lstStyle>
            <a:lvl1pPr marL="0" indent="0">
              <a:spcAft>
                <a:spcPts val="800"/>
              </a:spcAft>
              <a:buNone/>
              <a:defRPr sz="2000">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3" name="Header 1"/>
          <p:cNvSpPr>
            <a:spLocks noGrp="1"/>
          </p:cNvSpPr>
          <p:nvPr>
            <p:ph type="body" idx="1"/>
          </p:nvPr>
        </p:nvSpPr>
        <p:spPr>
          <a:xfrm>
            <a:off x="457201" y="1112838"/>
            <a:ext cx="4040188" cy="639762"/>
          </a:xfrm>
          <a:prstGeom prst="rect">
            <a:avLst/>
          </a:prstGeom>
        </p:spPr>
        <p:txBody>
          <a:bodyPr anchor="b"/>
          <a:lstStyle>
            <a:lvl1pPr marL="0" indent="0">
              <a:buNone/>
              <a:defRPr sz="1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Slide Title"/>
          <p:cNvSpPr txBox="1">
            <a:spLocks/>
          </p:cNvSpPr>
          <p:nvPr userDrawn="1"/>
        </p:nvSpPr>
        <p:spPr>
          <a:xfrm>
            <a:off x="0" y="457200"/>
            <a:ext cx="9144000" cy="609600"/>
          </a:xfrm>
          <a:prstGeom prst="rect">
            <a:avLst/>
          </a:prstGeom>
        </p:spPr>
        <p:txBody>
          <a:bodyPr/>
          <a:lstStyle>
            <a:lvl1pPr algn="ctr" defTabSz="457200" rtl="0" eaLnBrk="1" latinLnBrk="0" hangingPunct="1">
              <a:spcBef>
                <a:spcPct val="0"/>
              </a:spcBef>
              <a:buNone/>
              <a:defRPr sz="3600" kern="1200">
                <a:solidFill>
                  <a:schemeClr val="bg2"/>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2"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1"/>
          <p:cNvSpPr>
            <a:spLocks noGrp="1"/>
          </p:cNvSpPr>
          <p:nvPr>
            <p:ph idx="1"/>
          </p:nvPr>
        </p:nvSpPr>
        <p:spPr>
          <a:xfrm>
            <a:off x="457200" y="1219200"/>
            <a:ext cx="8229600" cy="5334000"/>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16"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1"/>
          <p:cNvSpPr>
            <a:spLocks noGrp="1"/>
          </p:cNvSpPr>
          <p:nvPr>
            <p:ph sz="quarter" idx="12"/>
          </p:nvPr>
        </p:nvSpPr>
        <p:spPr>
          <a:xfrm>
            <a:off x="533400" y="1219200"/>
            <a:ext cx="8153400" cy="685800"/>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150224"/>
            <a:ext cx="8153400" cy="623455"/>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3005050"/>
            <a:ext cx="8153400" cy="561109"/>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825240"/>
            <a:ext cx="8153400" cy="685800"/>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783974"/>
            <a:ext cx="8153400" cy="748145"/>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777344"/>
            <a:ext cx="8153400" cy="623455"/>
          </a:xfrm>
          <a:prstGeom prst="rect">
            <a:avLst/>
          </a:prstGeom>
        </p:spPr>
        <p:txBody>
          <a:bodyPr/>
          <a:lstStyle>
            <a:lvl1pPr>
              <a:spcBef>
                <a:spcPts val="200"/>
              </a:spcBef>
              <a:spcAft>
                <a:spcPts val="200"/>
              </a:spcAft>
              <a:defRPr sz="2400">
                <a:latin typeface="+mn-lt"/>
              </a:defRPr>
            </a:lvl1pPr>
            <a:lvl2pPr>
              <a:spcBef>
                <a:spcPts val="200"/>
              </a:spcBef>
              <a:spcAft>
                <a:spcPts val="200"/>
              </a:spcAft>
              <a:defRPr sz="2000">
                <a:latin typeface="+mn-lt"/>
              </a:defRPr>
            </a:lvl2pPr>
            <a:lvl3pPr>
              <a:spcBef>
                <a:spcPts val="200"/>
              </a:spcBef>
              <a:spcAft>
                <a:spcPts val="200"/>
              </a:spcAft>
              <a:defRPr sz="1800">
                <a:latin typeface="+mn-lt"/>
              </a:defRPr>
            </a:lvl3pPr>
            <a:lvl4pPr>
              <a:spcBef>
                <a:spcPts val="200"/>
              </a:spcBef>
              <a:spcAft>
                <a:spcPts val="200"/>
              </a:spcAft>
              <a:defRPr sz="1600">
                <a:latin typeface="+mn-lt"/>
              </a:defRPr>
            </a:lvl4pPr>
            <a:lvl5pPr>
              <a:spcBef>
                <a:spcPts val="200"/>
              </a:spcBef>
              <a:spcAft>
                <a:spcPts val="200"/>
              </a:spcAft>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56202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12"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Content Placeholder 2"/>
          <p:cNvSpPr>
            <a:spLocks noGrp="1"/>
          </p:cNvSpPr>
          <p:nvPr>
            <p:ph sz="half" idx="2"/>
          </p:nvPr>
        </p:nvSpPr>
        <p:spPr>
          <a:xfrm>
            <a:off x="4648200" y="1219200"/>
            <a:ext cx="4038600" cy="531114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half" idx="1"/>
          </p:nvPr>
        </p:nvSpPr>
        <p:spPr>
          <a:xfrm>
            <a:off x="457200" y="1219200"/>
            <a:ext cx="4038600" cy="5311140"/>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14"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sz="quarter" idx="4"/>
          </p:nvPr>
        </p:nvSpPr>
        <p:spPr>
          <a:xfrm>
            <a:off x="4645026" y="1905000"/>
            <a:ext cx="4041775" cy="4607402"/>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eader 2"/>
          <p:cNvSpPr>
            <a:spLocks noGrp="1"/>
          </p:cNvSpPr>
          <p:nvPr>
            <p:ph type="body" sz="quarter" idx="3"/>
          </p:nvPr>
        </p:nvSpPr>
        <p:spPr>
          <a:xfrm>
            <a:off x="4645026" y="1265238"/>
            <a:ext cx="4041775" cy="639762"/>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905000"/>
            <a:ext cx="4040188" cy="4607402"/>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ader 1"/>
          <p:cNvSpPr>
            <a:spLocks noGrp="1"/>
          </p:cNvSpPr>
          <p:nvPr>
            <p:ph type="body" idx="1"/>
          </p:nvPr>
        </p:nvSpPr>
        <p:spPr>
          <a:xfrm>
            <a:off x="457201" y="1265238"/>
            <a:ext cx="4040188" cy="639762"/>
          </a:xfrm>
          <a:prstGeom prst="rect">
            <a:avLst/>
          </a:prstGeo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18" name="Title Border"/>
          <p:cNvSpPr/>
          <p:nvPr userDrawn="1"/>
        </p:nvSpPr>
        <p:spPr>
          <a:xfrm>
            <a:off x="0" y="1097281"/>
            <a:ext cx="9144000" cy="45719"/>
          </a:xfrm>
          <a:prstGeom prst="rect">
            <a:avLst/>
          </a:prstGeom>
          <a:gradFill flip="none" rotWithShape="1">
            <a:gsLst>
              <a:gs pos="0">
                <a:schemeClr val="accent6">
                  <a:lumMod val="75000"/>
                </a:schemeClr>
              </a:gs>
              <a:gs pos="63000">
                <a:schemeClr val="accent6">
                  <a:lumMod val="89000"/>
                </a:schemeClr>
              </a:gs>
              <a:gs pos="100000">
                <a:schemeClr val="bg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ontent Placeholder 4"/>
          <p:cNvSpPr>
            <a:spLocks noGrp="1"/>
          </p:cNvSpPr>
          <p:nvPr>
            <p:ph sz="quarter" idx="15"/>
          </p:nvPr>
        </p:nvSpPr>
        <p:spPr>
          <a:xfrm>
            <a:off x="4645025" y="4343400"/>
            <a:ext cx="4041775"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343400"/>
            <a:ext cx="4040188"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6" name="Content Placeholder 2"/>
          <p:cNvSpPr>
            <a:spLocks noGrp="1"/>
          </p:cNvSpPr>
          <p:nvPr>
            <p:ph sz="quarter" idx="4"/>
          </p:nvPr>
        </p:nvSpPr>
        <p:spPr>
          <a:xfrm>
            <a:off x="4645026" y="1828800"/>
            <a:ext cx="4041775"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1189038"/>
            <a:ext cx="4041775"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828800"/>
            <a:ext cx="4040188" cy="1752600"/>
          </a:xfrm>
          <a:prstGeom prst="rect">
            <a:avLst/>
          </a:prstGeom>
        </p:spPr>
        <p:txBody>
          <a:bodyPr/>
          <a:lstStyle>
            <a:lvl1pPr>
              <a:spcAft>
                <a:spcPts val="800"/>
              </a:spcAft>
              <a:defRPr sz="2000">
                <a:latin typeface="+mn-lt"/>
              </a:defRPr>
            </a:lvl1pPr>
            <a:lvl2pPr>
              <a:spcAft>
                <a:spcPts val="800"/>
              </a:spcAft>
              <a:defRPr sz="1800">
                <a:latin typeface="+mn-lt"/>
              </a:defRPr>
            </a:lvl2pPr>
            <a:lvl3pPr>
              <a:spcAft>
                <a:spcPts val="800"/>
              </a:spcAft>
              <a:defRPr sz="1600">
                <a:latin typeface="+mn-lt"/>
              </a:defRPr>
            </a:lvl3pPr>
            <a:lvl4pPr>
              <a:spcAft>
                <a:spcPts val="800"/>
              </a:spcAft>
              <a:defRPr sz="1400">
                <a:latin typeface="+mn-lt"/>
              </a:defRPr>
            </a:lvl4pPr>
            <a:lvl5pPr>
              <a:spcAft>
                <a:spcPts val="800"/>
              </a:spcAft>
              <a:defRPr sz="14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ader 1"/>
          <p:cNvSpPr>
            <a:spLocks noGrp="1"/>
          </p:cNvSpPr>
          <p:nvPr>
            <p:ph type="body" idx="1"/>
          </p:nvPr>
        </p:nvSpPr>
        <p:spPr>
          <a:xfrm>
            <a:off x="457201" y="1189038"/>
            <a:ext cx="4040188" cy="639762"/>
          </a:xfrm>
          <a:prstGeom prst="rect">
            <a:avLst/>
          </a:prstGeom>
        </p:spPr>
        <p:txBody>
          <a:bodyPr anchor="b"/>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Slide Title"/>
          <p:cNvSpPr>
            <a:spLocks noGrp="1"/>
          </p:cNvSpPr>
          <p:nvPr>
            <p:ph type="title"/>
          </p:nvPr>
        </p:nvSpPr>
        <p:spPr>
          <a:xfrm>
            <a:off x="0" y="457200"/>
            <a:ext cx="9144000" cy="609600"/>
          </a:xfrm>
          <a:prstGeom prst="rect">
            <a:avLst/>
          </a:prstGeom>
        </p:spPr>
        <p:txBody>
          <a:bodyPr/>
          <a:lstStyle>
            <a:lvl1pPr>
              <a:defRPr sz="36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81000"/>
            <a:ext cx="5111751" cy="610361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457201" y="381000"/>
            <a:ext cx="3008313" cy="762000"/>
          </a:xfrm>
          <a:prstGeom prst="rect">
            <a:avLst/>
          </a:prstGeom>
        </p:spPr>
        <p:txBody>
          <a:bodyPr anchor="b"/>
          <a:lstStyle>
            <a:lvl1pPr algn="l">
              <a:defRPr sz="18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81000"/>
            <a:ext cx="5111751" cy="6103619"/>
          </a:xfrm>
          <a:prstGeom prst="rect">
            <a:avLst/>
          </a:prstGeom>
        </p:spPr>
        <p:txBody>
          <a:bodyPr/>
          <a:lstStyle>
            <a:lvl1pPr>
              <a:spcAft>
                <a:spcPts val="800"/>
              </a:spcAft>
              <a:defRPr sz="2400">
                <a:latin typeface="+mn-lt"/>
              </a:defRPr>
            </a:lvl1pPr>
            <a:lvl2pPr>
              <a:spcAft>
                <a:spcPts val="800"/>
              </a:spcAft>
              <a:defRPr sz="2000">
                <a:latin typeface="+mn-lt"/>
              </a:defRPr>
            </a:lvl2pPr>
            <a:lvl3pPr>
              <a:spcAft>
                <a:spcPts val="800"/>
              </a:spcAft>
              <a:defRPr sz="1800">
                <a:latin typeface="+mn-lt"/>
              </a:defRPr>
            </a:lvl3pPr>
            <a:lvl4pPr>
              <a:spcAft>
                <a:spcPts val="800"/>
              </a:spcAft>
              <a:defRPr sz="1600">
                <a:latin typeface="+mn-lt"/>
              </a:defRPr>
            </a:lvl4pPr>
            <a:lvl5pPr>
              <a:spcAft>
                <a:spcPts val="800"/>
              </a:spcAft>
              <a:defRPr sz="16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nvPr>
        </p:nvSpPr>
        <p:spPr>
          <a:xfrm>
            <a:off x="5678487" y="381000"/>
            <a:ext cx="3008313" cy="762000"/>
          </a:xfrm>
          <a:prstGeom prst="rect">
            <a:avLst/>
          </a:prstGeom>
        </p:spPr>
        <p:txBody>
          <a:bodyPr anchor="b"/>
          <a:lstStyle>
            <a:lvl1pPr algn="l">
              <a:defRPr sz="18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atin typeface="+mn-lt"/>
              </a:defRPr>
            </a:lvl1pPr>
          </a:lstStyle>
          <a:p>
            <a:pPr lvl="0"/>
            <a:r>
              <a:rPr lang="en-US" dirty="0"/>
              <a:t>Jump to long image description</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457200"/>
            <a:ext cx="7086600" cy="4616073"/>
          </a:xfrm>
          <a:prstGeom prst="rect">
            <a:avLst/>
          </a:prstGeo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2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pic>
        <p:nvPicPr>
          <p:cNvPr id="6" name="Picture 5" descr="Logo: Elementary Statistics by William Navidi and Barry Monk">
            <a:extLst>
              <a:ext uri="{FF2B5EF4-FFF2-40B4-BE49-F238E27FC236}">
                <a16:creationId xmlns:a16="http://schemas.microsoft.com/office/drawing/2014/main" xmlns="" id="{71DA4DEC-7C8C-4E3B-8DB0-6FB648E1864B}"/>
              </a:ext>
            </a:extLst>
          </p:cNvPr>
          <p:cNvPicPr>
            <a:picLocks noChangeAspect="1"/>
          </p:cNvPicPr>
          <p:nvPr userDrawn="1"/>
        </p:nvPicPr>
        <p:blipFill>
          <a:blip r:embed="rId14"/>
          <a:stretch>
            <a:fillRect/>
          </a:stretch>
        </p:blipFill>
        <p:spPr>
          <a:xfrm>
            <a:off x="5837" y="-74150"/>
            <a:ext cx="9144000" cy="517470"/>
          </a:xfrm>
          <a:prstGeom prst="rect">
            <a:avLst/>
          </a:prstGeom>
        </p:spPr>
      </p:pic>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 id="2147483976" r:id="rId10"/>
    <p:sldLayoutId id="2147483977" r:id="rId11"/>
    <p:sldLayoutId id="214748397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pic>
        <p:nvPicPr>
          <p:cNvPr id="3" name="Logo: Navidi/Monk" descr="Logo: Essential Statistics by William Navidi and Barry Monk"/>
          <p:cNvPicPr>
            <a:picLocks noChangeAspect="1"/>
          </p:cNvPicPr>
          <p:nvPr userDrawn="1"/>
        </p:nvPicPr>
        <p:blipFill>
          <a:blip r:embed="rId5"/>
          <a:stretch>
            <a:fillRect/>
          </a:stretch>
        </p:blipFill>
        <p:spPr>
          <a:xfrm>
            <a:off x="-12368" y="-61005"/>
            <a:ext cx="9156368" cy="518205"/>
          </a:xfrm>
          <a:prstGeom prst="rect">
            <a:avLst/>
          </a:prstGeom>
        </p:spPr>
      </p:pic>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20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3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130.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80.png"/><Relationship Id="rId5" Type="http://schemas.openxmlformats.org/officeDocument/2006/relationships/image" Target="../media/image41.png"/><Relationship Id="rId4" Type="http://schemas.openxmlformats.org/officeDocument/2006/relationships/image" Target="../media/image160.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300.png"/><Relationship Id="rId5" Type="http://schemas.openxmlformats.org/officeDocument/2006/relationships/image" Target="../media/image45.png"/><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3" Type="http://schemas.openxmlformats.org/officeDocument/2006/relationships/image" Target="../media/image311.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6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NUL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160.png"/></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52.png"/></Relationships>
</file>

<file path=ppt/slides/_rels/slide7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NULL"/></Relationships>
</file>

<file path=ppt/slides/_rels/slide8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8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 Statistics 3E</a:t>
            </a:r>
          </a:p>
        </p:txBody>
      </p:sp>
      <p:sp>
        <p:nvSpPr>
          <p:cNvPr id="3" name="Text Placeholder 2"/>
          <p:cNvSpPr>
            <a:spLocks noGrp="1"/>
          </p:cNvSpPr>
          <p:nvPr>
            <p:ph type="body" idx="1"/>
          </p:nvPr>
        </p:nvSpPr>
        <p:spPr/>
        <p:txBody>
          <a:bodyPr/>
          <a:lstStyle/>
          <a:p>
            <a:pPr algn="r"/>
            <a:r>
              <a:rPr lang="en-US" dirty="0"/>
              <a:t>William Navidi and Barry Monk</a:t>
            </a:r>
          </a:p>
        </p:txBody>
      </p:sp>
    </p:spTree>
    <p:extLst>
      <p:ext uri="{BB962C8B-B14F-4D97-AF65-F5344CB8AC3E}">
        <p14:creationId xmlns:p14="http://schemas.microsoft.com/office/powerpoint/2010/main" val="299272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a:xfrm>
            <a:off x="152400" y="1219200"/>
            <a:ext cx="8839200" cy="5334000"/>
          </a:xfrm>
        </p:spPr>
        <p:txBody>
          <a:bodyPr/>
          <a:lstStyle/>
          <a:p>
            <a:pPr marL="0" indent="0">
              <a:buNone/>
            </a:pPr>
            <a:r>
              <a:rPr lang="en-US" dirty="0"/>
              <a:t>A </a:t>
            </a:r>
            <a:r>
              <a:rPr lang="en-US" b="1" dirty="0">
                <a:solidFill>
                  <a:schemeClr val="accent4"/>
                </a:solidFill>
              </a:rPr>
              <a:t>point estimate </a:t>
            </a:r>
            <a:r>
              <a:rPr lang="en-US" dirty="0"/>
              <a:t>is a single number that is used to estimate the value of an unknown parameter.</a:t>
            </a:r>
          </a:p>
          <a:p>
            <a:pPr marL="0" indent="0">
              <a:buNone/>
            </a:pPr>
            <a:endParaRPr lang="en-US" dirty="0"/>
          </a:p>
          <a:p>
            <a:pPr marL="0" indent="0">
              <a:buNone/>
            </a:pPr>
            <a:r>
              <a:rPr lang="en-US" dirty="0"/>
              <a:t>A </a:t>
            </a:r>
            <a:r>
              <a:rPr lang="en-US" b="1" dirty="0">
                <a:solidFill>
                  <a:schemeClr val="accent4"/>
                </a:solidFill>
              </a:rPr>
              <a:t>confidence interval </a:t>
            </a:r>
            <a:r>
              <a:rPr lang="en-US" dirty="0"/>
              <a:t>is an interval that is used to estimate the value of a parameter.</a:t>
            </a:r>
          </a:p>
          <a:p>
            <a:pPr marL="0" indent="0">
              <a:buNone/>
            </a:pPr>
            <a:endParaRPr lang="en-US" dirty="0"/>
          </a:p>
          <a:p>
            <a:pPr marL="0" indent="0">
              <a:buNone/>
            </a:pPr>
            <a:r>
              <a:rPr lang="en-US" dirty="0"/>
              <a:t>The </a:t>
            </a:r>
            <a:r>
              <a:rPr lang="en-US" b="1" dirty="0">
                <a:solidFill>
                  <a:schemeClr val="accent4"/>
                </a:solidFill>
              </a:rPr>
              <a:t>confidence level </a:t>
            </a:r>
            <a:r>
              <a:rPr lang="en-US" dirty="0"/>
              <a:t>is a percentage between 0% and 100% that measures the success rate of the method used to construct the confidence interval.</a:t>
            </a:r>
          </a:p>
          <a:p>
            <a:pPr marL="0" indent="0">
              <a:buNone/>
            </a:pPr>
            <a:endParaRPr lang="en-US" dirty="0"/>
          </a:p>
          <a:p>
            <a:pPr marL="0" indent="0">
              <a:buNone/>
            </a:pPr>
            <a:r>
              <a:rPr lang="en-US" dirty="0"/>
              <a:t>The </a:t>
            </a:r>
            <a:r>
              <a:rPr lang="en-US" b="1" dirty="0">
                <a:solidFill>
                  <a:schemeClr val="accent4"/>
                </a:solidFill>
              </a:rPr>
              <a:t>margin of error </a:t>
            </a:r>
            <a:r>
              <a:rPr lang="en-US" dirty="0"/>
              <a:t>is computed by multiplying the critical value by the standard error.</a:t>
            </a:r>
          </a:p>
        </p:txBody>
      </p:sp>
    </p:spTree>
    <p:extLst>
      <p:ext uri="{BB962C8B-B14F-4D97-AF65-F5344CB8AC3E}">
        <p14:creationId xmlns:p14="http://schemas.microsoft.com/office/powerpoint/2010/main" val="4258018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critical values for confidence intervals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426526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Finding the Critical Value</a:t>
            </a:r>
          </a:p>
        </p:txBody>
      </p:sp>
      <p:sp>
        <p:nvSpPr>
          <p:cNvPr id="4" name="Content Placeholder 3"/>
          <p:cNvSpPr>
            <a:spLocks noGrp="1"/>
          </p:cNvSpPr>
          <p:nvPr>
            <p:ph sz="quarter" idx="12"/>
          </p:nvPr>
        </p:nvSpPr>
        <p:spPr>
          <a:xfrm>
            <a:off x="152400" y="1160418"/>
            <a:ext cx="8763000" cy="2344782"/>
          </a:xfrm>
        </p:spPr>
        <p:txBody>
          <a:bodyPr/>
          <a:lstStyle/>
          <a:p>
            <a:pPr marL="0" indent="0">
              <a:buNone/>
            </a:pPr>
            <a:r>
              <a:rPr lang="en-US" dirty="0"/>
              <a:t>Although 95% is the most commonly used confidence level, sometimes we will want to construct a confidence interval with a different level. We can construct a confidence interval with any confidence level between 0% and 100% by finding the appropriate critical value for that level. The critical values for several common confidence levels are given in the bottom row of Table A.3.</a:t>
            </a:r>
          </a:p>
        </p:txBody>
      </p:sp>
      <p:pic>
        <p:nvPicPr>
          <p:cNvPr id="7" name="Content Placeholder 6" descr="Image of critical values from Table A.3. For a confidence level of 20%, the critical value is 0.253. For 50%, it is 0.674. For 80%, it is 1.282. For 90%, it is 1.645. For 95%, it is 1.96. For 98, it is 2.326. For 99%, it is 2.576. For 99.5%, it is 2.807. For 99.8%, it is 3.09. For 99.9%, it is 3.291."/>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2400" y="3886200"/>
            <a:ext cx="8595360" cy="769825"/>
          </a:xfrm>
        </p:spPr>
      </p:pic>
    </p:spTree>
    <p:extLst>
      <p:ext uri="{BB962C8B-B14F-4D97-AF65-F5344CB8AC3E}">
        <p14:creationId xmlns:p14="http://schemas.microsoft.com/office/powerpoint/2010/main" val="177002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Confidence Interval</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763000" cy="685800"/>
              </a:xfrm>
            </p:spPr>
            <p:txBody>
              <a:bodyPr/>
              <a:lstStyle/>
              <a:p>
                <a:pPr marL="0" indent="0">
                  <a:buNone/>
                </a:pPr>
                <a:r>
                  <a:rPr lang="en-US" sz="2300" dirty="0"/>
                  <a:t>A large sample has mean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a:rPr>
                          <m:t>𝑥</m:t>
                        </m:r>
                      </m:e>
                    </m:acc>
                    <m:r>
                      <a:rPr lang="en-US" sz="2300" i="1">
                        <a:latin typeface="Cambria Math"/>
                      </a:rPr>
                      <m:t>=7.1</m:t>
                    </m:r>
                  </m:oMath>
                </a14:m>
                <a:r>
                  <a:rPr lang="en-US" sz="2300" dirty="0"/>
                  <a:t> and standard error </a:t>
                </a:r>
                <a14:m>
                  <m:oMath xmlns:m="http://schemas.openxmlformats.org/officeDocument/2006/math">
                    <m:f>
                      <m:fPr>
                        <m:ctrlPr>
                          <a:rPr lang="en-US" sz="2300" i="1">
                            <a:latin typeface="Cambria Math" panose="02040503050406030204" pitchFamily="18" charset="0"/>
                          </a:rPr>
                        </m:ctrlPr>
                      </m:fPr>
                      <m:num>
                        <m:r>
                          <a:rPr lang="en-US" sz="2300" i="1">
                            <a:latin typeface="Cambria Math"/>
                          </a:rPr>
                          <m:t>𝜎</m:t>
                        </m:r>
                      </m:num>
                      <m:den>
                        <m:rad>
                          <m:radPr>
                            <m:degHide m:val="on"/>
                            <m:ctrlPr>
                              <a:rPr lang="en-US" sz="2300" i="1">
                                <a:latin typeface="Cambria Math" panose="02040503050406030204" pitchFamily="18" charset="0"/>
                              </a:rPr>
                            </m:ctrlPr>
                          </m:radPr>
                          <m:deg/>
                          <m:e>
                            <m:r>
                              <a:rPr lang="en-US" sz="2300" i="1">
                                <a:latin typeface="Cambria Math"/>
                              </a:rPr>
                              <m:t>𝑛</m:t>
                            </m:r>
                          </m:e>
                        </m:rad>
                      </m:den>
                    </m:f>
                    <m:r>
                      <a:rPr lang="en-US" sz="2300" i="1">
                        <a:latin typeface="Cambria Math"/>
                      </a:rPr>
                      <m:t>=2.3</m:t>
                    </m:r>
                  </m:oMath>
                </a14:m>
                <a:r>
                  <a:rPr lang="en-US" sz="2300" dirty="0"/>
                  <a:t>. Construct a 90% confidence interval for the population mean </a:t>
                </a:r>
                <a14:m>
                  <m:oMath xmlns:m="http://schemas.openxmlformats.org/officeDocument/2006/math">
                    <m:r>
                      <a:rPr lang="en-US" sz="2300" i="1">
                        <a:latin typeface="Cambria Math"/>
                      </a:rPr>
                      <m:t>𝜇</m:t>
                    </m:r>
                  </m:oMath>
                </a14:m>
                <a:r>
                  <a:rPr lang="en-US" sz="2300" dirty="0"/>
                  <a:t>.</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763000" cy="685800"/>
              </a:xfrm>
              <a:blipFill>
                <a:blip r:embed="rId3"/>
                <a:stretch>
                  <a:fillRect l="-974" b="-566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39430" y="2133600"/>
                <a:ext cx="8852170" cy="4267200"/>
              </a:xfrm>
            </p:spPr>
            <p:txBody>
              <a:bodyPr/>
              <a:lstStyle/>
              <a:p>
                <a:pPr marL="0" indent="0">
                  <a:buNone/>
                </a:pPr>
                <a:r>
                  <a:rPr lang="en-US" sz="2300" b="1" dirty="0"/>
                  <a:t>Solution:</a:t>
                </a:r>
                <a:endParaRPr lang="en-US" sz="2300" dirty="0"/>
              </a:p>
              <a:p>
                <a:pPr marL="0" indent="0">
                  <a:buNone/>
                </a:pPr>
                <a:r>
                  <a:rPr lang="en-US" sz="2300" dirty="0"/>
                  <a:t>From the bottom row of Table A.3, we see </a:t>
                </a:r>
                <a:br>
                  <a:rPr lang="en-US" sz="2300" dirty="0"/>
                </a:br>
                <a:r>
                  <a:rPr lang="en-US" sz="2300" dirty="0"/>
                  <a:t>that the critical value for a 90% confidence </a:t>
                </a:r>
                <a:br>
                  <a:rPr lang="en-US" sz="2300" dirty="0"/>
                </a:br>
                <a:r>
                  <a:rPr lang="en-US" sz="2300" dirty="0"/>
                  <a:t>interval is 1.645, so the margin of error is </a:t>
                </a:r>
              </a:p>
              <a:p>
                <a:pPr marL="0" indent="0">
                  <a:buNone/>
                </a:pPr>
                <a:endParaRPr lang="en-US" sz="2300" dirty="0"/>
              </a:p>
              <a:p>
                <a:pPr marL="0" indent="0">
                  <a:buNone/>
                </a:pPr>
                <a:r>
                  <a:rPr lang="en-US" sz="2300" dirty="0"/>
                  <a:t>Margin of error = (Critical value)∙(Standard error) = </a:t>
                </a:r>
                <a14:m>
                  <m:oMath xmlns:m="http://schemas.openxmlformats.org/officeDocument/2006/math">
                    <m:r>
                      <a:rPr lang="en-US" sz="2300" i="1" dirty="0">
                        <a:latin typeface="Cambria Math" panose="02040503050406030204" pitchFamily="18" charset="0"/>
                      </a:rPr>
                      <m:t>(1.645)∙(2.3)=3.8</m:t>
                    </m:r>
                  </m:oMath>
                </a14:m>
                <a:endParaRPr lang="en-US" sz="2300" dirty="0"/>
              </a:p>
              <a:p>
                <a:pPr marL="0" indent="0">
                  <a:buNone/>
                </a:pPr>
                <a:endParaRPr lang="en-US" sz="2300" dirty="0"/>
              </a:p>
              <a:p>
                <a:pPr marL="0" indent="0">
                  <a:buNone/>
                </a:pPr>
                <a:r>
                  <a:rPr lang="en-US" sz="2300" dirty="0">
                    <a:ea typeface="STIX" pitchFamily="50" charset="0"/>
                    <a:cs typeface="STIX" pitchFamily="50" charset="0"/>
                  </a:rPr>
                  <a:t>A 90% confidence interval for </a:t>
                </a:r>
                <a14:m>
                  <m:oMath xmlns:m="http://schemas.openxmlformats.org/officeDocument/2006/math">
                    <m:r>
                      <a:rPr lang="en-US" sz="2300" i="1">
                        <a:latin typeface="Cambria Math" panose="02040503050406030204" pitchFamily="18" charset="0"/>
                      </a:rPr>
                      <m:t>𝜇</m:t>
                    </m:r>
                  </m:oMath>
                </a14:m>
                <a:r>
                  <a:rPr lang="en-US" sz="2300" dirty="0">
                    <a:ea typeface="STIX" pitchFamily="50" charset="0"/>
                    <a:cs typeface="STIX" pitchFamily="50" charset="0"/>
                  </a:rPr>
                  <a:t> is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rPr>
                      <m:t>3.8</m:t>
                    </m:r>
                  </m:oMath>
                </a14:m>
                <a:r>
                  <a:rPr lang="en-US" sz="2300" dirty="0">
                    <a:ea typeface="STIX" pitchFamily="50" charset="0"/>
                    <a:cs typeface="STIX" pitchFamily="50" charset="0"/>
                  </a:rPr>
                  <a:t> or </a:t>
                </a:r>
                <a14:m>
                  <m:oMath xmlns:m="http://schemas.openxmlformats.org/officeDocument/2006/math">
                    <m:r>
                      <a:rPr lang="en-US" sz="2300" i="1">
                        <a:latin typeface="Cambria Math" panose="02040503050406030204" pitchFamily="18" charset="0"/>
                      </a:rPr>
                      <m:t>7.1</m:t>
                    </m:r>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rPr>
                      <m:t>3.8</m:t>
                    </m:r>
                  </m:oMath>
                </a14:m>
                <a:r>
                  <a:rPr lang="en-US" sz="2300" dirty="0">
                    <a:ea typeface="STIX" pitchFamily="50" charset="0"/>
                    <a:cs typeface="STIX" pitchFamily="50" charset="0"/>
                  </a:rPr>
                  <a:t>. </a:t>
                </a:r>
              </a:p>
              <a:p>
                <a:pPr marL="0" indent="0">
                  <a:buNone/>
                </a:pPr>
                <a:endParaRPr lang="en-US" sz="2300" dirty="0">
                  <a:ea typeface="STIX" pitchFamily="50" charset="0"/>
                  <a:cs typeface="STIX" pitchFamily="50" charset="0"/>
                </a:endParaRPr>
              </a:p>
              <a:p>
                <a:pPr marL="0" indent="0">
                  <a:buNone/>
                </a:pPr>
                <a:r>
                  <a:rPr lang="en-US" sz="2300" dirty="0">
                    <a:solidFill>
                      <a:schemeClr val="bg2"/>
                    </a:solidFill>
                    <a:ea typeface="STIX" pitchFamily="50" charset="0"/>
                    <a:cs typeface="STIX" pitchFamily="50" charset="0"/>
                  </a:rPr>
                  <a:t>90% Confidence Interval: 	</a:t>
                </a:r>
                <a14:m>
                  <m:oMath xmlns:m="http://schemas.openxmlformats.org/officeDocument/2006/math">
                    <m:r>
                      <a:rPr lang="en-US" sz="2300" i="1">
                        <a:solidFill>
                          <a:schemeClr val="bg2"/>
                        </a:solidFill>
                        <a:latin typeface="Cambria Math" panose="02040503050406030204" pitchFamily="18" charset="0"/>
                      </a:rPr>
                      <m:t>3.3&lt;</m:t>
                    </m:r>
                    <m:r>
                      <a:rPr lang="en-US" sz="2300" i="1">
                        <a:solidFill>
                          <a:schemeClr val="bg2"/>
                        </a:solidFill>
                        <a:latin typeface="Cambria Math" panose="02040503050406030204" pitchFamily="18" charset="0"/>
                      </a:rPr>
                      <m:t>𝜇</m:t>
                    </m:r>
                    <m:r>
                      <a:rPr lang="en-US" sz="2300" i="1">
                        <a:solidFill>
                          <a:schemeClr val="bg2"/>
                        </a:solidFill>
                        <a:latin typeface="Cambria Math" panose="02040503050406030204" pitchFamily="18" charset="0"/>
                      </a:rPr>
                      <m:t>&lt;10.9</m:t>
                    </m:r>
                  </m:oMath>
                </a14:m>
                <a:endParaRPr lang="en-US" sz="2300" dirty="0">
                  <a:solidFill>
                    <a:schemeClr val="bg2"/>
                  </a:solidFill>
                  <a:ea typeface="STIX" pitchFamily="50" charset="0"/>
                  <a:cs typeface="STIX" pitchFamily="50" charset="0"/>
                </a:endParaRP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39430" y="2133600"/>
                <a:ext cx="8852170" cy="4267200"/>
              </a:xfrm>
              <a:blipFill>
                <a:blip r:embed="rId4"/>
                <a:stretch>
                  <a:fillRect l="-1033" t="-1000"/>
                </a:stretch>
              </a:blipFill>
            </p:spPr>
            <p:txBody>
              <a:bodyPr/>
              <a:lstStyle/>
              <a:p>
                <a:r>
                  <a:rPr lang="en-US">
                    <a:noFill/>
                  </a:rPr>
                  <a:t> </a:t>
                </a:r>
              </a:p>
            </p:txBody>
          </p:sp>
        </mc:Fallback>
      </mc:AlternateContent>
      <p:pic>
        <p:nvPicPr>
          <p:cNvPr id="3" name="Content Placeholder 2" descr="Image from Table A.3 showing that the critical value for a 90% confidence &#10;interval is 1.645."/>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5806171" y="2438400"/>
            <a:ext cx="3109229" cy="951058"/>
          </a:xfrm>
        </p:spPr>
      </p:pic>
    </p:spTree>
    <p:extLst>
      <p:ext uri="{BB962C8B-B14F-4D97-AF65-F5344CB8AC3E}">
        <p14:creationId xmlns:p14="http://schemas.microsoft.com/office/powerpoint/2010/main" val="255164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r>
                          <a:rPr lang="en-US" i="1">
                            <a:latin typeface="Cambria Math"/>
                          </a:rPr>
                          <m:t>𝛼</m:t>
                        </m:r>
                      </m:sub>
                    </m:sSub>
                  </m:oMath>
                </a14:m>
                <a:r>
                  <a:rPr lang="en-US" dirty="0"/>
                  <a:t> Notation</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839200" cy="685800"/>
              </a:xfrm>
            </p:spPr>
            <p:txBody>
              <a:bodyPr/>
              <a:lstStyle/>
              <a:p>
                <a:pPr marL="0" indent="0">
                  <a:buNone/>
                </a:pPr>
                <a:r>
                  <a:rPr lang="en-US" dirty="0"/>
                  <a:t>Sometimes, we may need to find a critical value for a confidence level not given in Table A.3. To do this, it is useful to learn a notation for a </a:t>
                </a:r>
                <a14:m>
                  <m:oMath xmlns:m="http://schemas.openxmlformats.org/officeDocument/2006/math">
                    <m:r>
                      <a:rPr lang="en-US" i="1" dirty="0">
                        <a:latin typeface="Cambria Math"/>
                      </a:rPr>
                      <m:t>𝑧</m:t>
                    </m:r>
                  </m:oMath>
                </a14:m>
                <a:r>
                  <a:rPr lang="en-US" dirty="0"/>
                  <a:t>-score with a given area to its right.</a:t>
                </a:r>
              </a:p>
              <a:p>
                <a:pPr>
                  <a:buFont typeface="Arial" panose="020B0604020202020204" pitchFamily="34" charset="0"/>
                  <a:buChar char="•"/>
                </a:pPr>
                <a:r>
                  <a:rPr lang="en-US" b="1" dirty="0">
                    <a:solidFill>
                      <a:schemeClr val="bg2"/>
                    </a:solidFill>
                  </a:rPr>
                  <a:t>The notation </a:t>
                </a:r>
                <a14:m>
                  <m:oMath xmlns:m="http://schemas.openxmlformats.org/officeDocument/2006/math">
                    <m:sSub>
                      <m:sSubPr>
                        <m:ctrlPr>
                          <a:rPr lang="en-US" b="1" i="1">
                            <a:solidFill>
                              <a:schemeClr val="bg2"/>
                            </a:solidFill>
                            <a:latin typeface="Cambria Math" panose="02040503050406030204" pitchFamily="18" charset="0"/>
                          </a:rPr>
                        </m:ctrlPr>
                      </m:sSubPr>
                      <m:e>
                        <m:r>
                          <a:rPr lang="en-US" b="1" i="1">
                            <a:solidFill>
                              <a:schemeClr val="bg2"/>
                            </a:solidFill>
                            <a:latin typeface="Cambria Math"/>
                          </a:rPr>
                          <m:t>𝒛</m:t>
                        </m:r>
                      </m:e>
                      <m:sub>
                        <m:r>
                          <a:rPr lang="en-US" b="1" i="1">
                            <a:solidFill>
                              <a:schemeClr val="bg2"/>
                            </a:solidFill>
                            <a:latin typeface="Cambria Math"/>
                          </a:rPr>
                          <m:t>𝜶</m:t>
                        </m:r>
                      </m:sub>
                    </m:sSub>
                  </m:oMath>
                </a14:m>
                <a:r>
                  <a:rPr lang="en-US" b="1" dirty="0">
                    <a:solidFill>
                      <a:schemeClr val="bg2"/>
                    </a:solidFill>
                  </a:rPr>
                  <a:t> refers to the </a:t>
                </a:r>
                <a14:m>
                  <m:oMath xmlns:m="http://schemas.openxmlformats.org/officeDocument/2006/math">
                    <m:r>
                      <a:rPr lang="en-US" b="1" i="1" dirty="0">
                        <a:solidFill>
                          <a:schemeClr val="bg2"/>
                        </a:solidFill>
                        <a:latin typeface="Cambria Math"/>
                      </a:rPr>
                      <m:t>𝒛</m:t>
                    </m:r>
                  </m:oMath>
                </a14:m>
                <a:r>
                  <a:rPr lang="en-US" b="1" dirty="0">
                    <a:solidFill>
                      <a:schemeClr val="bg2"/>
                    </a:solidFill>
                  </a:rPr>
                  <a:t>-score with an area of </a:t>
                </a:r>
                <a14:m>
                  <m:oMath xmlns:m="http://schemas.openxmlformats.org/officeDocument/2006/math">
                    <m:r>
                      <a:rPr lang="en-US" b="1" i="1">
                        <a:solidFill>
                          <a:schemeClr val="bg2"/>
                        </a:solidFill>
                        <a:latin typeface="Cambria Math"/>
                      </a:rPr>
                      <m:t>𝜶</m:t>
                    </m:r>
                  </m:oMath>
                </a14:m>
                <a:r>
                  <a:rPr lang="en-US" b="1" dirty="0">
                    <a:solidFill>
                      <a:schemeClr val="bg2"/>
                    </a:solidFill>
                  </a:rPr>
                  <a:t> to its right.</a:t>
                </a:r>
              </a:p>
              <a:p>
                <a:pPr>
                  <a:buFont typeface="Arial" panose="020B0604020202020204" pitchFamily="34" charset="0"/>
                  <a:buChar char="•"/>
                </a:pPr>
                <a:r>
                  <a:rPr lang="en-US" b="1" dirty="0">
                    <a:solidFill>
                      <a:schemeClr val="bg2"/>
                    </a:solidFill>
                  </a:rPr>
                  <a:t>The notation </a:t>
                </a:r>
                <a14:m>
                  <m:oMath xmlns:m="http://schemas.openxmlformats.org/officeDocument/2006/math">
                    <m:sSub>
                      <m:sSubPr>
                        <m:ctrlPr>
                          <a:rPr lang="en-US" b="1" i="1">
                            <a:solidFill>
                              <a:schemeClr val="bg2"/>
                            </a:solidFill>
                            <a:latin typeface="Cambria Math" panose="02040503050406030204" pitchFamily="18" charset="0"/>
                          </a:rPr>
                        </m:ctrlPr>
                      </m:sSubPr>
                      <m:e>
                        <m:r>
                          <a:rPr lang="en-US" b="1" i="1">
                            <a:solidFill>
                              <a:schemeClr val="bg2"/>
                            </a:solidFill>
                            <a:latin typeface="Cambria Math"/>
                          </a:rPr>
                          <m:t>𝒛</m:t>
                        </m:r>
                      </m:e>
                      <m:sub>
                        <m:r>
                          <a:rPr lang="en-US" b="1" i="1">
                            <a:solidFill>
                              <a:schemeClr val="bg2"/>
                            </a:solidFill>
                            <a:latin typeface="Cambria Math"/>
                          </a:rPr>
                          <m:t>𝜶</m:t>
                        </m:r>
                        <m:r>
                          <a:rPr lang="en-US" b="1" i="1">
                            <a:solidFill>
                              <a:schemeClr val="bg2"/>
                            </a:solidFill>
                            <a:latin typeface="Cambria Math"/>
                          </a:rPr>
                          <m:t>/</m:t>
                        </m:r>
                        <m:r>
                          <a:rPr lang="en-US" b="1" i="1">
                            <a:solidFill>
                              <a:schemeClr val="bg2"/>
                            </a:solidFill>
                            <a:latin typeface="Cambria Math"/>
                          </a:rPr>
                          <m:t>𝟐</m:t>
                        </m:r>
                      </m:sub>
                    </m:sSub>
                  </m:oMath>
                </a14:m>
                <a:r>
                  <a:rPr lang="en-US" b="1" dirty="0">
                    <a:solidFill>
                      <a:schemeClr val="bg2"/>
                    </a:solidFill>
                  </a:rPr>
                  <a:t> refers to the </a:t>
                </a:r>
                <a14:m>
                  <m:oMath xmlns:m="http://schemas.openxmlformats.org/officeDocument/2006/math">
                    <m:r>
                      <a:rPr lang="en-US" b="1" i="1" dirty="0">
                        <a:solidFill>
                          <a:schemeClr val="bg2"/>
                        </a:solidFill>
                        <a:latin typeface="Cambria Math"/>
                      </a:rPr>
                      <m:t>𝒛</m:t>
                    </m:r>
                  </m:oMath>
                </a14:m>
                <a:r>
                  <a:rPr lang="en-US" b="1" dirty="0">
                    <a:solidFill>
                      <a:schemeClr val="bg2"/>
                    </a:solidFill>
                  </a:rPr>
                  <a:t>-score with an area of </a:t>
                </a:r>
                <a14:m>
                  <m:oMath xmlns:m="http://schemas.openxmlformats.org/officeDocument/2006/math">
                    <m:r>
                      <a:rPr lang="en-US" b="1" i="1">
                        <a:solidFill>
                          <a:schemeClr val="bg2"/>
                        </a:solidFill>
                        <a:latin typeface="Cambria Math"/>
                      </a:rPr>
                      <m:t>𝜶</m:t>
                    </m:r>
                    <m:r>
                      <a:rPr lang="en-US" b="1" i="1">
                        <a:solidFill>
                          <a:schemeClr val="bg2"/>
                        </a:solidFill>
                        <a:latin typeface="Cambria Math"/>
                      </a:rPr>
                      <m:t>/</m:t>
                    </m:r>
                    <m:r>
                      <a:rPr lang="en-US" b="1" i="1">
                        <a:solidFill>
                          <a:schemeClr val="bg2"/>
                        </a:solidFill>
                        <a:latin typeface="Cambria Math"/>
                      </a:rPr>
                      <m:t>𝟐</m:t>
                    </m:r>
                  </m:oMath>
                </a14:m>
                <a:r>
                  <a:rPr lang="en-US" b="1" dirty="0">
                    <a:solidFill>
                      <a:schemeClr val="bg2"/>
                    </a:solidFill>
                  </a:rPr>
                  <a:t> to its right.</a:t>
                </a: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839200" cy="685800"/>
              </a:xfrm>
              <a:blipFill>
                <a:blip r:embed="rId4"/>
                <a:stretch>
                  <a:fillRect l="-1034" t="-7080" r="-1172" b="-317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descr="Normal curve with 1−𝛼 is the confidence level. This shows that z-sub alpha over 2 is the critical value.&#10;"/>
              <p:cNvSpPr>
                <a:spLocks noGrp="1"/>
              </p:cNvSpPr>
              <p:nvPr>
                <p:ph sz="quarter" idx="14"/>
              </p:nvPr>
            </p:nvSpPr>
            <p:spPr>
              <a:xfrm>
                <a:off x="147536" y="3981640"/>
                <a:ext cx="5338864" cy="1524000"/>
              </a:xfrm>
            </p:spPr>
            <p:txBody>
              <a:bodyPr/>
              <a:lstStyle/>
              <a:p>
                <a:pPr marL="0" indent="0">
                  <a:buNone/>
                </a:pPr>
                <a:r>
                  <a:rPr lang="en-US" dirty="0"/>
                  <a:t>If </a:t>
                </a:r>
                <a14:m>
                  <m:oMath xmlns:m="http://schemas.openxmlformats.org/officeDocument/2006/math">
                    <m:r>
                      <a:rPr lang="en-US" i="1">
                        <a:latin typeface="Cambria Math"/>
                      </a:rPr>
                      <m:t>1−</m:t>
                    </m:r>
                    <m:r>
                      <a:rPr lang="en-US" i="1">
                        <a:latin typeface="Cambria Math"/>
                      </a:rPr>
                      <m:t>𝛼</m:t>
                    </m:r>
                  </m:oMath>
                </a14:m>
                <a:r>
                  <a:rPr lang="en-US" dirty="0"/>
                  <a:t> is the confidence level, then the critical value is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r>
                          <a:rPr lang="en-US" i="1">
                            <a:latin typeface="Cambria Math"/>
                          </a:rPr>
                          <m:t>𝛼</m:t>
                        </m:r>
                        <m:r>
                          <a:rPr lang="en-US" i="1">
                            <a:latin typeface="Cambria Math"/>
                          </a:rPr>
                          <m:t>/2</m:t>
                        </m:r>
                      </m:sub>
                    </m:sSub>
                  </m:oMath>
                </a14:m>
                <a:r>
                  <a:rPr lang="en-US" dirty="0"/>
                  <a:t> because the area under the standard normal curve between </a:t>
                </a:r>
                <a14:m>
                  <m:oMath xmlns:m="http://schemas.openxmlformats.org/officeDocument/2006/math">
                    <m:sSub>
                      <m:sSubPr>
                        <m:ctrlPr>
                          <a:rPr lang="en-US" i="1">
                            <a:latin typeface="Cambria Math" panose="02040503050406030204" pitchFamily="18" charset="0"/>
                          </a:rPr>
                        </m:ctrlPr>
                      </m:sSubPr>
                      <m:e>
                        <m:r>
                          <a:rPr lang="en-US" i="1">
                            <a:latin typeface="Cambria Math"/>
                          </a:rPr>
                          <m:t>−</m:t>
                        </m:r>
                        <m:r>
                          <a:rPr lang="en-US" i="1">
                            <a:latin typeface="Cambria Math"/>
                          </a:rPr>
                          <m:t>𝑧</m:t>
                        </m:r>
                      </m:e>
                      <m:sub>
                        <m:r>
                          <a:rPr lang="en-US" i="1">
                            <a:latin typeface="Cambria Math"/>
                          </a:rPr>
                          <m:t>𝛼</m:t>
                        </m:r>
                        <m:r>
                          <a:rPr lang="en-US" i="1">
                            <a:latin typeface="Cambria Math"/>
                          </a:rPr>
                          <m:t>/2</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r>
                          <a:rPr lang="en-US" i="1">
                            <a:latin typeface="Cambria Math"/>
                          </a:rPr>
                          <m:t>𝛼</m:t>
                        </m:r>
                        <m:r>
                          <a:rPr lang="en-US" i="1">
                            <a:latin typeface="Cambria Math"/>
                          </a:rPr>
                          <m:t>/2</m:t>
                        </m:r>
                      </m:sub>
                    </m:sSub>
                  </m:oMath>
                </a14:m>
                <a:r>
                  <a:rPr lang="en-US" dirty="0"/>
                  <a:t> is </a:t>
                </a:r>
                <a14:m>
                  <m:oMath xmlns:m="http://schemas.openxmlformats.org/officeDocument/2006/math">
                    <m:r>
                      <a:rPr lang="en-US" i="1">
                        <a:latin typeface="Cambria Math"/>
                      </a:rPr>
                      <m:t>1−</m:t>
                    </m:r>
                    <m:r>
                      <a:rPr lang="en-US" i="1">
                        <a:latin typeface="Cambria Math"/>
                      </a:rPr>
                      <m:t>𝛼</m:t>
                    </m:r>
                  </m:oMath>
                </a14:m>
                <a:r>
                  <a:rPr lang="en-US" dirty="0"/>
                  <a:t>. </a:t>
                </a:r>
              </a:p>
              <a:p>
                <a:pPr marL="0" indent="0">
                  <a:buNone/>
                </a:pPr>
                <a:r>
                  <a:rPr lang="en-US" dirty="0"/>
                  <a:t>These </a:t>
                </a:r>
                <a14:m>
                  <m:oMath xmlns:m="http://schemas.openxmlformats.org/officeDocument/2006/math">
                    <m:r>
                      <a:rPr lang="en-US" i="1" dirty="0">
                        <a:latin typeface="Cambria Math"/>
                      </a:rPr>
                      <m:t>𝑧</m:t>
                    </m:r>
                  </m:oMath>
                </a14:m>
                <a:r>
                  <a:rPr lang="en-US" dirty="0"/>
                  <a:t>-scores can be found using Table A.2 or technology.</a:t>
                </a:r>
              </a:p>
            </p:txBody>
          </p:sp>
        </mc:Choice>
        <mc:Fallback xmlns="">
          <p:sp>
            <p:nvSpPr>
              <p:cNvPr id="5" name="Content Placeholder 4" descr="Normal curve with 1−𝛼 is the confidence level. This shows that z-sub alpha over 2 is the critical value.&#10;"/>
              <p:cNvSpPr>
                <a:spLocks noGrp="1" noRot="1" noChangeAspect="1" noMove="1" noResize="1" noEditPoints="1" noAdjustHandles="1" noChangeArrowheads="1" noChangeShapeType="1" noTextEdit="1"/>
              </p:cNvSpPr>
              <p:nvPr>
                <p:ph sz="quarter" idx="14"/>
              </p:nvPr>
            </p:nvSpPr>
            <p:spPr>
              <a:xfrm>
                <a:off x="147536" y="3981640"/>
                <a:ext cx="5338864" cy="1524000"/>
              </a:xfrm>
              <a:blipFill>
                <a:blip r:embed="rId5"/>
                <a:stretch>
                  <a:fillRect l="-1712" t="-3200" b="-65200"/>
                </a:stretch>
              </a:blipFill>
            </p:spPr>
            <p:txBody>
              <a:bodyPr/>
              <a:lstStyle/>
              <a:p>
                <a:r>
                  <a:rPr lang="en-US">
                    <a:noFill/>
                  </a:rPr>
                  <a:t> </a:t>
                </a:r>
              </a:p>
            </p:txBody>
          </p:sp>
        </mc:Fallback>
      </mc:AlternateContent>
      <p:pic>
        <p:nvPicPr>
          <p:cNvPr id="6" name="Content Placeholder 5" descr="Normal curve with an area of 1 minus alpha bounded in the middle. This results in alpha over 2 in each tail."/>
          <p:cNvPicPr>
            <a:picLocks noGrp="1" noChangeAspect="1"/>
          </p:cNvPicPr>
          <p:nvPr>
            <p:ph sz="quarter" idx="13"/>
          </p:nvPr>
        </p:nvPicPr>
        <p:blipFill>
          <a:blip r:embed="rId6" cstate="print">
            <a:extLst>
              <a:ext uri="{28A0092B-C50C-407E-A947-70E740481C1C}">
                <a14:useLocalDpi xmlns:a14="http://schemas.microsoft.com/office/drawing/2010/main" val="0"/>
              </a:ext>
            </a:extLst>
          </a:blip>
          <a:stretch>
            <a:fillRect/>
          </a:stretch>
        </p:blipFill>
        <p:spPr>
          <a:xfrm>
            <a:off x="5670097" y="4114800"/>
            <a:ext cx="3119502" cy="2010471"/>
          </a:xfrm>
        </p:spPr>
      </p:pic>
    </p:spTree>
    <p:extLst>
      <p:ext uri="{BB962C8B-B14F-4D97-AF65-F5344CB8AC3E}">
        <p14:creationId xmlns:p14="http://schemas.microsoft.com/office/powerpoint/2010/main" val="423188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a:t>Example: Finding a Critical Value Not in the Table</a:t>
            </a:r>
          </a:p>
        </p:txBody>
      </p:sp>
      <mc:AlternateContent xmlns:mc="http://schemas.openxmlformats.org/markup-compatibility/2006" xmlns:a14="http://schemas.microsoft.com/office/drawing/2010/main">
        <mc:Choice Requires="a14">
          <p:sp>
            <p:nvSpPr>
              <p:cNvPr id="2" name="Content Placeholder 1"/>
              <p:cNvSpPr>
                <a:spLocks noGrp="1"/>
              </p:cNvSpPr>
              <p:nvPr>
                <p:ph sz="quarter" idx="10"/>
              </p:nvPr>
            </p:nvSpPr>
            <p:spPr>
              <a:xfrm>
                <a:off x="152400" y="1234439"/>
                <a:ext cx="8686800" cy="748145"/>
              </a:xfrm>
            </p:spPr>
            <p:txBody>
              <a:bodyPr/>
              <a:lstStyle/>
              <a:p>
                <a:pPr marL="0" indent="0">
                  <a:buNone/>
                </a:pPr>
                <a:r>
                  <a:rPr lang="en-US" sz="2200" dirty="0"/>
                  <a:t>Find the critical value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𝑧</m:t>
                        </m:r>
                      </m:e>
                      <m:sub>
                        <m:r>
                          <a:rPr lang="en-US" sz="2200" i="1">
                            <a:latin typeface="Cambria Math"/>
                          </a:rPr>
                          <m:t>𝛼</m:t>
                        </m:r>
                        <m:r>
                          <a:rPr lang="en-US" sz="2200" i="1">
                            <a:latin typeface="Cambria Math"/>
                          </a:rPr>
                          <m:t>/2</m:t>
                        </m:r>
                      </m:sub>
                    </m:sSub>
                  </m:oMath>
                </a14:m>
                <a:r>
                  <a:rPr lang="en-US" sz="2200" dirty="0"/>
                  <a:t> for a 92% confidence interval.</a:t>
                </a:r>
              </a:p>
            </p:txBody>
          </p:sp>
        </mc:Choice>
        <mc:Fallback xmlns="">
          <p:sp>
            <p:nvSpPr>
              <p:cNvPr id="2" name="Content Placeholder 1"/>
              <p:cNvSpPr>
                <a:spLocks noGrp="1" noRot="1" noChangeAspect="1" noMove="1" noResize="1" noEditPoints="1" noAdjustHandles="1" noChangeArrowheads="1" noChangeShapeType="1" noTextEdit="1"/>
              </p:cNvSpPr>
              <p:nvPr>
                <p:ph sz="quarter" idx="10"/>
              </p:nvPr>
            </p:nvSpPr>
            <p:spPr>
              <a:xfrm>
                <a:off x="152400" y="1234439"/>
                <a:ext cx="8686800" cy="748145"/>
              </a:xfrm>
              <a:blipFill>
                <a:blip r:embed="rId3"/>
                <a:stretch>
                  <a:fillRect l="-912" t="-40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2"/>
              </p:nvPr>
            </p:nvSpPr>
            <p:spPr>
              <a:xfrm>
                <a:off x="146538" y="1700507"/>
                <a:ext cx="8153400" cy="685800"/>
              </a:xfrm>
            </p:spPr>
            <p:txBody>
              <a:bodyPr/>
              <a:lstStyle/>
              <a:p>
                <a:pPr marL="0" indent="0">
                  <a:buNone/>
                </a:pPr>
                <a:r>
                  <a:rPr lang="en-US" sz="2200" b="1" dirty="0"/>
                  <a:t>Solution:</a:t>
                </a:r>
                <a:endParaRPr lang="en-US" sz="2200" dirty="0"/>
              </a:p>
              <a:p>
                <a:pPr marL="0" indent="0">
                  <a:buNone/>
                </a:pPr>
                <a:r>
                  <a:rPr lang="en-US" sz="2200" dirty="0"/>
                  <a:t>The confidence level is 92%, so </a:t>
                </a:r>
                <a14:m>
                  <m:oMath xmlns:m="http://schemas.openxmlformats.org/officeDocument/2006/math">
                    <m:r>
                      <a:rPr lang="en-US" sz="2200" i="1">
                        <a:latin typeface="Cambria Math"/>
                      </a:rPr>
                      <m:t>1−</m:t>
                    </m:r>
                    <m:r>
                      <a:rPr lang="en-US" sz="2200" i="1">
                        <a:latin typeface="Cambria Math"/>
                        <a:ea typeface="Cambria Math"/>
                      </a:rPr>
                      <m:t>𝛼</m:t>
                    </m:r>
                  </m:oMath>
                </a14:m>
                <a:r>
                  <a:rPr lang="en-US" sz="2200" dirty="0"/>
                  <a:t> = 0.92. </a:t>
                </a:r>
                <a:br>
                  <a:rPr lang="en-US" sz="2200" dirty="0"/>
                </a:br>
                <a:r>
                  <a:rPr lang="en-US" sz="2200" dirty="0"/>
                  <a:t>It follows that </a:t>
                </a:r>
                <a14:m>
                  <m:oMath xmlns:m="http://schemas.openxmlformats.org/officeDocument/2006/math">
                    <m:r>
                      <a:rPr lang="en-US" sz="2200" i="1">
                        <a:latin typeface="Cambria Math"/>
                        <a:ea typeface="Cambria Math"/>
                      </a:rPr>
                      <m:t>𝛼</m:t>
                    </m:r>
                  </m:oMath>
                </a14:m>
                <a:r>
                  <a:rPr lang="en-US" sz="2200" dirty="0"/>
                  <a:t> = 0.08, or </a:t>
                </a:r>
                <a14:m>
                  <m:oMath xmlns:m="http://schemas.openxmlformats.org/officeDocument/2006/math">
                    <m:f>
                      <m:fPr>
                        <m:type m:val="lin"/>
                        <m:ctrlPr>
                          <a:rPr lang="en-US" sz="2200" i="1">
                            <a:latin typeface="Cambria Math" panose="02040503050406030204" pitchFamily="18" charset="0"/>
                          </a:rPr>
                        </m:ctrlPr>
                      </m:fPr>
                      <m:num>
                        <m:r>
                          <a:rPr lang="en-US" sz="2200" i="1">
                            <a:latin typeface="Cambria Math"/>
                            <a:ea typeface="Cambria Math"/>
                          </a:rPr>
                          <m:t>𝛼</m:t>
                        </m:r>
                      </m:num>
                      <m:den>
                        <m:r>
                          <a:rPr lang="en-US" sz="2200" i="1">
                            <a:latin typeface="Cambria Math"/>
                          </a:rPr>
                          <m:t>2</m:t>
                        </m:r>
                      </m:den>
                    </m:f>
                  </m:oMath>
                </a14:m>
                <a:r>
                  <a:rPr lang="en-US" sz="2200" dirty="0"/>
                  <a:t> = 0.04. The </a:t>
                </a:r>
                <a:br>
                  <a:rPr lang="en-US" sz="2200" dirty="0"/>
                </a:br>
                <a:r>
                  <a:rPr lang="en-US" sz="2200" dirty="0"/>
                  <a:t>critical value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𝑧</m:t>
                        </m:r>
                      </m:e>
                      <m:sub>
                        <m:r>
                          <a:rPr lang="en-US" sz="2200" i="1">
                            <a:latin typeface="Cambria Math"/>
                          </a:rPr>
                          <m:t>0.04</m:t>
                        </m:r>
                      </m:sub>
                    </m:sSub>
                  </m:oMath>
                </a14:m>
                <a:r>
                  <a:rPr lang="en-US" sz="2200" dirty="0"/>
                  <a:t>. Since the area to the </a:t>
                </a:r>
                <a:br>
                  <a:rPr lang="en-US" sz="2200" dirty="0"/>
                </a:br>
                <a:r>
                  <a:rPr lang="en-US" sz="2200" dirty="0"/>
                  <a:t>right of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𝑧</m:t>
                        </m:r>
                      </m:e>
                      <m:sub>
                        <m:r>
                          <a:rPr lang="en-US" sz="2200" i="1">
                            <a:latin typeface="Cambria Math"/>
                          </a:rPr>
                          <m:t>0.04</m:t>
                        </m:r>
                      </m:sub>
                    </m:sSub>
                  </m:oMath>
                </a14:m>
                <a:r>
                  <a:rPr lang="en-US" sz="2200" dirty="0"/>
                  <a:t> is 0.04, the area to the left is </a:t>
                </a:r>
                <a:br>
                  <a:rPr lang="en-US" sz="2200" dirty="0"/>
                </a:br>
                <a:r>
                  <a:rPr lang="en-US" sz="2200" dirty="0"/>
                  <a:t>1 – 0.04 = 0.96. </a:t>
                </a:r>
              </a:p>
              <a:p>
                <a:pPr marL="0" indent="0">
                  <a:buNone/>
                </a:pPr>
                <a:endParaRPr lang="en-US" sz="2200" dirty="0"/>
              </a:p>
              <a:p>
                <a:pPr marL="0" indent="0">
                  <a:buNone/>
                </a:pPr>
                <a:r>
                  <a:rPr lang="en-US" sz="2200" dirty="0"/>
                  <a:t>Using Table A.2 or technology, we find the critical value to be 1.75.</a:t>
                </a:r>
              </a:p>
              <a:p>
                <a:pPr marL="0" indent="0">
                  <a:buNone/>
                </a:pPr>
                <a:endParaRPr lang="en-US" sz="22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2"/>
              </p:nvPr>
            </p:nvSpPr>
            <p:spPr>
              <a:xfrm>
                <a:off x="146538" y="1700507"/>
                <a:ext cx="8153400" cy="685800"/>
              </a:xfrm>
              <a:blipFill>
                <a:blip r:embed="rId4"/>
                <a:stretch>
                  <a:fillRect l="-972" t="-6250" b="-334821"/>
                </a:stretch>
              </a:blipFill>
            </p:spPr>
            <p:txBody>
              <a:bodyPr/>
              <a:lstStyle/>
              <a:p>
                <a:r>
                  <a:rPr lang="en-US">
                    <a:noFill/>
                  </a:rPr>
                  <a:t> </a:t>
                </a:r>
              </a:p>
            </p:txBody>
          </p:sp>
        </mc:Fallback>
      </mc:AlternateContent>
      <p:pic>
        <p:nvPicPr>
          <p:cNvPr id="9" name="Content Placeholder 8" descr="Image of normal curve with 0.92 area bounded in the middle."/>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5266205" y="1991939"/>
            <a:ext cx="3749040" cy="1720870"/>
          </a:xfrm>
        </p:spPr>
      </p:pic>
      <p:pic>
        <p:nvPicPr>
          <p:cNvPr id="10" name="Content Placeholder 9" descr="Image from Table A.2 showing the critical value to be 1.75."/>
          <p:cNvPicPr>
            <a:picLocks noGrp="1" noChangeAspect="1"/>
          </p:cNvPicPr>
          <p:nvPr>
            <p:ph sz="quarter" idx="14"/>
          </p:nvPr>
        </p:nvPicPr>
        <p:blipFill>
          <a:blip r:embed="rId6">
            <a:extLst>
              <a:ext uri="{28A0092B-C50C-407E-A947-70E740481C1C}">
                <a14:useLocalDpi xmlns:a14="http://schemas.microsoft.com/office/drawing/2010/main" val="0"/>
              </a:ext>
            </a:extLst>
          </a:blip>
          <a:stretch>
            <a:fillRect/>
          </a:stretch>
        </p:blipFill>
        <p:spPr>
          <a:xfrm>
            <a:off x="533400" y="4724400"/>
            <a:ext cx="4572000" cy="1521452"/>
          </a:xfrm>
        </p:spPr>
      </p:pic>
      <p:pic>
        <p:nvPicPr>
          <p:cNvPr id="11" name="Content Placeholder 10" descr="Image from TI-84 PLUS showing the critical value to be 1.75."/>
          <p:cNvPicPr>
            <a:picLocks noGrp="1" noChangeAspect="1"/>
          </p:cNvPicPr>
          <p:nvPr>
            <p:ph sz="quarter" idx="15"/>
          </p:nvPr>
        </p:nvPicPr>
        <p:blipFill>
          <a:blip r:embed="rId7">
            <a:extLst>
              <a:ext uri="{28A0092B-C50C-407E-A947-70E740481C1C}">
                <a14:useLocalDpi xmlns:a14="http://schemas.microsoft.com/office/drawing/2010/main" val="0"/>
              </a:ext>
            </a:extLst>
          </a:blip>
          <a:stretch>
            <a:fillRect/>
          </a:stretch>
        </p:blipFill>
        <p:spPr>
          <a:xfrm>
            <a:off x="5999254" y="4707866"/>
            <a:ext cx="2282941" cy="1507868"/>
          </a:xfrm>
        </p:spPr>
      </p:pic>
    </p:spTree>
    <p:extLst>
      <p:ext uri="{BB962C8B-B14F-4D97-AF65-F5344CB8AC3E}">
        <p14:creationId xmlns:p14="http://schemas.microsoft.com/office/powerpoint/2010/main" val="145378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dirty="0"/>
                  <a:t>The method described for confidence interval requires us to assume that the population standard deviation </a:t>
                </a:r>
                <a14:m>
                  <m:oMath xmlns:m="http://schemas.openxmlformats.org/officeDocument/2006/math">
                    <m:r>
                      <a:rPr lang="en-US" i="1">
                        <a:latin typeface="Cambria Math"/>
                      </a:rPr>
                      <m:t>𝜎</m:t>
                    </m:r>
                  </m:oMath>
                </a14:m>
                <a:r>
                  <a:rPr lang="en-US" dirty="0"/>
                  <a:t> </a:t>
                </a:r>
                <a:r>
                  <a:rPr lang="en-US" dirty="0" smtClean="0"/>
                  <a:t>is usually not </a:t>
                </a:r>
                <a:r>
                  <a:rPr lang="en-US" dirty="0"/>
                  <a:t>known. In practice, </a:t>
                </a:r>
                <a14:m>
                  <m:oMath xmlns:m="http://schemas.openxmlformats.org/officeDocument/2006/math">
                    <m:r>
                      <a:rPr lang="en-US" i="1">
                        <a:latin typeface="Cambria Math"/>
                      </a:rPr>
                      <m:t>𝜎</m:t>
                    </m:r>
                  </m:oMath>
                </a14:m>
                <a:r>
                  <a:rPr lang="en-US" dirty="0"/>
                  <a:t> is not known. We make this assumption because it allows us to use the familiar normal distribution. We will learn how to construct confidence intervals when </a:t>
                </a:r>
                <a14:m>
                  <m:oMath xmlns:m="http://schemas.openxmlformats.org/officeDocument/2006/math">
                    <m:r>
                      <a:rPr lang="en-US" i="1">
                        <a:latin typeface="Cambria Math"/>
                      </a:rPr>
                      <m:t>𝜎</m:t>
                    </m:r>
                  </m:oMath>
                </a14:m>
                <a:r>
                  <a:rPr lang="en-US" dirty="0"/>
                  <a:t> is unknown in the next section.</a:t>
                </a:r>
              </a:p>
              <a:p>
                <a:pPr marL="0" indent="0">
                  <a:buNone/>
                </a:pPr>
                <a:endParaRPr lang="en-US" dirty="0"/>
              </a:p>
              <a:p>
                <a:pPr marL="0" indent="0">
                  <a:buNone/>
                </a:pPr>
                <a:r>
                  <a:rPr lang="en-US" dirty="0"/>
                  <a:t>Other assumptions for the method described here for constructing confidence intervals are as follows:</a:t>
                </a:r>
              </a:p>
              <a:p>
                <a:pPr marL="1146175" indent="-347663"/>
                <a:r>
                  <a:rPr lang="en-US" dirty="0">
                    <a:solidFill>
                      <a:schemeClr val="bg2"/>
                    </a:solidFill>
                  </a:rPr>
                  <a:t>We have a simple random sample.</a:t>
                </a:r>
              </a:p>
              <a:p>
                <a:pPr marL="1146175" indent="-347663"/>
                <a:r>
                  <a:rPr lang="en-US" dirty="0">
                    <a:solidFill>
                      <a:schemeClr val="bg2"/>
                    </a:solidFill>
                  </a:rPr>
                  <a:t>The sample size is large (</a:t>
                </a:r>
                <a14:m>
                  <m:oMath xmlns:m="http://schemas.openxmlformats.org/officeDocument/2006/math">
                    <m:r>
                      <a:rPr lang="en-US" b="0" i="1">
                        <a:solidFill>
                          <a:schemeClr val="bg2"/>
                        </a:solidFill>
                        <a:latin typeface="Cambria Math"/>
                      </a:rPr>
                      <m:t>𝑛</m:t>
                    </m:r>
                    <m:r>
                      <a:rPr lang="en-US" b="0" i="1">
                        <a:solidFill>
                          <a:schemeClr val="bg2"/>
                        </a:solidFill>
                        <a:latin typeface="Cambria Math"/>
                      </a:rPr>
                      <m:t>&gt;30</m:t>
                    </m:r>
                  </m:oMath>
                </a14:m>
                <a:r>
                  <a:rPr lang="en-US" dirty="0">
                    <a:solidFill>
                      <a:schemeClr val="bg2"/>
                    </a:solidFill>
                  </a:rPr>
                  <a:t>), or the population is approximately normal.</a:t>
                </a:r>
              </a:p>
              <a:p>
                <a:endParaRPr lang="en-US" b="1" dirty="0">
                  <a:solidFill>
                    <a:schemeClr val="bg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t="-914" r="-828"/>
                </a:stretch>
              </a:blipFill>
            </p:spPr>
            <p:txBody>
              <a:bodyPr/>
              <a:lstStyle/>
              <a:p>
                <a:r>
                  <a:rPr lang="en-US">
                    <a:noFill/>
                  </a:rPr>
                  <a:t> </a:t>
                </a:r>
              </a:p>
            </p:txBody>
          </p:sp>
        </mc:Fallback>
      </mc:AlternateContent>
    </p:spTree>
    <p:extLst>
      <p:ext uri="{BB962C8B-B14F-4D97-AF65-F5344CB8AC3E}">
        <p14:creationId xmlns:p14="http://schemas.microsoft.com/office/powerpoint/2010/main" val="327837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Confidence Interval</a:t>
            </a:r>
          </a:p>
        </p:txBody>
      </p:sp>
      <p:sp>
        <p:nvSpPr>
          <p:cNvPr id="4" name="Content Placeholder 3"/>
          <p:cNvSpPr>
            <a:spLocks noGrp="1"/>
          </p:cNvSpPr>
          <p:nvPr>
            <p:ph sz="quarter" idx="12"/>
          </p:nvPr>
        </p:nvSpPr>
        <p:spPr>
          <a:xfrm>
            <a:off x="152400" y="1160418"/>
            <a:ext cx="8763000" cy="685800"/>
          </a:xfrm>
        </p:spPr>
        <p:txBody>
          <a:bodyPr/>
          <a:lstStyle/>
          <a:p>
            <a:pPr marL="0" indent="0">
              <a:buNone/>
            </a:pPr>
            <a:r>
              <a:rPr lang="en-US" dirty="0">
                <a:ea typeface="STIX" pitchFamily="50" charset="0"/>
                <a:cs typeface="STIX" pitchFamily="50" charset="0"/>
              </a:rPr>
              <a:t>A machine that fills cereal boxes is supposed to put 20 ounces of cereal in each box. A simple random sample of 6 boxes is found to contain a sample mean of 20.25 ounces of cereal. It is known from past experience that the fill weights are normally distributed with a standard deviation of 0.2 ounce. </a:t>
            </a:r>
          </a:p>
          <a:p>
            <a:pPr marL="0" indent="0">
              <a:buNone/>
            </a:pPr>
            <a:endParaRPr lang="en-US" dirty="0">
              <a:ea typeface="STIX" pitchFamily="50" charset="0"/>
              <a:cs typeface="STIX" pitchFamily="50" charset="0"/>
            </a:endParaRPr>
          </a:p>
          <a:p>
            <a:pPr marL="0" indent="0">
              <a:buNone/>
            </a:pPr>
            <a:r>
              <a:rPr lang="en-US" dirty="0">
                <a:ea typeface="STIX" pitchFamily="50" charset="0"/>
                <a:cs typeface="STIX" pitchFamily="50" charset="0"/>
              </a:rPr>
              <a:t>Construct a 90% confidence interval for the mean fill weight.</a:t>
            </a:r>
          </a:p>
        </p:txBody>
      </p:sp>
    </p:spTree>
    <p:extLst>
      <p:ext uri="{BB962C8B-B14F-4D97-AF65-F5344CB8AC3E}">
        <p14:creationId xmlns:p14="http://schemas.microsoft.com/office/powerpoint/2010/main" val="313925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Confidence Interval (Continued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spcBef>
                    <a:spcPts val="100"/>
                  </a:spcBef>
                  <a:spcAft>
                    <a:spcPts val="100"/>
                  </a:spcAft>
                  <a:buNone/>
                </a:pPr>
                <a:r>
                  <a:rPr lang="en-US" dirty="0">
                    <a:ea typeface="STIX" pitchFamily="50" charset="0"/>
                    <a:cs typeface="STIX" pitchFamily="50" charset="0"/>
                  </a:rPr>
                  <a:t>A machine that fills cereal boxes is supposed to put 20 ounces of cereal in each box. A simple random sample of 6 boxes is found to contain a sample mean of 20.25 ounces of cereal. It is known from past experience that the fill weights are normally distributed with a standard deviation of 0.2 ounce. </a:t>
                </a:r>
              </a:p>
              <a:p>
                <a:pPr marL="0" indent="0">
                  <a:spcBef>
                    <a:spcPts val="100"/>
                  </a:spcBef>
                  <a:spcAft>
                    <a:spcPts val="100"/>
                  </a:spcAft>
                  <a:buNone/>
                </a:pPr>
                <a:endParaRPr lang="en-US" sz="1400" dirty="0">
                  <a:ea typeface="STIX" pitchFamily="50" charset="0"/>
                  <a:cs typeface="STIX" pitchFamily="50" charset="0"/>
                </a:endParaRPr>
              </a:p>
              <a:p>
                <a:pPr marL="0" indent="0">
                  <a:spcBef>
                    <a:spcPts val="100"/>
                  </a:spcBef>
                  <a:spcAft>
                    <a:spcPts val="100"/>
                  </a:spcAft>
                  <a:buNone/>
                </a:pPr>
                <a:r>
                  <a:rPr lang="en-US" dirty="0">
                    <a:ea typeface="STIX" pitchFamily="50" charset="0"/>
                    <a:cs typeface="STIX" pitchFamily="50" charset="0"/>
                  </a:rPr>
                  <a:t>We first check the assumptions. </a:t>
                </a:r>
              </a:p>
              <a:p>
                <a:pPr marL="0" indent="0">
                  <a:spcBef>
                    <a:spcPts val="100"/>
                  </a:spcBef>
                  <a:spcAft>
                    <a:spcPts val="100"/>
                  </a:spcAft>
                  <a:buNone/>
                </a:pPr>
                <a:r>
                  <a:rPr lang="en-US" b="1" dirty="0"/>
                  <a:t>Assumptions:</a:t>
                </a:r>
              </a:p>
              <a:p>
                <a:pPr marL="1141412">
                  <a:spcBef>
                    <a:spcPts val="100"/>
                  </a:spcBef>
                  <a:spcAft>
                    <a:spcPts val="100"/>
                  </a:spcAft>
                </a:pPr>
                <a:r>
                  <a:rPr lang="en-US" dirty="0">
                    <a:solidFill>
                      <a:schemeClr val="bg2"/>
                    </a:solidFill>
                  </a:rPr>
                  <a:t>We have a simple random sample.</a:t>
                </a:r>
              </a:p>
              <a:p>
                <a:pPr marL="1141412">
                  <a:spcBef>
                    <a:spcPts val="100"/>
                  </a:spcBef>
                  <a:spcAft>
                    <a:spcPts val="100"/>
                  </a:spcAft>
                </a:pPr>
                <a:r>
                  <a:rPr lang="en-US" dirty="0">
                    <a:solidFill>
                      <a:schemeClr val="bg2"/>
                    </a:solidFill>
                  </a:rPr>
                  <a:t>The sample size is large (</a:t>
                </a:r>
                <a14:m>
                  <m:oMath xmlns:m="http://schemas.openxmlformats.org/officeDocument/2006/math">
                    <m:r>
                      <a:rPr lang="en-US" i="1">
                        <a:solidFill>
                          <a:schemeClr val="bg2"/>
                        </a:solidFill>
                        <a:latin typeface="Cambria Math" panose="02040503050406030204" pitchFamily="18" charset="0"/>
                      </a:rPr>
                      <m:t>𝑛</m:t>
                    </m:r>
                    <m:r>
                      <a:rPr lang="en-US" i="1">
                        <a:solidFill>
                          <a:schemeClr val="bg2"/>
                        </a:solidFill>
                        <a:latin typeface="Cambria Math" panose="02040503050406030204" pitchFamily="18" charset="0"/>
                      </a:rPr>
                      <m:t>&gt;30</m:t>
                    </m:r>
                  </m:oMath>
                </a14:m>
                <a:r>
                  <a:rPr lang="en-US" dirty="0">
                    <a:solidFill>
                      <a:schemeClr val="bg2"/>
                    </a:solidFill>
                  </a:rPr>
                  <a:t>), or the population is approximately normal.</a:t>
                </a:r>
              </a:p>
              <a:p>
                <a:pPr marL="0" indent="0">
                  <a:spcBef>
                    <a:spcPts val="100"/>
                  </a:spcBef>
                  <a:spcAft>
                    <a:spcPts val="100"/>
                  </a:spcAft>
                  <a:buNone/>
                </a:pPr>
                <a:endParaRPr lang="en-US" sz="1100" dirty="0">
                  <a:ea typeface="STIX" pitchFamily="50" charset="0"/>
                  <a:cs typeface="STIX" pitchFamily="50" charset="0"/>
                </a:endParaRPr>
              </a:p>
              <a:p>
                <a:pPr marL="0" indent="0">
                  <a:spcBef>
                    <a:spcPts val="100"/>
                  </a:spcBef>
                  <a:spcAft>
                    <a:spcPts val="100"/>
                  </a:spcAft>
                  <a:buNone/>
                </a:pPr>
                <a:r>
                  <a:rPr lang="en-US" dirty="0">
                    <a:ea typeface="STIX" pitchFamily="50" charset="0"/>
                    <a:cs typeface="STIX" pitchFamily="50" charset="0"/>
                  </a:rPr>
                  <a:t>Since the sample is a simple random sample and the population is known to be normal. The assumptions are met.</a:t>
                </a:r>
                <a:endParaRPr lang="en-US" b="1" dirty="0">
                  <a:solidFill>
                    <a:schemeClr val="bg2"/>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t="-914"/>
                </a:stretch>
              </a:blipFill>
            </p:spPr>
            <p:txBody>
              <a:bodyPr/>
              <a:lstStyle/>
              <a:p>
                <a:r>
                  <a:rPr lang="en-US">
                    <a:noFill/>
                  </a:rPr>
                  <a:t> </a:t>
                </a:r>
              </a:p>
            </p:txBody>
          </p:sp>
        </mc:Fallback>
      </mc:AlternateContent>
    </p:spTree>
    <p:extLst>
      <p:ext uri="{BB962C8B-B14F-4D97-AF65-F5344CB8AC3E}">
        <p14:creationId xmlns:p14="http://schemas.microsoft.com/office/powerpoint/2010/main" val="21778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Confidence Interval (Continued 2)</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1" y="1189250"/>
                <a:ext cx="8839200" cy="791950"/>
              </a:xfrm>
            </p:spPr>
            <p:txBody>
              <a:bodyPr/>
              <a:lstStyle/>
              <a:p>
                <a:pPr marL="0" indent="0">
                  <a:spcBef>
                    <a:spcPts val="100"/>
                  </a:spcBef>
                  <a:spcAft>
                    <a:spcPts val="100"/>
                  </a:spcAft>
                  <a:buNone/>
                </a:pPr>
                <a:r>
                  <a:rPr lang="en-US" sz="2300" dirty="0">
                    <a:ea typeface="STIX" pitchFamily="50" charset="0"/>
                    <a:cs typeface="STIX" pitchFamily="50" charset="0"/>
                  </a:rPr>
                  <a:t>The point estimate is the sample mean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r>
                      <a:rPr lang="en-US" sz="2300" i="1" dirty="0">
                        <a:latin typeface="Cambria Math" panose="02040503050406030204" pitchFamily="18" charset="0"/>
                      </a:rPr>
                      <m:t>=20.25</m:t>
                    </m:r>
                  </m:oMath>
                </a14:m>
                <a:r>
                  <a:rPr lang="en-US" sz="2300" dirty="0">
                    <a:ea typeface="STIX" pitchFamily="50" charset="0"/>
                    <a:cs typeface="STIX" pitchFamily="50" charset="0"/>
                  </a:rPr>
                  <a:t>.</a:t>
                </a:r>
              </a:p>
              <a:p>
                <a:pPr marL="0" indent="0">
                  <a:spcBef>
                    <a:spcPts val="100"/>
                  </a:spcBef>
                  <a:spcAft>
                    <a:spcPts val="100"/>
                  </a:spcAft>
                  <a:buNone/>
                </a:pPr>
                <a:r>
                  <a:rPr lang="en-US" sz="2300" dirty="0">
                    <a:ea typeface="STIX" pitchFamily="50" charset="0"/>
                    <a:cs typeface="STIX" pitchFamily="50" charset="0"/>
                  </a:rPr>
                  <a:t>The desired confidence level is 90%. By Table A.3, </a:t>
                </a:r>
                <a:br>
                  <a:rPr lang="en-US" sz="2300" dirty="0">
                    <a:ea typeface="STIX" pitchFamily="50" charset="0"/>
                    <a:cs typeface="STIX" pitchFamily="50" charset="0"/>
                  </a:rPr>
                </a:br>
                <a:r>
                  <a:rPr lang="en-US" sz="2300" dirty="0">
                    <a:ea typeface="STIX" pitchFamily="50" charset="0"/>
                    <a:cs typeface="STIX" pitchFamily="50" charset="0"/>
                  </a:rPr>
                  <a:t>we find the critical value to be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𝑧</m:t>
                        </m:r>
                      </m:e>
                      <m:sub>
                        <m:r>
                          <a:rPr lang="en-US" sz="2300" i="1">
                            <a:latin typeface="Cambria Math" panose="02040503050406030204" pitchFamily="18" charset="0"/>
                          </a:rPr>
                          <m:t>𝛼</m:t>
                        </m:r>
                        <m:r>
                          <a:rPr lang="en-US" sz="2300" i="1">
                            <a:latin typeface="Cambria Math" panose="02040503050406030204" pitchFamily="18" charset="0"/>
                          </a:rPr>
                          <m:t>/2</m:t>
                        </m:r>
                      </m:sub>
                    </m:sSub>
                    <m:r>
                      <a:rPr lang="en-US" sz="2300" i="1">
                        <a:latin typeface="Cambria Math" panose="02040503050406030204" pitchFamily="18" charset="0"/>
                      </a:rPr>
                      <m:t>=1.645</m:t>
                    </m:r>
                  </m:oMath>
                </a14:m>
                <a:r>
                  <a:rPr lang="en-US" sz="2300" dirty="0">
                    <a:ea typeface="STIX" pitchFamily="50" charset="0"/>
                    <a:cs typeface="STIX" pitchFamily="50" charset="0"/>
                  </a:rPr>
                  <a:t>. </a:t>
                </a:r>
              </a:p>
              <a:p>
                <a:pPr marL="0" indent="0">
                  <a:spcBef>
                    <a:spcPts val="100"/>
                  </a:spcBef>
                  <a:spcAft>
                    <a:spcPts val="100"/>
                  </a:spcAft>
                  <a:buNone/>
                </a:pPr>
                <a:endParaRPr lang="en-US" sz="2300" dirty="0">
                  <a:ea typeface="STIX" pitchFamily="50" charset="0"/>
                  <a:cs typeface="STIX" pitchFamily="50" charset="0"/>
                </a:endParaRPr>
              </a:p>
              <a:p>
                <a:pPr marL="0" indent="0">
                  <a:spcBef>
                    <a:spcPts val="100"/>
                  </a:spcBef>
                  <a:spcAft>
                    <a:spcPts val="100"/>
                  </a:spcAft>
                  <a:buNone/>
                </a:pPr>
                <a:endParaRPr lang="en-US" sz="2300" dirty="0">
                  <a:ea typeface="STIX" pitchFamily="50" charset="0"/>
                  <a:cs typeface="STIX" pitchFamily="50" charset="0"/>
                </a:endParaRPr>
              </a:p>
              <a:p>
                <a:pPr marL="0" indent="0">
                  <a:spcBef>
                    <a:spcPts val="100"/>
                  </a:spcBef>
                  <a:spcAft>
                    <a:spcPts val="100"/>
                  </a:spcAft>
                  <a:buNone/>
                </a:pPr>
                <a:endParaRPr lang="en-US" sz="2300" dirty="0">
                  <a:ea typeface="STIX" pitchFamily="50" charset="0"/>
                  <a:cs typeface="STIX" pitchFamily="50" charset="0"/>
                </a:endParaRPr>
              </a:p>
              <a:p>
                <a:pPr marL="0" indent="0">
                  <a:spcBef>
                    <a:spcPts val="100"/>
                  </a:spcBef>
                  <a:spcAft>
                    <a:spcPts val="100"/>
                  </a:spcAft>
                  <a:buNone/>
                </a:pPr>
                <a:r>
                  <a:rPr lang="en-US" sz="2300" dirty="0">
                    <a:ea typeface="STIX" pitchFamily="50" charset="0"/>
                    <a:cs typeface="STIX" pitchFamily="50" charset="0"/>
                  </a:rPr>
                  <a:t>The standard error is </a:t>
                </a:r>
                <a14:m>
                  <m:oMath xmlns:m="http://schemas.openxmlformats.org/officeDocument/2006/math">
                    <m:f>
                      <m:fPr>
                        <m:ctrlPr>
                          <a:rPr lang="en-US" sz="2300" i="1">
                            <a:latin typeface="Cambria Math" panose="02040503050406030204" pitchFamily="18" charset="0"/>
                          </a:rPr>
                        </m:ctrlPr>
                      </m:fPr>
                      <m:num>
                        <m:r>
                          <a:rPr lang="en-US" sz="2300" i="1">
                            <a:latin typeface="Cambria Math" panose="02040503050406030204" pitchFamily="18" charset="0"/>
                          </a:rPr>
                          <m:t>𝜎</m:t>
                        </m:r>
                      </m:num>
                      <m:den>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𝑛</m:t>
                            </m:r>
                          </m:e>
                        </m:rad>
                      </m:den>
                    </m:f>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0.2</m:t>
                        </m:r>
                      </m:num>
                      <m:den>
                        <m:rad>
                          <m:radPr>
                            <m:degHide m:val="on"/>
                            <m:ctrlPr>
                              <a:rPr lang="en-US" sz="2300" i="1">
                                <a:latin typeface="Cambria Math" panose="02040503050406030204" pitchFamily="18" charset="0"/>
                              </a:rPr>
                            </m:ctrlPr>
                          </m:radPr>
                          <m:deg/>
                          <m:e>
                            <m:r>
                              <a:rPr lang="en-US" sz="2300" i="1">
                                <a:latin typeface="Cambria Math" panose="02040503050406030204" pitchFamily="18" charset="0"/>
                              </a:rPr>
                              <m:t>6</m:t>
                            </m:r>
                          </m:e>
                        </m:rad>
                      </m:den>
                    </m:f>
                    <m:r>
                      <a:rPr lang="en-US" sz="2300" i="1">
                        <a:latin typeface="Cambria Math" panose="02040503050406030204" pitchFamily="18" charset="0"/>
                      </a:rPr>
                      <m:t>=0.08165</m:t>
                    </m:r>
                  </m:oMath>
                </a14:m>
                <a:r>
                  <a:rPr lang="en-US" sz="2300" dirty="0">
                    <a:ea typeface="STIX" pitchFamily="50" charset="0"/>
                    <a:cs typeface="STIX" pitchFamily="50" charset="0"/>
                  </a:rPr>
                  <a:t>, </a:t>
                </a:r>
                <a:br>
                  <a:rPr lang="en-US" sz="2300" dirty="0">
                    <a:ea typeface="STIX" pitchFamily="50" charset="0"/>
                    <a:cs typeface="STIX" pitchFamily="50" charset="0"/>
                  </a:rPr>
                </a:br>
                <a:r>
                  <a:rPr lang="en-US" sz="2300" dirty="0">
                    <a:ea typeface="STIX" pitchFamily="50" charset="0"/>
                    <a:cs typeface="STIX" pitchFamily="50" charset="0"/>
                  </a:rPr>
                  <a:t>	so the margin of error is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𝑧</m:t>
                        </m:r>
                      </m:e>
                      <m:sub>
                        <m:r>
                          <a:rPr lang="en-US" sz="2300" i="1">
                            <a:latin typeface="Cambria Math" panose="02040503050406030204" pitchFamily="18" charset="0"/>
                          </a:rPr>
                          <m:t>𝛼</m:t>
                        </m:r>
                        <m:r>
                          <a:rPr lang="en-US" sz="2300" i="1">
                            <a:latin typeface="Cambria Math" panose="02040503050406030204" pitchFamily="18" charset="0"/>
                          </a:rPr>
                          <m:t>/2</m:t>
                        </m:r>
                      </m:sub>
                    </m:sSub>
                    <m:r>
                      <a:rPr lang="en-US" sz="2300" i="1">
                        <a:latin typeface="Cambria Math" panose="02040503050406030204" pitchFamily="18" charset="0"/>
                        <a:ea typeface="Cambria Math"/>
                      </a:rPr>
                      <m:t>∙</m:t>
                    </m:r>
                    <m:f>
                      <m:fPr>
                        <m:ctrlPr>
                          <a:rPr lang="en-US" sz="2300" i="1">
                            <a:latin typeface="Cambria Math" panose="02040503050406030204" pitchFamily="18" charset="0"/>
                            <a:ea typeface="Cambria Math"/>
                          </a:rPr>
                        </m:ctrlPr>
                      </m:fPr>
                      <m:num>
                        <m:r>
                          <a:rPr lang="en-US" sz="2300" i="1">
                            <a:latin typeface="Cambria Math" panose="02040503050406030204" pitchFamily="18" charset="0"/>
                            <a:ea typeface="Cambria Math"/>
                          </a:rPr>
                          <m:t>𝜎</m:t>
                        </m:r>
                      </m:num>
                      <m:den>
                        <m:rad>
                          <m:radPr>
                            <m:degHide m:val="on"/>
                            <m:ctrlPr>
                              <a:rPr lang="en-US" sz="2300" i="1">
                                <a:latin typeface="Cambria Math" panose="02040503050406030204" pitchFamily="18" charset="0"/>
                                <a:ea typeface="Cambria Math"/>
                              </a:rPr>
                            </m:ctrlPr>
                          </m:radPr>
                          <m:deg/>
                          <m:e>
                            <m:r>
                              <a:rPr lang="en-US" sz="2300" i="1">
                                <a:latin typeface="Cambria Math" panose="02040503050406030204" pitchFamily="18" charset="0"/>
                                <a:ea typeface="Cambria Math"/>
                              </a:rPr>
                              <m:t>𝑛</m:t>
                            </m:r>
                          </m:e>
                        </m:rad>
                      </m:den>
                    </m:f>
                  </m:oMath>
                </a14:m>
                <a:r>
                  <a:rPr lang="en-US" sz="2300" dirty="0">
                    <a:ea typeface="STIX" pitchFamily="50" charset="0"/>
                    <a:cs typeface="STIX" pitchFamily="50" charset="0"/>
                  </a:rPr>
                  <a:t> </a:t>
                </a:r>
                <a14:m>
                  <m:oMath xmlns:m="http://schemas.openxmlformats.org/officeDocument/2006/math">
                    <m:r>
                      <a:rPr lang="en-US" sz="2300" i="1" dirty="0">
                        <a:latin typeface="Cambria Math" panose="02040503050406030204" pitchFamily="18" charset="0"/>
                      </a:rPr>
                      <m:t>=</m:t>
                    </m:r>
                    <m:d>
                      <m:dPr>
                        <m:ctrlPr>
                          <a:rPr lang="en-US" sz="2300" i="1" dirty="0">
                            <a:latin typeface="Cambria Math" panose="02040503050406030204" pitchFamily="18" charset="0"/>
                          </a:rPr>
                        </m:ctrlPr>
                      </m:dPr>
                      <m:e>
                        <m:r>
                          <a:rPr lang="en-US" sz="2300" i="1" dirty="0">
                            <a:latin typeface="Cambria Math" panose="02040503050406030204" pitchFamily="18" charset="0"/>
                          </a:rPr>
                          <m:t>1.645</m:t>
                        </m:r>
                      </m:e>
                    </m:d>
                    <m:r>
                      <a:rPr lang="en-US" sz="2300" i="1" dirty="0">
                        <a:latin typeface="Cambria Math" panose="02040503050406030204" pitchFamily="18" charset="0"/>
                        <a:ea typeface="Cambria Math"/>
                      </a:rPr>
                      <m:t>∙</m:t>
                    </m:r>
                    <m:d>
                      <m:dPr>
                        <m:ctrlPr>
                          <a:rPr lang="en-US" sz="2300" i="1" dirty="0">
                            <a:latin typeface="Cambria Math" panose="02040503050406030204" pitchFamily="18" charset="0"/>
                            <a:ea typeface="Cambria Math"/>
                          </a:rPr>
                        </m:ctrlPr>
                      </m:dPr>
                      <m:e>
                        <m:r>
                          <a:rPr lang="en-US" sz="2300" i="1" dirty="0">
                            <a:latin typeface="Cambria Math" panose="02040503050406030204" pitchFamily="18" charset="0"/>
                            <a:ea typeface="Cambria Math"/>
                          </a:rPr>
                          <m:t>0.08165</m:t>
                        </m:r>
                      </m:e>
                    </m:d>
                    <m:r>
                      <a:rPr lang="en-US" sz="2300" i="1" dirty="0">
                        <a:latin typeface="Cambria Math" panose="02040503050406030204" pitchFamily="18" charset="0"/>
                        <a:ea typeface="Cambria Math"/>
                      </a:rPr>
                      <m:t>=0.1343</m:t>
                    </m:r>
                  </m:oMath>
                </a14:m>
                <a:r>
                  <a:rPr lang="en-US" sz="2300" dirty="0">
                    <a:ea typeface="STIX" pitchFamily="50" charset="0"/>
                    <a:cs typeface="STIX" pitchFamily="50" charset="0"/>
                  </a:rPr>
                  <a:t>.</a:t>
                </a:r>
              </a:p>
              <a:p>
                <a:pPr marL="0" indent="0">
                  <a:spcBef>
                    <a:spcPts val="100"/>
                  </a:spcBef>
                  <a:spcAft>
                    <a:spcPts val="100"/>
                  </a:spcAft>
                  <a:buNone/>
                </a:pPr>
                <a:endParaRPr lang="en-US" sz="1600" dirty="0">
                  <a:ea typeface="STIX" pitchFamily="50" charset="0"/>
                  <a:cs typeface="STIX" pitchFamily="50" charset="0"/>
                </a:endParaRPr>
              </a:p>
              <a:p>
                <a:pPr marL="0" indent="0">
                  <a:spcBef>
                    <a:spcPts val="100"/>
                  </a:spcBef>
                  <a:spcAft>
                    <a:spcPts val="100"/>
                  </a:spcAft>
                  <a:buNone/>
                </a:pPr>
                <a:r>
                  <a:rPr lang="en-US" sz="2300" dirty="0">
                    <a:ea typeface="STIX" pitchFamily="50" charset="0"/>
                    <a:cs typeface="STIX" pitchFamily="50" charset="0"/>
                  </a:rPr>
                  <a:t>90% Confidence Interval: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e>
                    </m:acc>
                    <m:r>
                      <a:rPr lang="en-US" sz="2300" i="1">
                        <a:latin typeface="Cambria Math" panose="02040503050406030204" pitchFamily="18" charset="0"/>
                        <a:ea typeface="Cambria Math" panose="02040503050406030204" pitchFamily="18" charset="0"/>
                      </a:rPr>
                      <m:t>±</m:t>
                    </m:r>
                    <m:r>
                      <a:rPr lang="en-US" sz="2300" i="1">
                        <a:latin typeface="Cambria Math" panose="02040503050406030204" pitchFamily="18" charset="0"/>
                      </a:rPr>
                      <m:t>0.1343</m:t>
                    </m:r>
                  </m:oMath>
                </a14:m>
                <a:r>
                  <a:rPr lang="en-US" sz="2300" dirty="0">
                    <a:ea typeface="STIX" pitchFamily="50" charset="0"/>
                    <a:cs typeface="STIX" pitchFamily="50" charset="0"/>
                  </a:rPr>
                  <a:t>   or   </a:t>
                </a:r>
                <a14:m>
                  <m:oMath xmlns:m="http://schemas.openxmlformats.org/officeDocument/2006/math">
                    <m:r>
                      <a:rPr lang="en-US" sz="2300" i="1">
                        <a:latin typeface="Cambria Math" panose="02040503050406030204" pitchFamily="18" charset="0"/>
                      </a:rPr>
                      <m:t>20.25</m:t>
                    </m:r>
                    <m:r>
                      <a:rPr lang="en-US" sz="2300" i="1">
                        <a:latin typeface="Cambria Math" panose="02040503050406030204" pitchFamily="18" charset="0"/>
                        <a:ea typeface="Cambria Math" panose="02040503050406030204" pitchFamily="18" charset="0"/>
                      </a:rPr>
                      <m:t>±0.1343.</m:t>
                    </m:r>
                  </m:oMath>
                </a14:m>
                <a:endParaRPr lang="en-US" sz="2300" dirty="0">
                  <a:ea typeface="STIX" pitchFamily="50" charset="0"/>
                  <a:cs typeface="STIX" pitchFamily="50" charset="0"/>
                </a:endParaRPr>
              </a:p>
              <a:p>
                <a:pPr marL="0" indent="0" algn="ctr">
                  <a:spcBef>
                    <a:spcPts val="100"/>
                  </a:spcBef>
                  <a:spcAft>
                    <a:spcPts val="100"/>
                  </a:spcAft>
                  <a:buNone/>
                </a:pPr>
                <a:r>
                  <a:rPr lang="en-US" sz="2300" dirty="0">
                    <a:solidFill>
                      <a:schemeClr val="bg2"/>
                    </a:solidFill>
                    <a:ea typeface="STIX" pitchFamily="50" charset="0"/>
                    <a:cs typeface="STIX" pitchFamily="50" charset="0"/>
                  </a:rPr>
                  <a:t>90% Confidence Interval:</a:t>
                </a:r>
                <a14:m>
                  <m:oMath xmlns:m="http://schemas.openxmlformats.org/officeDocument/2006/math">
                    <m:r>
                      <a:rPr lang="en-US" sz="2300">
                        <a:solidFill>
                          <a:schemeClr val="bg2"/>
                        </a:solidFill>
                        <a:latin typeface="Cambria Math" panose="02040503050406030204" pitchFamily="18" charset="0"/>
                      </a:rPr>
                      <m:t>  20.12&lt;</m:t>
                    </m:r>
                    <m:r>
                      <a:rPr lang="en-US" sz="2300" i="1">
                        <a:solidFill>
                          <a:schemeClr val="bg2"/>
                        </a:solidFill>
                        <a:latin typeface="Cambria Math" panose="02040503050406030204" pitchFamily="18" charset="0"/>
                      </a:rPr>
                      <m:t>𝜇</m:t>
                    </m:r>
                    <m:r>
                      <a:rPr lang="en-US" sz="2300" i="1">
                        <a:solidFill>
                          <a:schemeClr val="bg2"/>
                        </a:solidFill>
                        <a:latin typeface="Cambria Math" panose="02040503050406030204" pitchFamily="18" charset="0"/>
                      </a:rPr>
                      <m:t>&lt;20.38</m:t>
                    </m:r>
                  </m:oMath>
                </a14:m>
                <a:endParaRPr lang="en-US" sz="2300" dirty="0">
                  <a:solidFill>
                    <a:schemeClr val="bg2"/>
                  </a:solidFill>
                  <a:ea typeface="STIX" pitchFamily="50" charset="0"/>
                  <a:cs typeface="STIX" pitchFamily="50" charset="0"/>
                </a:endParaRPr>
              </a:p>
              <a:p>
                <a:pPr marL="0" indent="0" algn="ctr">
                  <a:spcBef>
                    <a:spcPts val="100"/>
                  </a:spcBef>
                  <a:spcAft>
                    <a:spcPts val="100"/>
                  </a:spcAft>
                  <a:buNone/>
                </a:pPr>
                <a:endParaRPr lang="en-US" sz="1600" dirty="0">
                  <a:solidFill>
                    <a:schemeClr val="bg2"/>
                  </a:solidFill>
                  <a:ea typeface="STIX" pitchFamily="50" charset="0"/>
                  <a:cs typeface="STIX" pitchFamily="50" charset="0"/>
                </a:endParaRPr>
              </a:p>
              <a:p>
                <a:pPr marL="0" indent="0">
                  <a:spcBef>
                    <a:spcPts val="100"/>
                  </a:spcBef>
                  <a:spcAft>
                    <a:spcPts val="100"/>
                  </a:spcAft>
                  <a:buNone/>
                </a:pPr>
                <a:r>
                  <a:rPr lang="en-US" sz="2300" dirty="0">
                    <a:solidFill>
                      <a:schemeClr val="bg2"/>
                    </a:solidFill>
                    <a:ea typeface="STIX" pitchFamily="50" charset="0"/>
                    <a:cs typeface="STIX" pitchFamily="50" charset="0"/>
                  </a:rPr>
                  <a:t>We are 90% confident the mean weight </a:t>
                </a:r>
                <a14:m>
                  <m:oMath xmlns:m="http://schemas.openxmlformats.org/officeDocument/2006/math">
                    <m:r>
                      <a:rPr lang="en-US" sz="2300" i="1">
                        <a:solidFill>
                          <a:schemeClr val="bg2"/>
                        </a:solidFill>
                        <a:latin typeface="Cambria Math" panose="02040503050406030204" pitchFamily="18" charset="0"/>
                      </a:rPr>
                      <m:t>𝜇</m:t>
                    </m:r>
                  </m:oMath>
                </a14:m>
                <a:r>
                  <a:rPr lang="en-US" sz="2300" i="1" dirty="0">
                    <a:solidFill>
                      <a:schemeClr val="bg2"/>
                    </a:solidFill>
                    <a:ea typeface="STIX" pitchFamily="50" charset="0"/>
                    <a:cs typeface="STIX" pitchFamily="50" charset="0"/>
                  </a:rPr>
                  <a:t> </a:t>
                </a:r>
                <a:r>
                  <a:rPr lang="en-US" sz="2300" dirty="0">
                    <a:solidFill>
                      <a:schemeClr val="bg2"/>
                    </a:solidFill>
                    <a:ea typeface="STIX" pitchFamily="50" charset="0"/>
                    <a:cs typeface="STIX" pitchFamily="50" charset="0"/>
                  </a:rPr>
                  <a:t>is between 20.12 and 20.38.</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1" y="1189250"/>
                <a:ext cx="8839200" cy="791950"/>
              </a:xfrm>
              <a:blipFill>
                <a:blip r:embed="rId3"/>
                <a:stretch>
                  <a:fillRect l="-1034" t="-5385" b="-55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0"/>
              </p:nvPr>
            </p:nvSpPr>
            <p:spPr>
              <a:xfrm>
                <a:off x="6792847" y="1290897"/>
                <a:ext cx="1893953" cy="1380606"/>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bar>
                      <m:barPr>
                        <m:pos m:val="top"/>
                        <m:ctrlPr>
                          <a:rPr lang="en-US" sz="1800" i="1">
                            <a:latin typeface="Cambria Math" panose="02040503050406030204" pitchFamily="18" charset="0"/>
                          </a:rPr>
                        </m:ctrlPr>
                      </m:barPr>
                      <m:e>
                        <m:r>
                          <a:rPr lang="en-US" sz="1800" i="1">
                            <a:latin typeface="Cambria Math" panose="02040503050406030204" pitchFamily="18" charset="0"/>
                          </a:rPr>
                          <m:t>𝑥</m:t>
                        </m:r>
                      </m:e>
                    </m:bar>
                    <m:r>
                      <a:rPr lang="en-US" sz="1800" i="1">
                        <a:latin typeface="Cambria Math" panose="02040503050406030204" pitchFamily="18" charset="0"/>
                      </a:rPr>
                      <m:t>=</m:t>
                    </m:r>
                    <m:r>
                      <a:rPr lang="en-US" sz="1800" b="0" i="1" smtClean="0">
                        <a:latin typeface="Cambria Math" panose="02040503050406030204" pitchFamily="18" charset="0"/>
                      </a:rPr>
                      <m:t>20.25</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𝜎</m:t>
                    </m:r>
                    <m:r>
                      <a:rPr lang="en-US" sz="1800" i="1">
                        <a:latin typeface="Cambria Math" panose="02040503050406030204" pitchFamily="18" charset="0"/>
                      </a:rPr>
                      <m:t>=0.2</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=6</m:t>
                    </m:r>
                  </m:oMath>
                </a14:m>
                <a:endParaRPr lang="en-US" sz="1800" dirty="0"/>
              </a:p>
              <a:p>
                <a:pPr marL="0" indent="0">
                  <a:buNone/>
                </a:pPr>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10"/>
              </p:nvPr>
            </p:nvSpPr>
            <p:spPr>
              <a:xfrm>
                <a:off x="6792847" y="1290897"/>
                <a:ext cx="1893953" cy="1380606"/>
              </a:xfrm>
              <a:blipFill>
                <a:blip r:embed="rId4"/>
                <a:stretch>
                  <a:fillRect l="-1905" t="-1739"/>
                </a:stretch>
              </a:blipFill>
            </p:spPr>
            <p:txBody>
              <a:bodyPr/>
              <a:lstStyle/>
              <a:p>
                <a:r>
                  <a:rPr lang="en-US">
                    <a:noFill/>
                  </a:rPr>
                  <a:t> </a:t>
                </a:r>
              </a:p>
            </p:txBody>
          </p:sp>
        </mc:Fallback>
      </mc:AlternateContent>
      <p:pic>
        <p:nvPicPr>
          <p:cNvPr id="4" name="Content Placeholder 3" descr="Image from Table A.3 showing that the critical value for a 90% confidence &#10;interval is 1.645."/>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1600200" y="2362200"/>
            <a:ext cx="3109229" cy="951058"/>
          </a:xfrm>
        </p:spPr>
      </p:pic>
    </p:spTree>
    <p:extLst>
      <p:ext uri="{BB962C8B-B14F-4D97-AF65-F5344CB8AC3E}">
        <p14:creationId xmlns:p14="http://schemas.microsoft.com/office/powerpoint/2010/main" val="190514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fade">
                                      <p:cBhvr>
                                        <p:cTn id="12" dur="500"/>
                                        <p:tgtEl>
                                          <p:spTgt spid="6">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animEffect transition="in" filter="fade">
                                      <p:cBhvr>
                                        <p:cTn id="15" dur="500"/>
                                        <p:tgtEl>
                                          <p:spTgt spid="6">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10" end="10"/>
                                            </p:txEl>
                                          </p:spTgt>
                                        </p:tgtEl>
                                        <p:attrNameLst>
                                          <p:attrName>style.visibility</p:attrName>
                                        </p:attrNameLst>
                                      </p:cBhvr>
                                      <p:to>
                                        <p:strVal val="visible"/>
                                      </p:to>
                                    </p:set>
                                    <p:animEffect transition="in" filter="fade">
                                      <p:cBhvr>
                                        <p:cTn id="1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8.1</a:t>
            </a:r>
          </a:p>
        </p:txBody>
      </p:sp>
      <mc:AlternateContent xmlns:mc="http://schemas.openxmlformats.org/markup-compatibility/2006" xmlns:a14="http://schemas.microsoft.com/office/drawing/2010/main">
        <mc:Choice Requires="a14">
          <p:sp>
            <p:nvSpPr>
              <p:cNvPr id="2" name="Title 1"/>
              <p:cNvSpPr>
                <a:spLocks noGrp="1"/>
              </p:cNvSpPr>
              <p:nvPr>
                <p:ph type="ctrTitle"/>
              </p:nvPr>
            </p:nvSpPr>
            <p:spPr/>
            <p:txBody>
              <a:bodyPr/>
              <a:lstStyle/>
              <a:p>
                <a:r>
                  <a:rPr lang="en-US" dirty="0"/>
                  <a:t>Confidence Intervals for a Population Mean, </a:t>
                </a:r>
                <a14:m>
                  <m:oMath xmlns:m="http://schemas.openxmlformats.org/officeDocument/2006/math">
                    <m:r>
                      <a:rPr lang="en-US" i="1">
                        <a:latin typeface="Cambria Math" panose="02040503050406030204" pitchFamily="18" charset="0"/>
                      </a:rPr>
                      <m:t>𝜎</m:t>
                    </m:r>
                  </m:oMath>
                </a14:m>
                <a:r>
                  <a:rPr lang="en-US" dirty="0"/>
                  <a:t> Known</a:t>
                </a:r>
              </a:p>
            </p:txBody>
          </p:sp>
        </mc:Choice>
        <mc:Fallback xmlns="">
          <p:sp>
            <p:nvSpPr>
              <p:cNvPr id="2" name="Title 1"/>
              <p:cNvSpPr>
                <a:spLocks noGrp="1" noRot="1" noChangeAspect="1" noMove="1" noResize="1" noEditPoints="1" noAdjustHandles="1" noChangeArrowheads="1" noChangeShapeType="1" noTextEdit="1"/>
              </p:cNvSpPr>
              <p:nvPr>
                <p:ph type="ctrTitle"/>
              </p:nvPr>
            </p:nvSpPr>
            <p:spPr>
              <a:blipFill>
                <a:blip r:embed="rId2"/>
                <a:stretch>
                  <a:fillRect l="-3430" t="-11111" b="-46914"/>
                </a:stretch>
              </a:blipFill>
            </p:spPr>
            <p:txBody>
              <a:bodyPr/>
              <a:lstStyle/>
              <a:p>
                <a:r>
                  <a:rPr lang="en-US">
                    <a:noFill/>
                  </a:rPr>
                  <a:t> </a:t>
                </a:r>
              </a:p>
            </p:txBody>
          </p:sp>
        </mc:Fallback>
      </mc:AlternateContent>
    </p:spTree>
    <p:extLst>
      <p:ext uri="{BB962C8B-B14F-4D97-AF65-F5344CB8AC3E}">
        <p14:creationId xmlns:p14="http://schemas.microsoft.com/office/powerpoint/2010/main" val="213765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 on the TI-84 PLUS</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1" y="1189250"/>
                <a:ext cx="5867399" cy="791950"/>
              </a:xfrm>
            </p:spPr>
            <p:txBody>
              <a:bodyPr/>
              <a:lstStyle/>
              <a:p>
                <a:pPr marL="0" indent="0">
                  <a:buNone/>
                </a:pPr>
                <a:r>
                  <a:rPr lang="en-US" sz="2600" dirty="0"/>
                  <a:t>The </a:t>
                </a:r>
                <a:r>
                  <a:rPr lang="en-US" sz="2600" b="1" dirty="0" err="1"/>
                  <a:t>Zinterval</a:t>
                </a:r>
                <a:r>
                  <a:rPr lang="en-US" sz="2600" b="1" dirty="0"/>
                  <a:t> </a:t>
                </a:r>
                <a:r>
                  <a:rPr lang="en-US" sz="2600" dirty="0"/>
                  <a:t>command constructs confidence intervals when the population standard deviation </a:t>
                </a:r>
                <a14:m>
                  <m:oMath xmlns:m="http://schemas.openxmlformats.org/officeDocument/2006/math">
                    <m:r>
                      <a:rPr lang="en-US" sz="2600" i="1">
                        <a:latin typeface="Cambria Math"/>
                        <a:ea typeface="Cambria Math"/>
                      </a:rPr>
                      <m:t>𝜎</m:t>
                    </m:r>
                  </m:oMath>
                </a14:m>
                <a:r>
                  <a:rPr lang="en-US" sz="2600" dirty="0"/>
                  <a:t> is known. This command is accessed by pressing </a:t>
                </a:r>
                <a:r>
                  <a:rPr lang="en-US" sz="2600" b="1" dirty="0"/>
                  <a:t>STAT </a:t>
                </a:r>
                <a:r>
                  <a:rPr lang="en-US" sz="2600" dirty="0"/>
                  <a:t>and highlighting the </a:t>
                </a:r>
                <a:r>
                  <a:rPr lang="en-US" sz="2600" b="1" dirty="0"/>
                  <a:t>TESTS </a:t>
                </a:r>
                <a:r>
                  <a:rPr lang="en-US" sz="2600" dirty="0"/>
                  <a:t>menu.</a:t>
                </a:r>
              </a:p>
              <a:p>
                <a:pPr marL="0" indent="0">
                  <a:buNone/>
                </a:pPr>
                <a:endParaRPr lang="en-US" sz="2600" dirty="0"/>
              </a:p>
              <a:p>
                <a:pPr marL="0" indent="0">
                  <a:buNone/>
                </a:pPr>
                <a:r>
                  <a:rPr lang="en-US" sz="2600" dirty="0"/>
                  <a:t>If the summary statistics are given the </a:t>
                </a:r>
                <a:r>
                  <a:rPr lang="en-US" sz="2600" b="1" dirty="0"/>
                  <a:t>Stats </a:t>
                </a:r>
                <a:r>
                  <a:rPr lang="en-US" sz="2600" dirty="0"/>
                  <a:t>option should be selected for the input option. </a:t>
                </a:r>
              </a:p>
              <a:p>
                <a:pPr marL="0" indent="0">
                  <a:buNone/>
                </a:pPr>
                <a:r>
                  <a:rPr lang="en-US" sz="2600" dirty="0"/>
                  <a:t> </a:t>
                </a:r>
              </a:p>
              <a:p>
                <a:pPr marL="0" indent="0">
                  <a:buNone/>
                </a:pPr>
                <a:r>
                  <a:rPr lang="en-US" sz="2600" dirty="0"/>
                  <a:t>If the raw sample data are given, the </a:t>
                </a:r>
                <a:r>
                  <a:rPr lang="en-US" sz="2600" b="1" dirty="0"/>
                  <a:t>Data </a:t>
                </a:r>
                <a:r>
                  <a:rPr lang="en-US" sz="2600" dirty="0"/>
                  <a:t>option should be selected. </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1" y="1189250"/>
                <a:ext cx="5867399" cy="791950"/>
              </a:xfrm>
              <a:blipFill>
                <a:blip r:embed="rId3"/>
                <a:stretch>
                  <a:fillRect l="-1871" t="-6154" r="-1767" b="-544615"/>
                </a:stretch>
              </a:blipFill>
            </p:spPr>
            <p:txBody>
              <a:bodyPr/>
              <a:lstStyle/>
              <a:p>
                <a:r>
                  <a:rPr lang="en-US">
                    <a:noFill/>
                  </a:rPr>
                  <a:t> </a:t>
                </a:r>
              </a:p>
            </p:txBody>
          </p:sp>
        </mc:Fallback>
      </mc:AlternateContent>
      <p:pic>
        <p:nvPicPr>
          <p:cNvPr id="9" name="Content Placeholder 8" descr="TI-84 screen shots of the ZInterval command"/>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335248" y="1905000"/>
            <a:ext cx="2386624" cy="3662315"/>
          </a:xfrm>
        </p:spPr>
      </p:pic>
    </p:spTree>
    <p:extLst>
      <p:ext uri="{BB962C8B-B14F-4D97-AF65-F5344CB8AC3E}">
        <p14:creationId xmlns:p14="http://schemas.microsoft.com/office/powerpoint/2010/main" val="79894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Confidence Interval (TI-84 PLUS)</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1" y="1189250"/>
                <a:ext cx="8991599" cy="791950"/>
              </a:xfrm>
            </p:spPr>
            <p:txBody>
              <a:bodyPr/>
              <a:lstStyle/>
              <a:p>
                <a:pPr marL="0" indent="0">
                  <a:spcBef>
                    <a:spcPts val="100"/>
                  </a:spcBef>
                  <a:spcAft>
                    <a:spcPts val="100"/>
                  </a:spcAft>
                  <a:buNone/>
                </a:pPr>
                <a:r>
                  <a:rPr lang="en-US" sz="2200" dirty="0">
                    <a:ea typeface="STIX" pitchFamily="50" charset="0"/>
                    <a:cs typeface="STIX" pitchFamily="50" charset="0"/>
                  </a:rPr>
                  <a:t>A machine that fills cereal boxes is supposed to put 20 ounces of cereal in each box. A simple random sample of 6 boxes is found to contain a sample mean of 20.25 ounces of cereal. It is known from past experience that the fill weights are normally distributed with a standard deviation of 0.2 ounce. Construct a 90% confidence interval for the mean fill weight.</a:t>
                </a:r>
              </a:p>
              <a:p>
                <a:pPr marL="0" indent="0">
                  <a:spcBef>
                    <a:spcPts val="100"/>
                  </a:spcBef>
                  <a:spcAft>
                    <a:spcPts val="100"/>
                  </a:spcAft>
                  <a:buNone/>
                </a:pPr>
                <a:endParaRPr lang="en-US" sz="1200" dirty="0">
                  <a:ea typeface="STIX" pitchFamily="50" charset="0"/>
                  <a:cs typeface="STIX" pitchFamily="50" charset="0"/>
                </a:endParaRPr>
              </a:p>
              <a:p>
                <a:pPr marL="0" indent="0">
                  <a:spcBef>
                    <a:spcPts val="100"/>
                  </a:spcBef>
                  <a:spcAft>
                    <a:spcPts val="100"/>
                  </a:spcAft>
                  <a:buNone/>
                </a:pPr>
                <a:r>
                  <a:rPr lang="en-US" sz="2200" dirty="0">
                    <a:ea typeface="STIX" pitchFamily="50" charset="0"/>
                    <a:cs typeface="STIX" pitchFamily="50" charset="0"/>
                  </a:rPr>
                  <a:t>We press </a:t>
                </a:r>
                <a:r>
                  <a:rPr lang="en-US" sz="2200" b="1" dirty="0">
                    <a:ea typeface="STIX" pitchFamily="50" charset="0"/>
                    <a:cs typeface="STIX" pitchFamily="50" charset="0"/>
                  </a:rPr>
                  <a:t>STAT</a:t>
                </a:r>
                <a:r>
                  <a:rPr lang="en-US" sz="2200" dirty="0">
                    <a:ea typeface="STIX" pitchFamily="50" charset="0"/>
                    <a:cs typeface="STIX" pitchFamily="50" charset="0"/>
                  </a:rPr>
                  <a:t> and highlight </a:t>
                </a:r>
                <a:br>
                  <a:rPr lang="en-US" sz="2200" dirty="0">
                    <a:ea typeface="STIX" pitchFamily="50" charset="0"/>
                    <a:cs typeface="STIX" pitchFamily="50" charset="0"/>
                  </a:rPr>
                </a:br>
                <a:r>
                  <a:rPr lang="en-US" sz="2200" dirty="0">
                    <a:ea typeface="STIX" pitchFamily="50" charset="0"/>
                    <a:cs typeface="STIX" pitchFamily="50" charset="0"/>
                  </a:rPr>
                  <a:t>the </a:t>
                </a:r>
                <a:r>
                  <a:rPr lang="en-US" sz="2200" b="1" dirty="0">
                    <a:ea typeface="STIX" pitchFamily="50" charset="0"/>
                    <a:cs typeface="STIX" pitchFamily="50" charset="0"/>
                  </a:rPr>
                  <a:t>TESTS </a:t>
                </a:r>
                <a:r>
                  <a:rPr lang="en-US" sz="2200" dirty="0">
                    <a:ea typeface="STIX" pitchFamily="50" charset="0"/>
                    <a:cs typeface="STIX" pitchFamily="50" charset="0"/>
                  </a:rPr>
                  <a:t>menu and select </a:t>
                </a:r>
                <a:br>
                  <a:rPr lang="en-US" sz="2200" dirty="0">
                    <a:ea typeface="STIX" pitchFamily="50" charset="0"/>
                    <a:cs typeface="STIX" pitchFamily="50" charset="0"/>
                  </a:rPr>
                </a:br>
                <a:r>
                  <a:rPr lang="en-US" sz="2200" b="1" dirty="0" err="1">
                    <a:ea typeface="STIX" pitchFamily="50" charset="0"/>
                    <a:cs typeface="STIX" pitchFamily="50" charset="0"/>
                  </a:rPr>
                  <a:t>Zinterval</a:t>
                </a:r>
                <a:r>
                  <a:rPr lang="en-US" sz="2200" dirty="0">
                    <a:ea typeface="STIX" pitchFamily="50" charset="0"/>
                    <a:cs typeface="STIX" pitchFamily="50" charset="0"/>
                  </a:rPr>
                  <a:t>.</a:t>
                </a:r>
              </a:p>
              <a:p>
                <a:pPr marL="0" indent="0">
                  <a:spcBef>
                    <a:spcPts val="100"/>
                  </a:spcBef>
                  <a:spcAft>
                    <a:spcPts val="100"/>
                  </a:spcAft>
                  <a:buNone/>
                </a:pPr>
                <a:r>
                  <a:rPr lang="en-US" sz="1800" dirty="0">
                    <a:ea typeface="STIX" pitchFamily="50" charset="0"/>
                    <a:cs typeface="STIX" pitchFamily="50" charset="0"/>
                  </a:rPr>
                  <a:t/>
                </a:r>
                <a:br>
                  <a:rPr lang="en-US" sz="1800" dirty="0">
                    <a:ea typeface="STIX" pitchFamily="50" charset="0"/>
                    <a:cs typeface="STIX" pitchFamily="50" charset="0"/>
                  </a:rPr>
                </a:br>
                <a:r>
                  <a:rPr lang="en-US" sz="2200" dirty="0">
                    <a:ea typeface="STIX" pitchFamily="50" charset="0"/>
                    <a:cs typeface="STIX" pitchFamily="50" charset="0"/>
                  </a:rPr>
                  <a:t>Select </a:t>
                </a:r>
                <a:r>
                  <a:rPr lang="en-US" sz="2200" b="1" dirty="0">
                    <a:ea typeface="STIX" pitchFamily="50" charset="0"/>
                    <a:cs typeface="STIX" pitchFamily="50" charset="0"/>
                  </a:rPr>
                  <a:t>Stats </a:t>
                </a:r>
                <a:r>
                  <a:rPr lang="en-US" sz="2200" dirty="0">
                    <a:ea typeface="STIX" pitchFamily="50" charset="0"/>
                    <a:cs typeface="STIX" pitchFamily="50" charset="0"/>
                  </a:rPr>
                  <a:t>as the input option and enter 0.2 for the </a:t>
                </a:r>
                <a:r>
                  <a:rPr lang="en-US" sz="2200" i="1" dirty="0">
                    <a:cs typeface="Calibri"/>
                  </a:rPr>
                  <a:t/>
                </a:r>
                <a:br>
                  <a:rPr lang="en-US" sz="2200" i="1" dirty="0">
                    <a:cs typeface="Calibri"/>
                  </a:rPr>
                </a:br>
                <a14:m>
                  <m:oMath xmlns:m="http://schemas.openxmlformats.org/officeDocument/2006/math">
                    <m:r>
                      <a:rPr lang="el-GR" sz="2200" i="1" dirty="0">
                        <a:latin typeface="Cambria Math" panose="02040503050406030204" pitchFamily="18" charset="0"/>
                        <a:cs typeface="Calibri"/>
                      </a:rPr>
                      <m:t>𝜎</m:t>
                    </m:r>
                  </m:oMath>
                </a14:m>
                <a:r>
                  <a:rPr lang="en-US" sz="2200" i="1" dirty="0">
                    <a:ea typeface="STIX" pitchFamily="50" charset="0"/>
                    <a:cs typeface="STIX" pitchFamily="50" charset="0"/>
                  </a:rPr>
                  <a:t> </a:t>
                </a:r>
                <a:r>
                  <a:rPr lang="en-US" sz="2200" dirty="0">
                    <a:ea typeface="STIX" pitchFamily="50" charset="0"/>
                    <a:cs typeface="STIX" pitchFamily="50" charset="0"/>
                  </a:rPr>
                  <a:t>field, 20.25 for the </a:t>
                </a:r>
                <a14:m>
                  <m:oMath xmlns:m="http://schemas.openxmlformats.org/officeDocument/2006/math">
                    <m:acc>
                      <m:accPr>
                        <m:chr m:val="̅"/>
                        <m:ctrlPr>
                          <a:rPr lang="en-US" sz="2200" i="1" dirty="0">
                            <a:latin typeface="Cambria Math" panose="02040503050406030204" pitchFamily="18" charset="0"/>
                          </a:rPr>
                        </m:ctrlPr>
                      </m:accPr>
                      <m:e>
                        <m:r>
                          <a:rPr lang="en-US" sz="2200" i="1" dirty="0">
                            <a:latin typeface="Cambria Math" panose="02040503050406030204" pitchFamily="18" charset="0"/>
                          </a:rPr>
                          <m:t>𝑥</m:t>
                        </m:r>
                        <m:r>
                          <a:rPr lang="en-US" sz="2200" i="1" dirty="0">
                            <a:latin typeface="Cambria Math" panose="02040503050406030204" pitchFamily="18" charset="0"/>
                          </a:rPr>
                          <m:t> </m:t>
                        </m:r>
                      </m:e>
                    </m:acc>
                  </m:oMath>
                </a14:m>
                <a:r>
                  <a:rPr lang="en-US" sz="2200" dirty="0">
                    <a:ea typeface="STIX" pitchFamily="50" charset="0"/>
                    <a:cs typeface="STIX" pitchFamily="50" charset="0"/>
                  </a:rPr>
                  <a:t> field, 6 for the </a:t>
                </a:r>
                <a14:m>
                  <m:oMath xmlns:m="http://schemas.openxmlformats.org/officeDocument/2006/math">
                    <m:r>
                      <a:rPr lang="en-US" sz="2200" i="1" dirty="0">
                        <a:latin typeface="Cambria Math" panose="02040503050406030204" pitchFamily="18" charset="0"/>
                        <a:cs typeface="Calibri"/>
                      </a:rPr>
                      <m:t>𝑛</m:t>
                    </m:r>
                  </m:oMath>
                </a14:m>
                <a:r>
                  <a:rPr lang="en-US" sz="2200" i="1" dirty="0">
                    <a:ea typeface="STIX" pitchFamily="50" charset="0"/>
                    <a:cs typeface="STIX" pitchFamily="50" charset="0"/>
                  </a:rPr>
                  <a:t> </a:t>
                </a:r>
                <a:r>
                  <a:rPr lang="en-US" sz="2200" dirty="0">
                    <a:ea typeface="STIX" pitchFamily="50" charset="0"/>
                    <a:cs typeface="STIX" pitchFamily="50" charset="0"/>
                  </a:rPr>
                  <a:t>field, and 0.9 </a:t>
                </a:r>
                <a:br>
                  <a:rPr lang="en-US" sz="2200" dirty="0">
                    <a:ea typeface="STIX" pitchFamily="50" charset="0"/>
                    <a:cs typeface="STIX" pitchFamily="50" charset="0"/>
                  </a:rPr>
                </a:br>
                <a:r>
                  <a:rPr lang="en-US" sz="2200" dirty="0">
                    <a:ea typeface="STIX" pitchFamily="50" charset="0"/>
                    <a:cs typeface="STIX" pitchFamily="50" charset="0"/>
                  </a:rPr>
                  <a:t>for the C-Level field. Select </a:t>
                </a:r>
                <a:r>
                  <a:rPr lang="en-US" sz="2200" b="1" dirty="0">
                    <a:ea typeface="STIX" pitchFamily="50" charset="0"/>
                    <a:cs typeface="STIX" pitchFamily="50" charset="0"/>
                  </a:rPr>
                  <a:t>Calculate</a:t>
                </a:r>
                <a:r>
                  <a:rPr lang="en-US" sz="2200" dirty="0">
                    <a:ea typeface="STIX" pitchFamily="50" charset="0"/>
                    <a:cs typeface="STIX" pitchFamily="50" charset="0"/>
                  </a:rPr>
                  <a:t>. </a:t>
                </a:r>
              </a:p>
              <a:p>
                <a:pPr marL="0" indent="0">
                  <a:spcBef>
                    <a:spcPts val="100"/>
                  </a:spcBef>
                  <a:spcAft>
                    <a:spcPts val="100"/>
                  </a:spcAft>
                  <a:buNone/>
                </a:pPr>
                <a:endParaRPr lang="en-US" sz="1800" dirty="0">
                  <a:ea typeface="STIX" pitchFamily="50" charset="0"/>
                  <a:cs typeface="STIX" pitchFamily="50" charset="0"/>
                </a:endParaRPr>
              </a:p>
              <a:p>
                <a:pPr marL="0" indent="0">
                  <a:spcBef>
                    <a:spcPts val="100"/>
                  </a:spcBef>
                  <a:spcAft>
                    <a:spcPts val="100"/>
                  </a:spcAft>
                  <a:buNone/>
                </a:pPr>
                <a:r>
                  <a:rPr lang="en-US" sz="2200" dirty="0">
                    <a:solidFill>
                      <a:schemeClr val="bg2"/>
                    </a:solidFill>
                    <a:ea typeface="STIX" pitchFamily="50" charset="0"/>
                    <a:cs typeface="STIX" pitchFamily="50" charset="0"/>
                  </a:rPr>
                  <a:t>The confidence interval is (20.12, 20.38). </a:t>
                </a:r>
              </a:p>
              <a:p>
                <a:pPr marL="0" indent="0">
                  <a:spcBef>
                    <a:spcPts val="100"/>
                  </a:spcBef>
                  <a:spcAft>
                    <a:spcPts val="100"/>
                  </a:spcAft>
                  <a:buNone/>
                </a:pPr>
                <a:r>
                  <a:rPr lang="en-US" sz="2200" dirty="0">
                    <a:solidFill>
                      <a:schemeClr val="bg2"/>
                    </a:solidFill>
                    <a:ea typeface="STIX" pitchFamily="50" charset="0"/>
                    <a:cs typeface="STIX" pitchFamily="50" charset="0"/>
                  </a:rPr>
                  <a:t>We are 90% confident that the mean weight </a:t>
                </a:r>
                <a14:m>
                  <m:oMath xmlns:m="http://schemas.openxmlformats.org/officeDocument/2006/math">
                    <m:r>
                      <a:rPr lang="en-US" sz="2200" i="1">
                        <a:solidFill>
                          <a:schemeClr val="bg2"/>
                        </a:solidFill>
                        <a:latin typeface="Cambria Math" panose="02040503050406030204" pitchFamily="18" charset="0"/>
                      </a:rPr>
                      <m:t>𝜇</m:t>
                    </m:r>
                  </m:oMath>
                </a14:m>
                <a:r>
                  <a:rPr lang="en-US" sz="2200" i="1" dirty="0">
                    <a:solidFill>
                      <a:schemeClr val="bg2"/>
                    </a:solidFill>
                    <a:ea typeface="STIX" pitchFamily="50" charset="0"/>
                    <a:cs typeface="STIX" pitchFamily="50" charset="0"/>
                  </a:rPr>
                  <a:t> </a:t>
                </a:r>
                <a:r>
                  <a:rPr lang="en-US" sz="2200" dirty="0">
                    <a:solidFill>
                      <a:schemeClr val="bg2"/>
                    </a:solidFill>
                    <a:ea typeface="STIX" pitchFamily="50" charset="0"/>
                    <a:cs typeface="STIX" pitchFamily="50" charset="0"/>
                  </a:rPr>
                  <a:t>is between 20.12 and 20.38.</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1" y="1189250"/>
                <a:ext cx="8991599" cy="791950"/>
              </a:xfrm>
              <a:blipFill>
                <a:blip r:embed="rId3"/>
                <a:stretch>
                  <a:fillRect l="-881" t="-5385" r="-203" b="-589231"/>
                </a:stretch>
              </a:blipFill>
            </p:spPr>
            <p:txBody>
              <a:bodyPr/>
              <a:lstStyle/>
              <a:p>
                <a:r>
                  <a:rPr lang="en-US">
                    <a:noFill/>
                  </a:rPr>
                  <a:t> </a:t>
                </a:r>
              </a:p>
            </p:txBody>
          </p:sp>
        </mc:Fallback>
      </mc:AlternateContent>
      <p:pic>
        <p:nvPicPr>
          <p:cNvPr id="4" name="Content Placeholder 3" descr="TI-84 PLUS screen shots showing the ZInterval command to construct a confidence interval. The result is 20.116 to 20.384."/>
          <p:cNvPicPr>
            <a:picLocks noGrp="1" noChangeAspect="1"/>
          </p:cNvPicPr>
          <p:nvPr>
            <p:ph sz="quarter" idx="12"/>
          </p:nvPr>
        </p:nvPicPr>
        <p:blipFill>
          <a:blip r:embed="rId4" cstate="print">
            <a:extLst>
              <a:ext uri="{28A0092B-C50C-407E-A947-70E740481C1C}">
                <a14:useLocalDpi xmlns:a14="http://schemas.microsoft.com/office/drawing/2010/main" val="0"/>
              </a:ext>
            </a:extLst>
          </a:blip>
          <a:stretch>
            <a:fillRect/>
          </a:stretch>
        </p:blipFill>
        <p:spPr>
          <a:xfrm>
            <a:off x="4069265" y="3048000"/>
            <a:ext cx="4663069" cy="3050838"/>
          </a:xfrm>
        </p:spPr>
      </p:pic>
    </p:spTree>
    <p:extLst>
      <p:ext uri="{BB962C8B-B14F-4D97-AF65-F5344CB8AC3E}">
        <p14:creationId xmlns:p14="http://schemas.microsoft.com/office/powerpoint/2010/main" val="78433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fade">
                                      <p:cBhvr>
                                        <p:cTn id="13" dur="500"/>
                                        <p:tgtEl>
                                          <p:spTgt spid="6">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fade">
                                      <p:cBhvr>
                                        <p:cTn id="16" dur="500"/>
                                        <p:tgtEl>
                                          <p:spTgt spid="6">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Describe the relationship between the confidence level and the margin of error</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2776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Confidence Versus Margin of Error</a:t>
            </a:r>
          </a:p>
        </p:txBody>
      </p:sp>
      <p:sp>
        <p:nvSpPr>
          <p:cNvPr id="3" name="Content Placeholder 2"/>
          <p:cNvSpPr>
            <a:spLocks noGrp="1"/>
          </p:cNvSpPr>
          <p:nvPr>
            <p:ph sz="quarter" idx="14"/>
          </p:nvPr>
        </p:nvSpPr>
        <p:spPr>
          <a:xfrm>
            <a:off x="124425" y="1170774"/>
            <a:ext cx="8867176" cy="1960177"/>
          </a:xfrm>
        </p:spPr>
        <p:txBody>
          <a:bodyPr/>
          <a:lstStyle/>
          <a:p>
            <a:pPr marL="0" indent="0">
              <a:buNone/>
            </a:pPr>
            <a:r>
              <a:rPr lang="en-US" sz="2800" dirty="0"/>
              <a:t>If we want to be more confident that our interval contains the true value, we must increase the critical value, which increases the margin of error. There is a trade-off. We would rather have a higher level of confidence than a lower level, but we would also rather have a smaller margin of error than a larger one.</a:t>
            </a:r>
          </a:p>
        </p:txBody>
      </p:sp>
    </p:spTree>
    <p:extLst>
      <p:ext uri="{BB962C8B-B14F-4D97-AF65-F5344CB8AC3E}">
        <p14:creationId xmlns:p14="http://schemas.microsoft.com/office/powerpoint/2010/main" val="25347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Comparing Confidence Levels</a:t>
            </a:r>
          </a:p>
        </p:txBody>
      </p:sp>
      <p:pic>
        <p:nvPicPr>
          <p:cNvPr id="4" name="Content Placeholder 3" descr="Image showing a collection of confidence intervals at the 70% confidence level, the 95% confidence level, and the 99.7% confidence level.  Although the Margin of Error is small for the 70% one, they cover the population mean only 70% of the time. The level 95% represents a good compromise between reliability and margin of error for many purposes. For 99.7%, they almost always succeed in covering the population mean, but their margin of error is large."/>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31520" y="1219200"/>
            <a:ext cx="7680960" cy="5497156"/>
          </a:xfrm>
        </p:spPr>
      </p:pic>
    </p:spTree>
    <p:extLst>
      <p:ext uri="{BB962C8B-B14F-4D97-AF65-F5344CB8AC3E}">
        <p14:creationId xmlns:p14="http://schemas.microsoft.com/office/powerpoint/2010/main" val="148731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49"/>
                <a:ext cx="6477000" cy="5164573"/>
              </a:xfrm>
            </p:spPr>
            <p:txBody>
              <a:bodyPr/>
              <a:lstStyle/>
              <a:p>
                <a:pPr marL="0" indent="0">
                  <a:buNone/>
                </a:pPr>
                <a:r>
                  <a:rPr lang="en-US" sz="2200" dirty="0"/>
                  <a:t>The diagram presents 100 different 95% confidence intervals. When we construct a confidence interval with level 95%, we are getting a look at one of these confidence intervals. </a:t>
                </a:r>
              </a:p>
              <a:p>
                <a:pPr marL="0" indent="0">
                  <a:buNone/>
                </a:pPr>
                <a:r>
                  <a:rPr lang="en-US" sz="2200" dirty="0"/>
                  <a:t>We don’t get to see any of the other confidence intervals, nor do we get to see the vertical line that indicates where the true value </a:t>
                </a:r>
                <a14:m>
                  <m:oMath xmlns:m="http://schemas.openxmlformats.org/officeDocument/2006/math">
                    <m:r>
                      <a:rPr lang="en-US" sz="2200" i="1" dirty="0">
                        <a:latin typeface="Cambria Math" panose="02040503050406030204" pitchFamily="18" charset="0"/>
                      </a:rPr>
                      <m:t>𝜇</m:t>
                    </m:r>
                  </m:oMath>
                </a14:m>
                <a:r>
                  <a:rPr lang="en-US" sz="2200" dirty="0"/>
                  <a:t> is. We cannot be sure whether we got one of the confidence intervals that covers </a:t>
                </a:r>
                <a14:m>
                  <m:oMath xmlns:m="http://schemas.openxmlformats.org/officeDocument/2006/math">
                    <m:r>
                      <a:rPr lang="en-US" sz="2200" i="1" dirty="0">
                        <a:latin typeface="Cambria Math" panose="02040503050406030204" pitchFamily="18" charset="0"/>
                      </a:rPr>
                      <m:t>𝜇</m:t>
                    </m:r>
                  </m:oMath>
                </a14:m>
                <a:r>
                  <a:rPr lang="en-US" sz="2200" dirty="0"/>
                  <a:t>, or whether we were unlucky enough to get one of the unsuccessful ones. </a:t>
                </a:r>
              </a:p>
              <a:p>
                <a:pPr marL="0" indent="0">
                  <a:buNone/>
                </a:pPr>
                <a:r>
                  <a:rPr lang="en-US" sz="2200" dirty="0"/>
                  <a:t>What we do know is that our confidence interval was constructed by a method that succeeds 95% of the time. The confidence level describes the success rate of the method used to construct a confidence interval, not the success of any particular interval.</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49"/>
                <a:ext cx="6477000" cy="5164573"/>
              </a:xfrm>
              <a:blipFill>
                <a:blip r:embed="rId3"/>
                <a:stretch>
                  <a:fillRect l="-1224" t="-826" r="-1883" b="-2597"/>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Measuring the Success Rate of the Method</a:t>
            </a:r>
          </a:p>
        </p:txBody>
      </p:sp>
      <p:pic>
        <p:nvPicPr>
          <p:cNvPr id="10" name="Content Placeholder 9" descr="Image of 100 confidence intervals with the true value of the population mean indicated. Most of the confidence intervals cover the mean, but some do not."/>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400800" y="1531049"/>
            <a:ext cx="2651760" cy="4938902"/>
          </a:xfrm>
        </p:spPr>
      </p:pic>
    </p:spTree>
    <p:extLst>
      <p:ext uri="{BB962C8B-B14F-4D97-AF65-F5344CB8AC3E}">
        <p14:creationId xmlns:p14="http://schemas.microsoft.com/office/powerpoint/2010/main" val="145244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the sample size necessary to obtain a confidence interval of a given width</a:t>
            </a:r>
          </a:p>
        </p:txBody>
      </p:sp>
      <p:sp>
        <p:nvSpPr>
          <p:cNvPr id="2" name="Title 1"/>
          <p:cNvSpPr>
            <a:spLocks noGrp="1"/>
          </p:cNvSpPr>
          <p:nvPr>
            <p:ph type="ctrTitle"/>
          </p:nvPr>
        </p:nvSpPr>
        <p:spPr/>
        <p:txBody>
          <a:bodyPr/>
          <a:lstStyle/>
          <a:p>
            <a:r>
              <a:rPr lang="en-US" dirty="0"/>
              <a:t>Objective 4</a:t>
            </a:r>
          </a:p>
        </p:txBody>
      </p:sp>
    </p:spTree>
    <p:extLst>
      <p:ext uri="{BB962C8B-B14F-4D97-AF65-F5344CB8AC3E}">
        <p14:creationId xmlns:p14="http://schemas.microsoft.com/office/powerpoint/2010/main" val="364709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Size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spcBef>
                    <a:spcPts val="100"/>
                  </a:spcBef>
                  <a:spcAft>
                    <a:spcPts val="100"/>
                  </a:spcAft>
                  <a:buNone/>
                </a:pPr>
                <a:r>
                  <a:rPr lang="en-US" dirty="0"/>
                  <a:t>We can make the margin of error smaller if we are willing to reduce our level of confidence, but we can also reduce the margin of error by increasing the sample size.</a:t>
                </a:r>
              </a:p>
              <a:p>
                <a:pPr marL="0" indent="0">
                  <a:spcBef>
                    <a:spcPts val="100"/>
                  </a:spcBef>
                  <a:spcAft>
                    <a:spcPts val="100"/>
                  </a:spcAft>
                  <a:buNone/>
                </a:pPr>
                <a:endParaRPr lang="en-US" sz="1600" dirty="0"/>
              </a:p>
              <a:p>
                <a:pPr marL="0" indent="0">
                  <a:spcBef>
                    <a:spcPts val="100"/>
                  </a:spcBef>
                  <a:spcAft>
                    <a:spcPts val="100"/>
                  </a:spcAft>
                  <a:buNone/>
                </a:pPr>
                <a:r>
                  <a:rPr lang="en-US" dirty="0"/>
                  <a:t>If we let </a:t>
                </a:r>
                <a14:m>
                  <m:oMath xmlns:m="http://schemas.openxmlformats.org/officeDocument/2006/math">
                    <m:r>
                      <a:rPr lang="en-US" i="1" dirty="0">
                        <a:latin typeface="Cambria Math" panose="02040503050406030204" pitchFamily="18" charset="0"/>
                      </a:rPr>
                      <m:t>𝑚</m:t>
                    </m:r>
                  </m:oMath>
                </a14:m>
                <a:r>
                  <a:rPr lang="en-US" dirty="0"/>
                  <a:t> represent the margin of error, then </a:t>
                </a:r>
                <a14:m>
                  <m:oMath xmlns:m="http://schemas.openxmlformats.org/officeDocument/2006/math">
                    <m:r>
                      <a:rPr lang="en-US" i="1">
                        <a:latin typeface="Cambria Math"/>
                      </a:rPr>
                      <m:t>𝑚</m:t>
                    </m:r>
                  </m:oMath>
                </a14:m>
                <a:r>
                  <a:rPr lang="en-US" dirty="0"/>
                  <a:t> = </a:t>
                </a:r>
                <a14:m>
                  <m:oMath xmlns:m="http://schemas.openxmlformats.org/officeDocument/2006/math">
                    <m:sSub>
                      <m:sSubPr>
                        <m:ctrlPr>
                          <a:rPr lang="en-US" i="1" dirty="0">
                            <a:latin typeface="Cambria Math" panose="02040503050406030204" pitchFamily="18" charset="0"/>
                          </a:rPr>
                        </m:ctrlPr>
                      </m:sSubPr>
                      <m:e>
                        <m:r>
                          <a:rPr lang="en-US" i="1" dirty="0">
                            <a:latin typeface="Cambria Math"/>
                          </a:rPr>
                          <m:t>𝑧</m:t>
                        </m:r>
                      </m:e>
                      <m:sub>
                        <m:f>
                          <m:fPr>
                            <m:type m:val="lin"/>
                            <m:ctrlPr>
                              <a:rPr lang="en-US" i="1" dirty="0">
                                <a:latin typeface="Cambria Math" panose="02040503050406030204" pitchFamily="18" charset="0"/>
                              </a:rPr>
                            </m:ctrlPr>
                          </m:fPr>
                          <m:num>
                            <m:r>
                              <a:rPr lang="en-US" i="1" dirty="0">
                                <a:latin typeface="Cambria Math"/>
                                <a:ea typeface="Cambria Math"/>
                              </a:rPr>
                              <m:t>𝛼</m:t>
                            </m:r>
                          </m:num>
                          <m:den>
                            <m:r>
                              <a:rPr lang="en-US" i="1" dirty="0">
                                <a:latin typeface="Cambria Math"/>
                              </a:rPr>
                              <m:t>2</m:t>
                            </m:r>
                          </m:den>
                        </m:f>
                      </m:sub>
                    </m:sSub>
                    <m:r>
                      <a:rPr lang="en-US" i="1" dirty="0">
                        <a:latin typeface="Cambria Math"/>
                      </a:rPr>
                      <m:t>·</m:t>
                    </m:r>
                    <m:f>
                      <m:fPr>
                        <m:ctrlPr>
                          <a:rPr lang="en-US" i="1" dirty="0">
                            <a:latin typeface="Cambria Math" panose="02040503050406030204" pitchFamily="18" charset="0"/>
                          </a:rPr>
                        </m:ctrlPr>
                      </m:fPr>
                      <m:num>
                        <m:r>
                          <a:rPr lang="en-US" i="1" dirty="0">
                            <a:latin typeface="Cambria Math"/>
                            <a:ea typeface="Cambria Math"/>
                          </a:rPr>
                          <m:t>𝜎</m:t>
                        </m:r>
                      </m:num>
                      <m:den>
                        <m:rad>
                          <m:radPr>
                            <m:degHide m:val="on"/>
                            <m:ctrlPr>
                              <a:rPr lang="en-US" i="1" dirty="0">
                                <a:latin typeface="Cambria Math" panose="02040503050406030204" pitchFamily="18" charset="0"/>
                              </a:rPr>
                            </m:ctrlPr>
                          </m:radPr>
                          <m:deg/>
                          <m:e>
                            <m:r>
                              <a:rPr lang="en-US" i="1" dirty="0">
                                <a:latin typeface="Cambria Math"/>
                              </a:rPr>
                              <m:t>𝑛</m:t>
                            </m:r>
                          </m:e>
                        </m:rad>
                      </m:den>
                    </m:f>
                  </m:oMath>
                </a14:m>
                <a:r>
                  <a:rPr lang="en-US" dirty="0"/>
                  <a:t> .</a:t>
                </a:r>
              </a:p>
              <a:p>
                <a:pPr marL="0" indent="0">
                  <a:spcBef>
                    <a:spcPts val="100"/>
                  </a:spcBef>
                  <a:spcAft>
                    <a:spcPts val="100"/>
                  </a:spcAft>
                  <a:buNone/>
                </a:pPr>
                <a:endParaRPr lang="en-US" sz="1600" dirty="0"/>
              </a:p>
              <a:p>
                <a:pPr marL="0" indent="0">
                  <a:spcBef>
                    <a:spcPts val="100"/>
                  </a:spcBef>
                  <a:spcAft>
                    <a:spcPts val="100"/>
                  </a:spcAft>
                  <a:buNone/>
                </a:pPr>
                <a:r>
                  <a:rPr lang="en-US" dirty="0"/>
                  <a:t>Using algebra, we may rewrite this formula as </a:t>
                </a:r>
                <a14:m>
                  <m:oMath xmlns:m="http://schemas.openxmlformats.org/officeDocument/2006/math">
                    <m:r>
                      <a:rPr lang="en-US" i="1">
                        <a:latin typeface="Cambria Math"/>
                      </a:rPr>
                      <m:t>𝑛</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r>
                                  <a:rPr lang="en-US" i="1">
                                    <a:latin typeface="Cambria Math"/>
                                    <a:ea typeface="Cambria Math"/>
                                  </a:rPr>
                                  <m:t>∙</m:t>
                                </m:r>
                                <m:r>
                                  <a:rPr lang="en-US" i="1">
                                    <a:latin typeface="Cambria Math"/>
                                    <a:ea typeface="Cambria Math"/>
                                  </a:rPr>
                                  <m:t>𝜎</m:t>
                                </m:r>
                              </m:num>
                              <m:den>
                                <m:r>
                                  <a:rPr lang="en-US" i="1">
                                    <a:latin typeface="Cambria Math"/>
                                  </a:rPr>
                                  <m:t>𝑚</m:t>
                                </m:r>
                              </m:den>
                            </m:f>
                          </m:e>
                        </m:d>
                      </m:e>
                      <m:sup>
                        <m:r>
                          <a:rPr lang="en-US" i="1">
                            <a:latin typeface="Cambria Math"/>
                          </a:rPr>
                          <m:t>2</m:t>
                        </m:r>
                      </m:sup>
                    </m:sSup>
                  </m:oMath>
                </a14:m>
                <a:r>
                  <a:rPr lang="en-US" dirty="0"/>
                  <a:t> which represents the minimum sample size needed to achieve the desired margin of error </a:t>
                </a:r>
                <a14:m>
                  <m:oMath xmlns:m="http://schemas.openxmlformats.org/officeDocument/2006/math">
                    <m:r>
                      <a:rPr lang="en-US" i="1" dirty="0">
                        <a:latin typeface="Cambria Math" panose="02040503050406030204" pitchFamily="18" charset="0"/>
                      </a:rPr>
                      <m:t>𝑚</m:t>
                    </m:r>
                  </m:oMath>
                </a14:m>
                <a:r>
                  <a:rPr lang="en-US" dirty="0"/>
                  <a:t>.</a:t>
                </a:r>
              </a:p>
              <a:p>
                <a:pPr marL="0" indent="0">
                  <a:spcBef>
                    <a:spcPts val="100"/>
                  </a:spcBef>
                  <a:spcAft>
                    <a:spcPts val="100"/>
                  </a:spcAft>
                  <a:buNone/>
                </a:pPr>
                <a:endParaRPr lang="en-US" sz="1600" dirty="0"/>
              </a:p>
              <a:p>
                <a:pPr marL="0" indent="0">
                  <a:spcBef>
                    <a:spcPts val="100"/>
                  </a:spcBef>
                  <a:spcAft>
                    <a:spcPts val="100"/>
                  </a:spcAft>
                  <a:buNone/>
                </a:pPr>
                <a:r>
                  <a:rPr lang="en-US" dirty="0"/>
                  <a:t>If the value of </a:t>
                </a:r>
                <a14:m>
                  <m:oMath xmlns:m="http://schemas.openxmlformats.org/officeDocument/2006/math">
                    <m:r>
                      <a:rPr lang="en-US" i="1" dirty="0">
                        <a:latin typeface="Cambria Math" panose="02040503050406030204" pitchFamily="18" charset="0"/>
                      </a:rPr>
                      <m:t>𝑛</m:t>
                    </m:r>
                  </m:oMath>
                </a14:m>
                <a:r>
                  <a:rPr lang="en-US" dirty="0"/>
                  <a:t> given by the formula is not a whole number, round it up to the nearest whole number. By rounding up we can be sure that the margin of error is no greater than the desired value </a:t>
                </a:r>
                <a14:m>
                  <m:oMath xmlns:m="http://schemas.openxmlformats.org/officeDocument/2006/math">
                    <m:r>
                      <a:rPr lang="en-US" i="1" dirty="0">
                        <a:latin typeface="Cambria Math" panose="02040503050406030204" pitchFamily="18" charset="0"/>
                      </a:rPr>
                      <m:t>𝑚</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t="-914" r="-1310"/>
                </a:stretch>
              </a:blipFill>
            </p:spPr>
            <p:txBody>
              <a:bodyPr/>
              <a:lstStyle/>
              <a:p>
                <a:r>
                  <a:rPr lang="en-US">
                    <a:noFill/>
                  </a:rPr>
                  <a:t> </a:t>
                </a:r>
              </a:p>
            </p:txBody>
          </p:sp>
        </mc:Fallback>
      </mc:AlternateContent>
    </p:spTree>
    <p:extLst>
      <p:ext uri="{BB962C8B-B14F-4D97-AF65-F5344CB8AC3E}">
        <p14:creationId xmlns:p14="http://schemas.microsoft.com/office/powerpoint/2010/main" val="309137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Sample Size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dirty="0"/>
                  <a:t>Scientists want to estimate the mean weight of mice after they have been fed a special diet. From previous studies, it is known that the weight is normally distributed with standard deviation 3 grams. How many mice must be weighed so that a 95% confidence interval will have a margin of error of 0.5 grams?</a:t>
                </a:r>
              </a:p>
              <a:p>
                <a:pPr marL="0" indent="0">
                  <a:buNone/>
                </a:pPr>
                <a:r>
                  <a:rPr lang="en-US" b="1" dirty="0"/>
                  <a:t>Solution:</a:t>
                </a:r>
                <a:br>
                  <a:rPr lang="en-US" b="1" dirty="0"/>
                </a:br>
                <a:r>
                  <a:rPr lang="en-US" dirty="0"/>
                  <a:t>Since we want a 95% confidence interval, we use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r>
                      <a:rPr lang="en-US" i="1">
                        <a:latin typeface="Cambria Math"/>
                      </a:rPr>
                      <m:t> </m:t>
                    </m:r>
                  </m:oMath>
                </a14:m>
                <a:r>
                  <a:rPr lang="en-US" dirty="0"/>
                  <a:t>= 1.96. We also know </a:t>
                </a:r>
                <a14:m>
                  <m:oMath xmlns:m="http://schemas.openxmlformats.org/officeDocument/2006/math">
                    <m:r>
                      <a:rPr lang="el-GR" i="1" dirty="0">
                        <a:latin typeface="Cambria Math" panose="02040503050406030204" pitchFamily="18" charset="0"/>
                        <a:cs typeface="Times New Roman"/>
                      </a:rPr>
                      <m:t>𝜎</m:t>
                    </m:r>
                  </m:oMath>
                </a14:m>
                <a:r>
                  <a:rPr lang="en-US" dirty="0"/>
                  <a:t> = 3 and </a:t>
                </a:r>
                <a14:m>
                  <m:oMath xmlns:m="http://schemas.openxmlformats.org/officeDocument/2006/math">
                    <m:r>
                      <a:rPr lang="en-US" i="1" dirty="0">
                        <a:latin typeface="Cambria Math" panose="02040503050406030204" pitchFamily="18" charset="0"/>
                      </a:rPr>
                      <m:t>𝑚</m:t>
                    </m:r>
                  </m:oMath>
                </a14:m>
                <a:r>
                  <a:rPr lang="en-US" dirty="0"/>
                  <a:t> = 0.5. Therefore:</a:t>
                </a:r>
              </a:p>
              <a:p>
                <a:pPr marL="0" indent="0">
                  <a:buNone/>
                </a:pPr>
                <a:endParaRPr lang="en-US" sz="1800" dirty="0"/>
              </a:p>
              <a:p>
                <a:pPr marL="0" indent="0">
                  <a:buNone/>
                </a:pPr>
                <a:r>
                  <a:rPr lang="en-US" dirty="0"/>
                  <a:t>	</a:t>
                </a:r>
                <a14:m>
                  <m:oMath xmlns:m="http://schemas.openxmlformats.org/officeDocument/2006/math">
                    <m:r>
                      <a:rPr lang="en-US" i="1">
                        <a:latin typeface="Cambria Math"/>
                      </a:rPr>
                      <m:t>𝑛</m:t>
                    </m:r>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r>
                                  <a:rPr lang="en-US" i="1">
                                    <a:latin typeface="Cambria Math"/>
                                    <a:ea typeface="Cambria Math"/>
                                  </a:rPr>
                                  <m:t>∙</m:t>
                                </m:r>
                                <m:r>
                                  <a:rPr lang="en-US" i="1">
                                    <a:latin typeface="Cambria Math"/>
                                    <a:ea typeface="Cambria Math"/>
                                  </a:rPr>
                                  <m:t>𝜎</m:t>
                                </m:r>
                              </m:num>
                              <m:den>
                                <m:r>
                                  <a:rPr lang="en-US" i="1">
                                    <a:latin typeface="Cambria Math"/>
                                  </a:rPr>
                                  <m:t>𝑚</m:t>
                                </m:r>
                              </m:den>
                            </m:f>
                          </m:e>
                        </m:d>
                      </m:e>
                      <m:sup>
                        <m:r>
                          <a:rPr lang="en-US" i="1">
                            <a:latin typeface="Cambria Math"/>
                          </a:rPr>
                          <m:t>2</m:t>
                        </m:r>
                      </m:sup>
                    </m:sSup>
                    <m:r>
                      <a:rPr lang="en-US" i="1">
                        <a:latin typeface="Cambria Math"/>
                      </a:rPr>
                      <m:t> </m:t>
                    </m:r>
                  </m:oMath>
                </a14:m>
                <a:r>
                  <a:rPr lang="en-US" dirty="0"/>
                  <a:t>= </a:t>
                </a:r>
                <a14:m>
                  <m:oMath xmlns:m="http://schemas.openxmlformats.org/officeDocument/2006/math">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1.96 ∙</m:t>
                                </m:r>
                                <m:r>
                                  <a:rPr lang="en-US" i="1">
                                    <a:latin typeface="Cambria Math"/>
                                    <a:ea typeface="Cambria Math"/>
                                  </a:rPr>
                                  <m:t> 3</m:t>
                                </m:r>
                              </m:num>
                              <m:den>
                                <m:r>
                                  <a:rPr lang="en-US" i="1">
                                    <a:latin typeface="Cambria Math"/>
                                    <a:ea typeface="Cambria Math"/>
                                  </a:rPr>
                                  <m:t>0.5</m:t>
                                </m:r>
                              </m:den>
                            </m:f>
                          </m:e>
                        </m:d>
                      </m:e>
                      <m:sup>
                        <m:r>
                          <a:rPr lang="en-US" i="1">
                            <a:latin typeface="Cambria Math"/>
                          </a:rPr>
                          <m:t>2</m:t>
                        </m:r>
                      </m:sup>
                    </m:sSup>
                  </m:oMath>
                </a14:m>
                <a:r>
                  <a:rPr lang="en-US" dirty="0"/>
                  <a:t>= 138.30; round up to 139</a:t>
                </a:r>
              </a:p>
              <a:p>
                <a:pPr marL="0" indent="0">
                  <a:buNone/>
                </a:pPr>
                <a:endParaRPr lang="en-US" sz="1800" dirty="0">
                  <a:solidFill>
                    <a:schemeClr val="bg2"/>
                  </a:solidFill>
                </a:endParaRPr>
              </a:p>
              <a:p>
                <a:pPr marL="0" indent="0">
                  <a:buNone/>
                </a:pPr>
                <a:r>
                  <a:rPr lang="en-US" dirty="0">
                    <a:solidFill>
                      <a:schemeClr val="bg2"/>
                    </a:solidFill>
                  </a:rPr>
                  <a:t>We must weigh 139 mice in order to obtain a 95% confidence interval with a margin of error of 0.5 grams.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t="-914" r="-1241"/>
                </a:stretch>
              </a:blipFill>
            </p:spPr>
            <p:txBody>
              <a:bodyPr/>
              <a:lstStyle/>
              <a:p>
                <a:r>
                  <a:rPr lang="en-US">
                    <a:noFill/>
                  </a:rPr>
                  <a:t> </a:t>
                </a:r>
              </a:p>
            </p:txBody>
          </p:sp>
        </mc:Fallback>
      </mc:AlternateContent>
    </p:spTree>
    <p:extLst>
      <p:ext uri="{BB962C8B-B14F-4D97-AF65-F5344CB8AC3E}">
        <p14:creationId xmlns:p14="http://schemas.microsoft.com/office/powerpoint/2010/main" val="14623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Distinguish between confidence and probability</a:t>
            </a:r>
          </a:p>
        </p:txBody>
      </p:sp>
      <p:sp>
        <p:nvSpPr>
          <p:cNvPr id="2" name="Title 1"/>
          <p:cNvSpPr>
            <a:spLocks noGrp="1"/>
          </p:cNvSpPr>
          <p:nvPr>
            <p:ph type="ctrTitle"/>
          </p:nvPr>
        </p:nvSpPr>
        <p:spPr/>
        <p:txBody>
          <a:bodyPr/>
          <a:lstStyle/>
          <a:p>
            <a:r>
              <a:rPr lang="en-US" dirty="0"/>
              <a:t>Objective 5</a:t>
            </a:r>
          </a:p>
        </p:txBody>
      </p:sp>
    </p:spTree>
    <p:extLst>
      <p:ext uri="{BB962C8B-B14F-4D97-AF65-F5344CB8AC3E}">
        <p14:creationId xmlns:p14="http://schemas.microsoft.com/office/powerpoint/2010/main" val="2654167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Construct and interpret confidence intervals for a population mean when the population standard deviation is known</a:t>
            </a:r>
          </a:p>
          <a:p>
            <a:pPr marL="457200" indent="-457200">
              <a:buFont typeface="+mj-lt"/>
              <a:buAutoNum type="arabicPeriod"/>
            </a:pPr>
            <a:r>
              <a:rPr lang="en-US" dirty="0"/>
              <a:t>Find critical values for confidence intervals</a:t>
            </a:r>
          </a:p>
          <a:p>
            <a:pPr marL="457200" indent="-457200">
              <a:buFont typeface="+mj-lt"/>
              <a:buAutoNum type="arabicPeriod"/>
            </a:pPr>
            <a:r>
              <a:rPr lang="en-US" dirty="0"/>
              <a:t>Describe the relationship between the confidence level and the margin of error</a:t>
            </a:r>
          </a:p>
          <a:p>
            <a:pPr marL="457200" indent="-457200">
              <a:buFont typeface="+mj-lt"/>
              <a:buAutoNum type="arabicPeriod"/>
            </a:pPr>
            <a:r>
              <a:rPr lang="en-US" dirty="0"/>
              <a:t>Find the sample size necessary to obtain a confidence interval of a given width</a:t>
            </a:r>
          </a:p>
          <a:p>
            <a:pPr marL="457200" indent="-457200">
              <a:buFont typeface="+mj-lt"/>
              <a:buAutoNum type="arabicPeriod"/>
            </a:pPr>
            <a:r>
              <a:rPr lang="en-US" dirty="0"/>
              <a:t>Distinguish between confidence and probability</a:t>
            </a:r>
          </a:p>
        </p:txBody>
      </p:sp>
    </p:spTree>
    <p:extLst>
      <p:ext uri="{BB962C8B-B14F-4D97-AF65-F5344CB8AC3E}">
        <p14:creationId xmlns:p14="http://schemas.microsoft.com/office/powerpoint/2010/main" val="25403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Interpreting a Confidence Level</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76200" y="1184476"/>
                <a:ext cx="8991599" cy="2285999"/>
              </a:xfrm>
            </p:spPr>
            <p:txBody>
              <a:bodyPr/>
              <a:lstStyle/>
              <a:p>
                <a:pPr marL="0" indent="0">
                  <a:spcBef>
                    <a:spcPts val="100"/>
                  </a:spcBef>
                  <a:spcAft>
                    <a:spcPts val="100"/>
                  </a:spcAft>
                  <a:buNone/>
                </a:pPr>
                <a:r>
                  <a:rPr lang="en-US" sz="2200" dirty="0"/>
                  <a:t>Suppose that a 90% confidence interval for the mean weight of cereal boxes was computed to be 20.12 &lt; </a:t>
                </a:r>
                <a14:m>
                  <m:oMath xmlns:m="http://schemas.openxmlformats.org/officeDocument/2006/math">
                    <m:r>
                      <a:rPr lang="en-US" sz="2200" i="1">
                        <a:latin typeface="Cambria Math"/>
                        <a:ea typeface="Cambria Math"/>
                      </a:rPr>
                      <m:t>𝜇</m:t>
                    </m:r>
                  </m:oMath>
                </a14:m>
                <a:r>
                  <a:rPr lang="en-US" sz="2200" dirty="0"/>
                  <a:t> &lt; 20.38. It is tempting to say that the </a:t>
                </a:r>
                <a:r>
                  <a:rPr lang="en-US" sz="2200" b="1" dirty="0"/>
                  <a:t>probability </a:t>
                </a:r>
                <a:r>
                  <a:rPr lang="en-US" sz="2200" dirty="0"/>
                  <a:t>is 90% that </a:t>
                </a:r>
                <a14:m>
                  <m:oMath xmlns:m="http://schemas.openxmlformats.org/officeDocument/2006/math">
                    <m:r>
                      <a:rPr lang="en-US" sz="2200" i="1">
                        <a:latin typeface="Cambria Math"/>
                        <a:ea typeface="Cambria Math"/>
                      </a:rPr>
                      <m:t>𝜇</m:t>
                    </m:r>
                  </m:oMath>
                </a14:m>
                <a:r>
                  <a:rPr lang="en-US" sz="2200" dirty="0"/>
                  <a:t> is between 20.12 and 20.38. </a:t>
                </a:r>
              </a:p>
              <a:p>
                <a:pPr marL="0" indent="0">
                  <a:spcBef>
                    <a:spcPts val="100"/>
                  </a:spcBef>
                  <a:spcAft>
                    <a:spcPts val="100"/>
                  </a:spcAft>
                  <a:buNone/>
                </a:pPr>
                <a:endParaRPr lang="en-US" sz="1400" dirty="0"/>
              </a:p>
              <a:p>
                <a:pPr marL="0" indent="0">
                  <a:spcBef>
                    <a:spcPts val="100"/>
                  </a:spcBef>
                  <a:spcAft>
                    <a:spcPts val="100"/>
                  </a:spcAft>
                  <a:buNone/>
                </a:pPr>
                <a:r>
                  <a:rPr lang="en-US" sz="2200" dirty="0"/>
                  <a:t>The term “probability” refers to random events, which can come out differently when experiments are repeated. The numbers 20.12 and 20.38 are fixed, not random. The population mean is also fixed, even if we do not know precisely what value it is. The population mean weight is either between 20.12 and 20.38 or it is not. Therefore we say that we have 90% </a:t>
                </a:r>
                <a:r>
                  <a:rPr lang="en-US" sz="2200" b="1" dirty="0"/>
                  <a:t>confidence </a:t>
                </a:r>
                <a:r>
                  <a:rPr lang="en-US" sz="2200" dirty="0"/>
                  <a:t>that the population mean is in this interval.</a:t>
                </a:r>
              </a:p>
              <a:p>
                <a:pPr marL="0" indent="0">
                  <a:spcBef>
                    <a:spcPts val="100"/>
                  </a:spcBef>
                  <a:spcAft>
                    <a:spcPts val="100"/>
                  </a:spcAft>
                  <a:buNone/>
                </a:pPr>
                <a:endParaRPr lang="en-US" sz="1400" dirty="0"/>
              </a:p>
              <a:p>
                <a:pPr marL="0" indent="0">
                  <a:spcBef>
                    <a:spcPts val="100"/>
                  </a:spcBef>
                  <a:spcAft>
                    <a:spcPts val="100"/>
                  </a:spcAft>
                  <a:buNone/>
                </a:pPr>
                <a:r>
                  <a:rPr lang="en-US" sz="2200" dirty="0"/>
                  <a:t>On the other hand, let’s say that we are discussing a </a:t>
                </a:r>
                <a:r>
                  <a:rPr lang="en-US" sz="2200" b="1" dirty="0"/>
                  <a:t>method </a:t>
                </a:r>
                <a:r>
                  <a:rPr lang="en-US" sz="2200" dirty="0"/>
                  <a:t>used to construct a 90% confidence interval. The method will succeed in covering the population mean 90% of the time, and fail the other 10% of the time. Therefore it is correct to say that a </a:t>
                </a:r>
                <a:r>
                  <a:rPr lang="en-US" sz="2200" b="1" dirty="0"/>
                  <a:t>method </a:t>
                </a:r>
                <a:r>
                  <a:rPr lang="en-US" sz="2200" dirty="0"/>
                  <a:t>for constructing a 90% confidence interval has </a:t>
                </a:r>
                <a:r>
                  <a:rPr lang="en-US" sz="2200" b="1" dirty="0"/>
                  <a:t>probability </a:t>
                </a:r>
                <a:r>
                  <a:rPr lang="en-US" sz="2200" dirty="0"/>
                  <a:t>90% of covering the population mean.</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76200" y="1184476"/>
                <a:ext cx="8991599" cy="2285999"/>
              </a:xfrm>
              <a:blipFill>
                <a:blip r:embed="rId3"/>
                <a:stretch>
                  <a:fillRect l="-882" t="-1600" r="-1493" b="-138133"/>
                </a:stretch>
              </a:blipFill>
            </p:spPr>
            <p:txBody>
              <a:bodyPr/>
              <a:lstStyle/>
              <a:p>
                <a:r>
                  <a:rPr lang="en-US">
                    <a:noFill/>
                  </a:rPr>
                  <a:t> </a:t>
                </a:r>
              </a:p>
            </p:txBody>
          </p:sp>
        </mc:Fallback>
      </mc:AlternateContent>
    </p:spTree>
    <p:extLst>
      <p:ext uri="{BB962C8B-B14F-4D97-AF65-F5344CB8AC3E}">
        <p14:creationId xmlns:p14="http://schemas.microsoft.com/office/powerpoint/2010/main" val="315919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sz="2800" dirty="0"/>
              <a:t>How to construct and interpret confidence intervals for a population mean when the population standard deviation is known</a:t>
            </a:r>
          </a:p>
          <a:p>
            <a:pPr>
              <a:buFont typeface="Arial" pitchFamily="34" charset="0"/>
              <a:buChar char="•"/>
            </a:pPr>
            <a:r>
              <a:rPr lang="en-US" sz="2800" dirty="0"/>
              <a:t>How to find critical values for confidence intervals</a:t>
            </a:r>
          </a:p>
          <a:p>
            <a:pPr>
              <a:buFont typeface="Arial" pitchFamily="34" charset="0"/>
              <a:buChar char="•"/>
            </a:pPr>
            <a:r>
              <a:rPr lang="en-US" sz="2800" dirty="0"/>
              <a:t>How to describe the relationship between the confidence level and the margin of error</a:t>
            </a:r>
          </a:p>
          <a:p>
            <a:pPr>
              <a:buFont typeface="Arial" pitchFamily="34" charset="0"/>
              <a:buChar char="•"/>
            </a:pPr>
            <a:r>
              <a:rPr lang="en-US" sz="2800" dirty="0"/>
              <a:t>How to find the sample size necessary to obtain a confidence interval of a given width</a:t>
            </a:r>
          </a:p>
          <a:p>
            <a:pPr>
              <a:buFont typeface="Arial" pitchFamily="34" charset="0"/>
              <a:buChar char="•"/>
            </a:pPr>
            <a:r>
              <a:rPr lang="en-US" sz="2800" dirty="0"/>
              <a:t>The difference between confidence and probability</a:t>
            </a:r>
          </a:p>
        </p:txBody>
      </p:sp>
    </p:spTree>
    <p:extLst>
      <p:ext uri="{BB962C8B-B14F-4D97-AF65-F5344CB8AC3E}">
        <p14:creationId xmlns:p14="http://schemas.microsoft.com/office/powerpoint/2010/main" val="141012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 Statistics 3E</a:t>
            </a:r>
          </a:p>
        </p:txBody>
      </p:sp>
      <p:sp>
        <p:nvSpPr>
          <p:cNvPr id="3" name="Text Placeholder 2"/>
          <p:cNvSpPr>
            <a:spLocks noGrp="1"/>
          </p:cNvSpPr>
          <p:nvPr>
            <p:ph type="body" idx="1"/>
          </p:nvPr>
        </p:nvSpPr>
        <p:spPr/>
        <p:txBody>
          <a:bodyPr/>
          <a:lstStyle/>
          <a:p>
            <a:pPr algn="r"/>
            <a:r>
              <a:rPr lang="en-US" dirty="0"/>
              <a:t>William Navidi and Barry Monk</a:t>
            </a:r>
          </a:p>
        </p:txBody>
      </p:sp>
    </p:spTree>
    <p:extLst>
      <p:ext uri="{BB962C8B-B14F-4D97-AF65-F5344CB8AC3E}">
        <p14:creationId xmlns:p14="http://schemas.microsoft.com/office/powerpoint/2010/main" val="292422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8.2</a:t>
            </a:r>
          </a:p>
        </p:txBody>
      </p:sp>
      <mc:AlternateContent xmlns:mc="http://schemas.openxmlformats.org/markup-compatibility/2006" xmlns:a14="http://schemas.microsoft.com/office/drawing/2010/main">
        <mc:Choice Requires="a14">
          <p:sp>
            <p:nvSpPr>
              <p:cNvPr id="2" name="Title 1"/>
              <p:cNvSpPr>
                <a:spLocks noGrp="1"/>
              </p:cNvSpPr>
              <p:nvPr>
                <p:ph type="ctrTitle"/>
              </p:nvPr>
            </p:nvSpPr>
            <p:spPr/>
            <p:txBody>
              <a:bodyPr/>
              <a:lstStyle/>
              <a:p>
                <a:r>
                  <a:rPr lang="en-US" dirty="0"/>
                  <a:t>Confidence Intervals for a Population Mean, </a:t>
                </a:r>
                <a14:m>
                  <m:oMath xmlns:m="http://schemas.openxmlformats.org/officeDocument/2006/math">
                    <m:r>
                      <a:rPr lang="en-US" i="1">
                        <a:latin typeface="Cambria Math" panose="02040503050406030204" pitchFamily="18" charset="0"/>
                      </a:rPr>
                      <m:t>𝜎</m:t>
                    </m:r>
                  </m:oMath>
                </a14:m>
                <a:r>
                  <a:rPr lang="en-US" dirty="0"/>
                  <a:t> Unknown</a:t>
                </a:r>
              </a:p>
            </p:txBody>
          </p:sp>
        </mc:Choice>
        <mc:Fallback xmlns="">
          <p:sp>
            <p:nvSpPr>
              <p:cNvPr id="2" name="Title 1"/>
              <p:cNvSpPr>
                <a:spLocks noGrp="1" noRot="1" noChangeAspect="1" noMove="1" noResize="1" noEditPoints="1" noAdjustHandles="1" noChangeArrowheads="1" noChangeShapeType="1" noTextEdit="1"/>
              </p:cNvSpPr>
              <p:nvPr>
                <p:ph type="ctrTitle"/>
              </p:nvPr>
            </p:nvSpPr>
            <p:spPr>
              <a:blipFill>
                <a:blip r:embed="rId2"/>
                <a:stretch>
                  <a:fillRect l="-3430" t="-11111" r="-1767" b="-46914"/>
                </a:stretch>
              </a:blipFill>
            </p:spPr>
            <p:txBody>
              <a:bodyPr/>
              <a:lstStyle/>
              <a:p>
                <a:r>
                  <a:rPr lang="en-US">
                    <a:noFill/>
                  </a:rPr>
                  <a:t> </a:t>
                </a:r>
              </a:p>
            </p:txBody>
          </p:sp>
        </mc:Fallback>
      </mc:AlternateContent>
    </p:spTree>
    <p:extLst>
      <p:ext uri="{BB962C8B-B14F-4D97-AF65-F5344CB8AC3E}">
        <p14:creationId xmlns:p14="http://schemas.microsoft.com/office/powerpoint/2010/main" val="379396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0" indent="-457200">
                  <a:buFont typeface="+mj-lt"/>
                  <a:buAutoNum type="arabicPeriod"/>
                </a:pPr>
                <a:r>
                  <a:rPr lang="en-US" dirty="0"/>
                  <a:t>Describe the properties of the Student’s </a:t>
                </a:r>
                <a14:m>
                  <m:oMath xmlns:m="http://schemas.openxmlformats.org/officeDocument/2006/math">
                    <m:r>
                      <a:rPr lang="en-US" i="1" dirty="0">
                        <a:latin typeface="Cambria Math" panose="02040503050406030204" pitchFamily="18" charset="0"/>
                      </a:rPr>
                      <m:t>𝑡</m:t>
                    </m:r>
                  </m:oMath>
                </a14:m>
                <a:r>
                  <a:rPr lang="en-US" dirty="0"/>
                  <a:t> distribution</a:t>
                </a:r>
              </a:p>
              <a:p>
                <a:pPr marL="457200" indent="-457200">
                  <a:buFont typeface="+mj-lt"/>
                  <a:buAutoNum type="arabicPeriod"/>
                </a:pPr>
                <a:r>
                  <a:rPr lang="en-US" dirty="0"/>
                  <a:t>Construct confidence intervals for a population mean when the population standard deviation is unknown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85" t="-1029"/>
                </a:stretch>
              </a:blipFill>
            </p:spPr>
            <p:txBody>
              <a:bodyPr/>
              <a:lstStyle/>
              <a:p>
                <a:r>
                  <a:rPr lang="en-US">
                    <a:noFill/>
                  </a:rPr>
                  <a:t> </a:t>
                </a:r>
              </a:p>
            </p:txBody>
          </p:sp>
        </mc:Fallback>
      </mc:AlternateContent>
    </p:spTree>
    <p:extLst>
      <p:ext uri="{BB962C8B-B14F-4D97-AF65-F5344CB8AC3E}">
        <p14:creationId xmlns:p14="http://schemas.microsoft.com/office/powerpoint/2010/main" val="264458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body" sz="quarter" idx="10"/>
              </p:nvPr>
            </p:nvSpPr>
            <p:spPr/>
            <p:txBody>
              <a:bodyPr/>
              <a:lstStyle/>
              <a:p>
                <a:r>
                  <a:rPr lang="en-US" dirty="0"/>
                  <a:t>Describe the properties of the Student’s </a:t>
                </a:r>
                <a14:m>
                  <m:oMath xmlns:m="http://schemas.openxmlformats.org/officeDocument/2006/math">
                    <m:r>
                      <a:rPr lang="en-US" i="1" dirty="0">
                        <a:latin typeface="Cambria Math" panose="02040503050406030204" pitchFamily="18" charset="0"/>
                      </a:rPr>
                      <m:t>𝑡</m:t>
                    </m:r>
                  </m:oMath>
                </a14:m>
                <a:r>
                  <a:rPr lang="en-US" dirty="0"/>
                  <a:t> distribution</a:t>
                </a:r>
              </a:p>
            </p:txBody>
          </p:sp>
        </mc:Choice>
        <mc:Fallback xmlns="">
          <p:sp>
            <p:nvSpPr>
              <p:cNvPr id="3" name="Subtitle 2"/>
              <p:cNvSpPr>
                <a:spLocks noGrp="1" noRot="1" noChangeAspect="1" noMove="1" noResize="1" noEditPoints="1" noAdjustHandles="1" noChangeArrowheads="1" noChangeShapeType="1" noTextEdit="1"/>
              </p:cNvSpPr>
              <p:nvPr>
                <p:ph type="body" sz="quarter" idx="10"/>
              </p:nvPr>
            </p:nvSpPr>
            <p:spPr>
              <a:blipFill>
                <a:blip r:embed="rId2"/>
                <a:stretch>
                  <a:fillRect l="-1143" t="-4425"/>
                </a:stretch>
              </a:blipFill>
            </p:spPr>
            <p:txBody>
              <a:bodyPr/>
              <a:lstStyle/>
              <a:p>
                <a:r>
                  <a:rPr lang="en-US">
                    <a:noFill/>
                  </a:rPr>
                  <a:t> </a:t>
                </a:r>
              </a:p>
            </p:txBody>
          </p:sp>
        </mc:Fallback>
      </mc:AlternateContent>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141699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dirty="0"/>
                  <a:t>Student’s </a:t>
                </a:r>
                <a14:m>
                  <m:oMath xmlns:m="http://schemas.openxmlformats.org/officeDocument/2006/math">
                    <m:r>
                      <a:rPr lang="en-US" i="1" dirty="0">
                        <a:latin typeface="Cambria Math" panose="02040503050406030204" pitchFamily="18" charset="0"/>
                      </a:rPr>
                      <m:t>𝑡</m:t>
                    </m:r>
                  </m:oMath>
                </a14:m>
                <a:r>
                  <a:rPr lang="en-US" dirty="0"/>
                  <a:t> Distribution</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200" dirty="0"/>
                  <a:t>When constructing a confidence interval where we know the population standard deviation </a:t>
                </a:r>
                <a14:m>
                  <m:oMath xmlns:m="http://schemas.openxmlformats.org/officeDocument/2006/math">
                    <m:r>
                      <a:rPr lang="en-US" sz="2200" i="1">
                        <a:latin typeface="Cambria Math"/>
                        <a:ea typeface="Cambria Math"/>
                      </a:rPr>
                      <m:t>𝜎</m:t>
                    </m:r>
                  </m:oMath>
                </a14:m>
                <a:r>
                  <a:rPr lang="en-US" sz="2200" dirty="0"/>
                  <a:t>, the confidence interval is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a:latin typeface="Cambria Math" panose="02040503050406030204" pitchFamily="18" charset="0"/>
                        <a:ea typeface="Cambria Math" panose="02040503050406030204" pitchFamily="18" charset="0"/>
                      </a:rPr>
                      <m:t>±</m:t>
                    </m:r>
                    <m:sSub>
                      <m:sSubPr>
                        <m:ctrlPr>
                          <a:rPr lang="en-US"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𝑧</m:t>
                        </m:r>
                      </m:e>
                      <m:sub>
                        <m:r>
                          <a:rPr lang="en-US" sz="2200" i="1">
                            <a:latin typeface="Cambria Math" panose="02040503050406030204" pitchFamily="18" charset="0"/>
                            <a:ea typeface="Cambria Math" panose="02040503050406030204" pitchFamily="18" charset="0"/>
                          </a:rPr>
                          <m:t>𝛼</m:t>
                        </m:r>
                        <m:r>
                          <a:rPr lang="en-US" sz="2200" i="1">
                            <a:latin typeface="Cambria Math" panose="02040503050406030204" pitchFamily="18" charset="0"/>
                            <a:ea typeface="Cambria Math" panose="02040503050406030204" pitchFamily="18" charset="0"/>
                          </a:rPr>
                          <m:t>/2</m:t>
                        </m:r>
                      </m:sub>
                    </m:sSub>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𝜎</m:t>
                        </m:r>
                      </m:num>
                      <m:den>
                        <m:rad>
                          <m:radPr>
                            <m:degHide m:val="on"/>
                            <m:ctrlPr>
                              <a:rPr lang="en-US" sz="2200" i="1">
                                <a:latin typeface="Cambria Math" panose="02040503050406030204" pitchFamily="18" charset="0"/>
                                <a:ea typeface="Cambria Math" panose="02040503050406030204" pitchFamily="18" charset="0"/>
                              </a:rPr>
                            </m:ctrlPr>
                          </m:radPr>
                          <m:deg/>
                          <m:e>
                            <m:r>
                              <a:rPr lang="en-US" sz="2200" i="1">
                                <a:latin typeface="Cambria Math" panose="02040503050406030204" pitchFamily="18" charset="0"/>
                                <a:ea typeface="Cambria Math" panose="02040503050406030204" pitchFamily="18" charset="0"/>
                              </a:rPr>
                              <m:t>𝑛</m:t>
                            </m:r>
                          </m:e>
                        </m:rad>
                      </m:den>
                    </m:f>
                    <m:r>
                      <a:rPr lang="en-US" sz="2200" i="1">
                        <a:latin typeface="Cambria Math" panose="02040503050406030204" pitchFamily="18" charset="0"/>
                        <a:ea typeface="Cambria Math" panose="02040503050406030204" pitchFamily="18" charset="0"/>
                      </a:rPr>
                      <m:t> </m:t>
                    </m:r>
                  </m:oMath>
                </a14:m>
                <a:r>
                  <a:rPr lang="en-US" sz="2200" dirty="0"/>
                  <a:t>. The critical value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i="1">
                            <a:latin typeface="Cambria Math" panose="02040503050406030204" pitchFamily="18" charset="0"/>
                          </a:rPr>
                          <m:t>𝛼</m:t>
                        </m:r>
                        <m:r>
                          <a:rPr lang="en-US" sz="2200" i="1">
                            <a:latin typeface="Cambria Math" panose="02040503050406030204" pitchFamily="18" charset="0"/>
                          </a:rPr>
                          <m:t>/2</m:t>
                        </m:r>
                      </m:sub>
                    </m:sSub>
                  </m:oMath>
                </a14:m>
                <a:r>
                  <a:rPr lang="en-US" sz="2200" dirty="0"/>
                  <a:t> because the quantity </a:t>
                </a:r>
                <a14:m>
                  <m:oMath xmlns:m="http://schemas.openxmlformats.org/officeDocument/2006/math">
                    <m:f>
                      <m:fPr>
                        <m:ctrlPr>
                          <a:rPr lang="en-US" sz="2200" i="1">
                            <a:latin typeface="Cambria Math" panose="02040503050406030204" pitchFamily="18" charset="0"/>
                          </a:rPr>
                        </m:ctrlPr>
                      </m:fPr>
                      <m:num>
                        <m:r>
                          <a:rPr lang="en-US" sz="2200" i="1">
                            <a:latin typeface="Cambria Math"/>
                          </a:rPr>
                          <m:t> </m:t>
                        </m:r>
                        <m:acc>
                          <m:accPr>
                            <m:chr m:val="̅"/>
                            <m:ctrlPr>
                              <a:rPr lang="en-US" sz="2200" i="1">
                                <a:latin typeface="Cambria Math" panose="02040503050406030204" pitchFamily="18" charset="0"/>
                              </a:rPr>
                            </m:ctrlPr>
                          </m:accPr>
                          <m:e>
                            <m:r>
                              <a:rPr lang="en-US" sz="2200" i="1">
                                <a:latin typeface="Cambria Math"/>
                              </a:rPr>
                              <m:t>𝑥</m:t>
                            </m:r>
                            <m:r>
                              <a:rPr lang="en-US" sz="2200" i="1">
                                <a:latin typeface="Cambria Math"/>
                              </a:rPr>
                              <m:t> </m:t>
                            </m:r>
                          </m:e>
                        </m:acc>
                        <m:r>
                          <a:rPr lang="en-US" sz="2200" i="1">
                            <a:latin typeface="Cambria Math"/>
                          </a:rPr>
                          <m:t>−</m:t>
                        </m:r>
                        <m:r>
                          <a:rPr lang="en-US" sz="2200" i="1">
                            <a:latin typeface="Cambria Math"/>
                            <a:ea typeface="Cambria Math"/>
                          </a:rPr>
                          <m:t>𝜇</m:t>
                        </m:r>
                      </m:num>
                      <m:den>
                        <m:f>
                          <m:fPr>
                            <m:type m:val="lin"/>
                            <m:ctrlPr>
                              <a:rPr lang="en-US" sz="2200" i="1">
                                <a:latin typeface="Cambria Math" panose="02040503050406030204" pitchFamily="18" charset="0"/>
                              </a:rPr>
                            </m:ctrlPr>
                          </m:fPr>
                          <m:num>
                            <m:r>
                              <a:rPr lang="en-US" sz="2200" i="1">
                                <a:latin typeface="Cambria Math" panose="02040503050406030204" pitchFamily="18" charset="0"/>
                              </a:rPr>
                              <m:t>𝜎</m:t>
                            </m:r>
                          </m:num>
                          <m:den>
                            <m:rad>
                              <m:radPr>
                                <m:degHide m:val="on"/>
                                <m:ctrlPr>
                                  <a:rPr lang="en-US" sz="2200" i="1">
                                    <a:latin typeface="Cambria Math" panose="02040503050406030204" pitchFamily="18" charset="0"/>
                                  </a:rPr>
                                </m:ctrlPr>
                              </m:radPr>
                              <m:deg/>
                              <m:e>
                                <m:r>
                                  <a:rPr lang="en-US" sz="2200" i="1">
                                    <a:latin typeface="Cambria Math"/>
                                  </a:rPr>
                                  <m:t>𝑛</m:t>
                                </m:r>
                              </m:e>
                            </m:rad>
                          </m:den>
                        </m:f>
                      </m:den>
                    </m:f>
                  </m:oMath>
                </a14:m>
                <a:r>
                  <a:rPr lang="en-US" sz="2200" dirty="0"/>
                  <a:t> has a normal distribution.</a:t>
                </a:r>
              </a:p>
              <a:p>
                <a:pPr marL="0" indent="0">
                  <a:buNone/>
                </a:pPr>
                <a:r>
                  <a:rPr lang="en-US" sz="2200" dirty="0"/>
                  <a:t>It is rare that we would know the value of </a:t>
                </a:r>
                <a14:m>
                  <m:oMath xmlns:m="http://schemas.openxmlformats.org/officeDocument/2006/math">
                    <m:r>
                      <a:rPr lang="en-US" sz="2200" i="1">
                        <a:latin typeface="Cambria Math"/>
                        <a:ea typeface="Cambria Math"/>
                      </a:rPr>
                      <m:t>𝜎</m:t>
                    </m:r>
                  </m:oMath>
                </a14:m>
                <a:r>
                  <a:rPr lang="en-US" sz="2200" dirty="0"/>
                  <a:t> while needing to estimate the value of </a:t>
                </a:r>
                <a14:m>
                  <m:oMath xmlns:m="http://schemas.openxmlformats.org/officeDocument/2006/math">
                    <m:r>
                      <a:rPr lang="en-US" sz="2200" i="1">
                        <a:latin typeface="Cambria Math"/>
                        <a:ea typeface="Cambria Math"/>
                      </a:rPr>
                      <m:t>𝜇</m:t>
                    </m:r>
                  </m:oMath>
                </a14:m>
                <a:r>
                  <a:rPr lang="en-US" sz="2200" dirty="0"/>
                  <a:t>. In practice, it is more common that </a:t>
                </a:r>
                <a14:m>
                  <m:oMath xmlns:m="http://schemas.openxmlformats.org/officeDocument/2006/math">
                    <m:r>
                      <a:rPr lang="en-US" sz="2200" i="1">
                        <a:latin typeface="Cambria Math"/>
                        <a:ea typeface="Cambria Math"/>
                      </a:rPr>
                      <m:t>𝜎</m:t>
                    </m:r>
                  </m:oMath>
                </a14:m>
                <a:r>
                  <a:rPr lang="en-US" sz="2200" dirty="0"/>
                  <a:t> is unknown. When we don’t know the value of </a:t>
                </a:r>
                <a14:m>
                  <m:oMath xmlns:m="http://schemas.openxmlformats.org/officeDocument/2006/math">
                    <m:r>
                      <a:rPr lang="en-US" sz="2200" i="1">
                        <a:latin typeface="Cambria Math"/>
                        <a:ea typeface="Cambria Math"/>
                      </a:rPr>
                      <m:t>𝜎</m:t>
                    </m:r>
                  </m:oMath>
                </a14:m>
                <a:r>
                  <a:rPr lang="en-US" sz="2200" dirty="0"/>
                  <a:t>, we may replace it with the sample standard deviation </a:t>
                </a:r>
                <a14:m>
                  <m:oMath xmlns:m="http://schemas.openxmlformats.org/officeDocument/2006/math">
                    <m:r>
                      <a:rPr lang="en-US" sz="2200" i="1" dirty="0">
                        <a:latin typeface="Cambria Math" panose="02040503050406030204" pitchFamily="18" charset="0"/>
                      </a:rPr>
                      <m:t>𝑠</m:t>
                    </m:r>
                  </m:oMath>
                </a14:m>
                <a:r>
                  <a:rPr lang="en-US" sz="2200" dirty="0"/>
                  <a:t>. However, we cannot then use </a:t>
                </a:r>
                <a14:m>
                  <m:oMath xmlns:m="http://schemas.openxmlformats.org/officeDocument/2006/math">
                    <m:sSub>
                      <m:sSubPr>
                        <m:ctrlPr>
                          <a:rPr lang="en-US" sz="2200" i="1" dirty="0">
                            <a:latin typeface="Cambria Math" panose="02040503050406030204" pitchFamily="18" charset="0"/>
                            <a:ea typeface="Cambria Math"/>
                          </a:rPr>
                        </m:ctrlPr>
                      </m:sSubPr>
                      <m:e>
                        <m:r>
                          <a:rPr lang="en-US" sz="2200" i="1" dirty="0">
                            <a:latin typeface="Cambria Math"/>
                            <a:ea typeface="Cambria Math"/>
                          </a:rPr>
                          <m:t> </m:t>
                        </m:r>
                        <m:r>
                          <a:rPr lang="en-US" sz="2200" i="1" dirty="0">
                            <a:latin typeface="Cambria Math"/>
                            <a:ea typeface="Cambria Math"/>
                          </a:rPr>
                          <m:t>𝑧</m:t>
                        </m:r>
                      </m:e>
                      <m:sub>
                        <m:f>
                          <m:fPr>
                            <m:type m:val="lin"/>
                            <m:ctrlPr>
                              <a:rPr lang="en-US" sz="2200" i="1" dirty="0">
                                <a:latin typeface="Cambria Math" panose="02040503050406030204" pitchFamily="18" charset="0"/>
                                <a:ea typeface="Cambria Math"/>
                              </a:rPr>
                            </m:ctrlPr>
                          </m:fPr>
                          <m:num>
                            <m:r>
                              <a:rPr lang="en-US" sz="2200" i="1" dirty="0">
                                <a:latin typeface="Cambria Math"/>
                                <a:ea typeface="Cambria Math"/>
                              </a:rPr>
                              <m:t>𝛼</m:t>
                            </m:r>
                          </m:num>
                          <m:den>
                            <m:r>
                              <a:rPr lang="en-US" sz="2200" i="1" dirty="0">
                                <a:latin typeface="Cambria Math"/>
                                <a:ea typeface="Cambria Math"/>
                              </a:rPr>
                              <m:t>2</m:t>
                            </m:r>
                          </m:den>
                        </m:f>
                        <m:r>
                          <a:rPr lang="en-US" sz="2200" i="1" dirty="0">
                            <a:latin typeface="Cambria Math"/>
                            <a:ea typeface="Cambria Math"/>
                          </a:rPr>
                          <m:t> </m:t>
                        </m:r>
                      </m:sub>
                    </m:sSub>
                  </m:oMath>
                </a14:m>
                <a:r>
                  <a:rPr lang="en-US" sz="2200" dirty="0"/>
                  <a:t> as the critical value, because the quantity </a:t>
                </a:r>
                <a14:m>
                  <m:oMath xmlns:m="http://schemas.openxmlformats.org/officeDocument/2006/math">
                    <m:f>
                      <m:fPr>
                        <m:ctrlPr>
                          <a:rPr lang="en-US" sz="2200" i="1">
                            <a:latin typeface="Cambria Math" panose="02040503050406030204" pitchFamily="18" charset="0"/>
                          </a:rPr>
                        </m:ctrlPr>
                      </m:fPr>
                      <m:num>
                        <m:acc>
                          <m:accPr>
                            <m:chr m:val="̅"/>
                            <m:ctrlPr>
                              <a:rPr lang="en-US" sz="2200" i="1">
                                <a:latin typeface="Cambria Math" panose="02040503050406030204" pitchFamily="18" charset="0"/>
                              </a:rPr>
                            </m:ctrlPr>
                          </m:accPr>
                          <m:e>
                            <m:r>
                              <a:rPr lang="en-US" sz="2200" i="1">
                                <a:latin typeface="Cambria Math"/>
                              </a:rPr>
                              <m:t>𝑥</m:t>
                            </m:r>
                            <m:r>
                              <a:rPr lang="en-US" sz="2200" i="1">
                                <a:latin typeface="Cambria Math"/>
                              </a:rPr>
                              <m:t> </m:t>
                            </m:r>
                          </m:e>
                        </m:acc>
                        <m:r>
                          <a:rPr lang="en-US" sz="2200" i="1">
                            <a:latin typeface="Cambria Math"/>
                          </a:rPr>
                          <m:t> −</m:t>
                        </m:r>
                        <m:r>
                          <a:rPr lang="en-US" sz="2200" i="1">
                            <a:latin typeface="Cambria Math"/>
                            <a:ea typeface="Cambria Math"/>
                          </a:rPr>
                          <m:t>𝜇</m:t>
                        </m:r>
                      </m:num>
                      <m:den>
                        <m:f>
                          <m:fPr>
                            <m:type m:val="lin"/>
                            <m:ctrlPr>
                              <a:rPr lang="en-US" sz="2200" i="1">
                                <a:latin typeface="Cambria Math" panose="02040503050406030204" pitchFamily="18" charset="0"/>
                              </a:rPr>
                            </m:ctrlPr>
                          </m:fPr>
                          <m:num>
                            <m:r>
                              <a:rPr lang="en-US" sz="2200" i="1">
                                <a:latin typeface="Cambria Math"/>
                              </a:rPr>
                              <m:t>𝑠</m:t>
                            </m:r>
                          </m:num>
                          <m:den>
                            <m:rad>
                              <m:radPr>
                                <m:degHide m:val="on"/>
                                <m:ctrlPr>
                                  <a:rPr lang="en-US" sz="2200" i="1">
                                    <a:latin typeface="Cambria Math" panose="02040503050406030204" pitchFamily="18" charset="0"/>
                                  </a:rPr>
                                </m:ctrlPr>
                              </m:radPr>
                              <m:deg/>
                              <m:e>
                                <m:r>
                                  <a:rPr lang="en-US" sz="2200" i="1">
                                    <a:latin typeface="Cambria Math"/>
                                  </a:rPr>
                                  <m:t>𝑛</m:t>
                                </m:r>
                              </m:e>
                            </m:rad>
                          </m:den>
                        </m:f>
                      </m:den>
                    </m:f>
                  </m:oMath>
                </a14:m>
                <a:r>
                  <a:rPr lang="en-US" sz="2200" dirty="0"/>
                  <a:t> does not have a normal distribution. The distribution of this quantity is called the </a:t>
                </a:r>
                <a:r>
                  <a:rPr lang="en-US" sz="2200" b="1" dirty="0">
                    <a:solidFill>
                      <a:schemeClr val="accent4"/>
                    </a:solidFill>
                  </a:rPr>
                  <a:t>Student’s </a:t>
                </a:r>
                <a14:m>
                  <m:oMath xmlns:m="http://schemas.openxmlformats.org/officeDocument/2006/math">
                    <m:r>
                      <a:rPr lang="en-US" sz="2200" b="1" i="1" dirty="0">
                        <a:solidFill>
                          <a:schemeClr val="accent4"/>
                        </a:solidFill>
                        <a:latin typeface="Cambria Math" panose="02040503050406030204" pitchFamily="18" charset="0"/>
                      </a:rPr>
                      <m:t>𝒕</m:t>
                    </m:r>
                  </m:oMath>
                </a14:m>
                <a:r>
                  <a:rPr lang="en-US" sz="2200" b="1" dirty="0">
                    <a:solidFill>
                      <a:schemeClr val="accent4"/>
                    </a:solidFill>
                  </a:rPr>
                  <a:t> distribution</a:t>
                </a:r>
                <a:r>
                  <a:rPr lang="en-US" sz="2200" dirty="0"/>
                  <a:t>.</a:t>
                </a:r>
              </a:p>
              <a:p>
                <a:pPr marL="0" indent="0">
                  <a:buNone/>
                </a:pPr>
                <a:r>
                  <a:rPr lang="en-US" sz="2200" dirty="0"/>
                  <a:t>There are actually many different Student’s </a:t>
                </a:r>
                <a14:m>
                  <m:oMath xmlns:m="http://schemas.openxmlformats.org/officeDocument/2006/math">
                    <m:r>
                      <a:rPr lang="en-US" sz="2200" i="1" dirty="0">
                        <a:latin typeface="Cambria Math" panose="02040503050406030204" pitchFamily="18" charset="0"/>
                      </a:rPr>
                      <m:t>𝑡</m:t>
                    </m:r>
                  </m:oMath>
                </a14:m>
                <a:r>
                  <a:rPr lang="en-US" sz="2200" dirty="0"/>
                  <a:t> distributions and they are distinguished by a quantity called the </a:t>
                </a:r>
                <a:r>
                  <a:rPr lang="en-US" sz="2200" b="1" dirty="0">
                    <a:solidFill>
                      <a:schemeClr val="accent4"/>
                    </a:solidFill>
                  </a:rPr>
                  <a:t>degrees of freedom</a:t>
                </a:r>
                <a:r>
                  <a:rPr lang="en-US" sz="2200" dirty="0"/>
                  <a:t>. When using the Student’s </a:t>
                </a:r>
                <a14:m>
                  <m:oMath xmlns:m="http://schemas.openxmlformats.org/officeDocument/2006/math">
                    <m:r>
                      <a:rPr lang="en-US" sz="2200" i="1" dirty="0">
                        <a:latin typeface="Cambria Math" panose="02040503050406030204" pitchFamily="18" charset="0"/>
                      </a:rPr>
                      <m:t>𝑡</m:t>
                    </m:r>
                  </m:oMath>
                </a14:m>
                <a:r>
                  <a:rPr lang="en-US" sz="2200" i="1" dirty="0"/>
                  <a:t> </a:t>
                </a:r>
                <a:r>
                  <a:rPr lang="en-US" sz="2200" dirty="0"/>
                  <a:t>distribution to construct a confidence interval for a population mean, the number of degrees of freedom is 1 less </a:t>
                </a:r>
                <a:r>
                  <a:rPr lang="en-US" sz="2200"/>
                  <a:t>than the </a:t>
                </a:r>
                <a:r>
                  <a:rPr lang="en-US" sz="2200" dirty="0"/>
                  <a:t>sample size.</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4"/>
                <a:stretch>
                  <a:fillRect l="-889" t="-5310" r="-1504" b="-647788"/>
                </a:stretch>
              </a:blipFill>
            </p:spPr>
            <p:txBody>
              <a:bodyPr/>
              <a:lstStyle/>
              <a:p>
                <a:r>
                  <a:rPr lang="en-US">
                    <a:noFill/>
                  </a:rPr>
                  <a:t> </a:t>
                </a:r>
              </a:p>
            </p:txBody>
          </p:sp>
        </mc:Fallback>
      </mc:AlternateContent>
    </p:spTree>
    <p:extLst>
      <p:ext uri="{BB962C8B-B14F-4D97-AF65-F5344CB8AC3E}">
        <p14:creationId xmlns:p14="http://schemas.microsoft.com/office/powerpoint/2010/main" val="149175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itle 7"/>
              <p:cNvSpPr>
                <a:spLocks noGrp="1"/>
              </p:cNvSpPr>
              <p:nvPr>
                <p:ph type="title"/>
              </p:nvPr>
            </p:nvSpPr>
            <p:spPr/>
            <p:txBody>
              <a:bodyPr/>
              <a:lstStyle/>
              <a:p>
                <a:r>
                  <a:rPr lang="en-US" sz="3500" dirty="0"/>
                  <a:t>Student’s </a:t>
                </a:r>
                <a14:m>
                  <m:oMath xmlns:m="http://schemas.openxmlformats.org/officeDocument/2006/math">
                    <m:r>
                      <a:rPr lang="en-US" sz="3500" i="1" dirty="0">
                        <a:latin typeface="Cambria Math" panose="02040503050406030204" pitchFamily="18" charset="0"/>
                      </a:rPr>
                      <m:t>𝑡</m:t>
                    </m:r>
                  </m:oMath>
                </a14:m>
                <a:r>
                  <a:rPr lang="en-US" sz="3500" dirty="0"/>
                  <a:t> Distribution and the Standard Normal</a:t>
                </a:r>
              </a:p>
            </p:txBody>
          </p:sp>
        </mc:Choice>
        <mc:Fallback xmlns="">
          <p:sp>
            <p:nvSpPr>
              <p:cNvPr id="8" name="Title 7"/>
              <p:cNvSpPr>
                <a:spLocks noGrp="1" noRot="1" noChangeAspect="1" noMove="1" noResize="1" noEditPoints="1" noAdjustHandles="1" noChangeArrowheads="1" noChangeShapeType="1" noTextEdit="1"/>
              </p:cNvSpPr>
              <p:nvPr>
                <p:ph type="title"/>
              </p:nvPr>
            </p:nvSpPr>
            <p:spPr>
              <a:blipFill>
                <a:blip r:embed="rId3"/>
                <a:stretch>
                  <a:fillRect l="-1467" t="-15000" r="-1467" b="-4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300" dirty="0"/>
                  <a:t>Student’s </a:t>
                </a:r>
                <a14:m>
                  <m:oMath xmlns:m="http://schemas.openxmlformats.org/officeDocument/2006/math">
                    <m:r>
                      <a:rPr lang="en-US" sz="2300" i="1" dirty="0">
                        <a:latin typeface="Cambria Math" panose="02040503050406030204" pitchFamily="18" charset="0"/>
                      </a:rPr>
                      <m:t>𝑡</m:t>
                    </m:r>
                  </m:oMath>
                </a14:m>
                <a:r>
                  <a:rPr lang="en-US" sz="2300" dirty="0"/>
                  <a:t> distributions are symmetric and unimodal, just like the normal distribution. However, they are more spread out. The reason is that </a:t>
                </a:r>
                <a14:m>
                  <m:oMath xmlns:m="http://schemas.openxmlformats.org/officeDocument/2006/math">
                    <m:r>
                      <a:rPr lang="en-US" sz="2300" i="1" dirty="0">
                        <a:latin typeface="Cambria Math" panose="02040503050406030204" pitchFamily="18" charset="0"/>
                      </a:rPr>
                      <m:t>𝑠</m:t>
                    </m:r>
                  </m:oMath>
                </a14:m>
                <a:r>
                  <a:rPr lang="en-US" sz="2300" i="1" dirty="0"/>
                  <a:t> </a:t>
                </a:r>
                <a:r>
                  <a:rPr lang="en-US" sz="2300" dirty="0"/>
                  <a:t>is, on the average, a bit smaller than </a:t>
                </a:r>
                <a14:m>
                  <m:oMath xmlns:m="http://schemas.openxmlformats.org/officeDocument/2006/math">
                    <m:r>
                      <a:rPr lang="en-US" sz="2300" i="1">
                        <a:latin typeface="Cambria Math"/>
                        <a:ea typeface="Cambria Math"/>
                      </a:rPr>
                      <m:t>𝜎</m:t>
                    </m:r>
                  </m:oMath>
                </a14:m>
                <a:r>
                  <a:rPr lang="en-US" sz="2300" dirty="0"/>
                  <a:t>. Also, since </a:t>
                </a:r>
                <a14:m>
                  <m:oMath xmlns:m="http://schemas.openxmlformats.org/officeDocument/2006/math">
                    <m:r>
                      <a:rPr lang="en-US" sz="2300" i="1" dirty="0">
                        <a:latin typeface="Cambria Math" panose="02040503050406030204" pitchFamily="18" charset="0"/>
                      </a:rPr>
                      <m:t>𝑠</m:t>
                    </m:r>
                  </m:oMath>
                </a14:m>
                <a:r>
                  <a:rPr lang="en-US" sz="2300" i="1" dirty="0"/>
                  <a:t> </a:t>
                </a:r>
                <a:r>
                  <a:rPr lang="en-US" sz="2300" dirty="0"/>
                  <a:t>is random, whereas </a:t>
                </a:r>
                <a14:m>
                  <m:oMath xmlns:m="http://schemas.openxmlformats.org/officeDocument/2006/math">
                    <m:r>
                      <a:rPr lang="en-US" sz="2300" i="1">
                        <a:latin typeface="Cambria Math"/>
                        <a:ea typeface="Cambria Math"/>
                      </a:rPr>
                      <m:t>𝜎</m:t>
                    </m:r>
                    <m:r>
                      <a:rPr lang="en-US" sz="2300" i="1">
                        <a:latin typeface="Cambria Math"/>
                        <a:ea typeface="Cambria Math"/>
                      </a:rPr>
                      <m:t> </m:t>
                    </m:r>
                  </m:oMath>
                </a14:m>
                <a:r>
                  <a:rPr lang="en-US" sz="2300" dirty="0"/>
                  <a:t>is constant, replacing </a:t>
                </a:r>
                <a14:m>
                  <m:oMath xmlns:m="http://schemas.openxmlformats.org/officeDocument/2006/math">
                    <m:r>
                      <a:rPr lang="en-US" sz="2300" i="1">
                        <a:latin typeface="Cambria Math"/>
                        <a:ea typeface="Cambria Math"/>
                      </a:rPr>
                      <m:t>𝜎</m:t>
                    </m:r>
                    <m:r>
                      <a:rPr lang="en-US" sz="2300" i="1">
                        <a:latin typeface="Cambria Math"/>
                        <a:ea typeface="Cambria Math"/>
                      </a:rPr>
                      <m:t> </m:t>
                    </m:r>
                  </m:oMath>
                </a14:m>
                <a:r>
                  <a:rPr lang="en-US" sz="2300" dirty="0"/>
                  <a:t>with </a:t>
                </a:r>
                <a14:m>
                  <m:oMath xmlns:m="http://schemas.openxmlformats.org/officeDocument/2006/math">
                    <m:r>
                      <a:rPr lang="en-US" sz="2300" i="1" dirty="0">
                        <a:latin typeface="Cambria Math" panose="02040503050406030204" pitchFamily="18" charset="0"/>
                      </a:rPr>
                      <m:t>𝑠</m:t>
                    </m:r>
                  </m:oMath>
                </a14:m>
                <a:r>
                  <a:rPr lang="en-US" sz="2300" i="1" dirty="0"/>
                  <a:t> </a:t>
                </a:r>
                <a:r>
                  <a:rPr lang="en-US" sz="2300" dirty="0"/>
                  <a:t>increases the spread. When the number of degrees of freedom is small, the tendency to be more spread out is more pronounced. When the number of degrees of freedom is large, </a:t>
                </a:r>
                <a14:m>
                  <m:oMath xmlns:m="http://schemas.openxmlformats.org/officeDocument/2006/math">
                    <m:r>
                      <a:rPr lang="en-US" sz="2300" i="1" dirty="0">
                        <a:latin typeface="Cambria Math" panose="02040503050406030204" pitchFamily="18" charset="0"/>
                      </a:rPr>
                      <m:t>𝑠</m:t>
                    </m:r>
                  </m:oMath>
                </a14:m>
                <a:r>
                  <a:rPr lang="en-US" sz="2300" i="1" dirty="0"/>
                  <a:t> </a:t>
                </a:r>
                <a:r>
                  <a:rPr lang="en-US" sz="2300" dirty="0"/>
                  <a:t>tends to be close to 𝜎, so the </a:t>
                </a:r>
                <a14:m>
                  <m:oMath xmlns:m="http://schemas.openxmlformats.org/officeDocument/2006/math">
                    <m:r>
                      <a:rPr lang="en-US" sz="2300" i="1" dirty="0">
                        <a:latin typeface="Cambria Math" panose="02040503050406030204" pitchFamily="18" charset="0"/>
                      </a:rPr>
                      <m:t>𝑡</m:t>
                    </m:r>
                  </m:oMath>
                </a14:m>
                <a:r>
                  <a:rPr lang="en-US" sz="2300" i="1" dirty="0"/>
                  <a:t> </a:t>
                </a:r>
                <a:r>
                  <a:rPr lang="en-US" sz="2300" dirty="0"/>
                  <a:t>distribution is very close to the normal distribution.</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4"/>
                <a:stretch>
                  <a:fillRect l="-957" t="-6195" r="-1162" b="-339823"/>
                </a:stretch>
              </a:blipFill>
            </p:spPr>
            <p:txBody>
              <a:bodyPr/>
              <a:lstStyle/>
              <a:p>
                <a:r>
                  <a:rPr lang="en-US">
                    <a:noFill/>
                  </a:rPr>
                  <a:t> </a:t>
                </a:r>
              </a:p>
            </p:txBody>
          </p:sp>
        </mc:Fallback>
      </mc:AlternateContent>
      <p:pic>
        <p:nvPicPr>
          <p:cNvPr id="3" name="Content Placeholder 2" descr="Image of several t-distributions with varying degrees of freedom. The larger the degrees of freedom, the closer the distribution is to the standard normal."/>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3124200" y="3962400"/>
            <a:ext cx="5212080" cy="2719080"/>
          </a:xfrm>
        </p:spPr>
      </p:pic>
    </p:spTree>
    <p:extLst>
      <p:ext uri="{BB962C8B-B14F-4D97-AF65-F5344CB8AC3E}">
        <p14:creationId xmlns:p14="http://schemas.microsoft.com/office/powerpoint/2010/main" val="307928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The Critical Value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4000" b="-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49"/>
                <a:ext cx="6381206" cy="2064729"/>
              </a:xfrm>
            </p:spPr>
            <p:txBody>
              <a:bodyPr/>
              <a:lstStyle/>
              <a:p>
                <a:pPr marL="0" indent="0">
                  <a:buNone/>
                </a:pPr>
                <a:r>
                  <a:rPr lang="en-US" dirty="0"/>
                  <a:t>To find the critical value for a confidence interval, let 1 </a:t>
                </a:r>
                <a:r>
                  <a:rPr lang="en-US" dirty="0">
                    <a:latin typeface="Times New Roman"/>
                    <a:cs typeface="Times New Roman"/>
                  </a:rPr>
                  <a:t>−</a:t>
                </a:r>
                <a:r>
                  <a:rPr lang="en-US" dirty="0"/>
                  <a:t> </a:t>
                </a:r>
                <a14:m>
                  <m:oMath xmlns:m="http://schemas.openxmlformats.org/officeDocument/2006/math">
                    <m:r>
                      <a:rPr lang="en-US" i="1">
                        <a:latin typeface="Cambria Math"/>
                        <a:ea typeface="Cambria Math"/>
                      </a:rPr>
                      <m:t>𝛼</m:t>
                    </m:r>
                  </m:oMath>
                </a14:m>
                <a:r>
                  <a:rPr lang="en-US" dirty="0"/>
                  <a:t> be the confidence level. The critical value is then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oMath>
                </a14:m>
                <a:r>
                  <a:rPr lang="en-US" dirty="0"/>
                  <a:t>, because the area under the Student’s </a:t>
                </a:r>
                <a:r>
                  <a:rPr lang="en-US" i="1" dirty="0"/>
                  <a:t>t</a:t>
                </a:r>
                <a:r>
                  <a:rPr lang="en-US" dirty="0"/>
                  <a:t> distribution between </a:t>
                </a:r>
                <a:r>
                  <a:rPr lang="en-US" dirty="0">
                    <a:latin typeface="Times New Roman"/>
                    <a:cs typeface="Times New Roman"/>
                  </a:rPr>
                  <a:t>−</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oMath>
                </a14:m>
                <a:r>
                  <a:rPr lang="en-US" dirty="0"/>
                  <a:t> is 1</a:t>
                </a:r>
                <a:r>
                  <a:rPr lang="en-US" dirty="0">
                    <a:latin typeface="Times New Roman"/>
                    <a:cs typeface="Times New Roman"/>
                  </a:rPr>
                  <a:t> − </a:t>
                </a:r>
                <a14:m>
                  <m:oMath xmlns:m="http://schemas.openxmlformats.org/officeDocument/2006/math">
                    <m:r>
                      <a:rPr lang="en-US" i="1">
                        <a:latin typeface="Cambria Math"/>
                        <a:ea typeface="Cambria Math"/>
                      </a:rPr>
                      <m:t>𝛼</m:t>
                    </m:r>
                  </m:oMath>
                </a14:m>
                <a:r>
                  <a:rPr lang="en-US" dirty="0"/>
                  <a:t> .</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49"/>
                <a:ext cx="6381206" cy="2064729"/>
              </a:xfrm>
              <a:blipFill>
                <a:blip r:embed="rId4"/>
                <a:stretch>
                  <a:fillRect l="-1530" t="-2360" r="-3155" b="-10029"/>
                </a:stretch>
              </a:blipFill>
            </p:spPr>
            <p:txBody>
              <a:bodyPr/>
              <a:lstStyle/>
              <a:p>
                <a:r>
                  <a:rPr lang="en-US">
                    <a:noFill/>
                  </a:rPr>
                  <a:t> </a:t>
                </a:r>
              </a:p>
            </p:txBody>
          </p:sp>
        </mc:Fallback>
      </mc:AlternateContent>
      <p:pic>
        <p:nvPicPr>
          <p:cNvPr id="8" name="Content Placeholder 7" descr="Image of a t-curve with 1 minus alpha area bound in the middle so that each tail has area alpha over 2."/>
          <p:cNvPicPr>
            <a:picLocks noGrp="1" noChangeAspect="1"/>
          </p:cNvPicPr>
          <p:nvPr>
            <p:ph sz="quarter" idx="12"/>
          </p:nvPr>
        </p:nvPicPr>
        <p:blipFill>
          <a:blip r:embed="rId5">
            <a:extLst>
              <a:ext uri="{28A0092B-C50C-407E-A947-70E740481C1C}">
                <a14:useLocalDpi xmlns:a14="http://schemas.microsoft.com/office/drawing/2010/main" val="0"/>
              </a:ext>
            </a:extLst>
          </a:blip>
          <a:stretch>
            <a:fillRect/>
          </a:stretch>
        </p:blipFill>
        <p:spPr>
          <a:xfrm>
            <a:off x="6457406" y="1444092"/>
            <a:ext cx="2651760" cy="1555041"/>
          </a:xfrm>
        </p:spPr>
      </p:pic>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a:xfrm>
                <a:off x="76200" y="3376425"/>
                <a:ext cx="9067800" cy="748145"/>
              </a:xfrm>
            </p:spPr>
            <p:txBody>
              <a:bodyPr/>
              <a:lstStyle/>
              <a:p>
                <a:pPr marL="0" indent="0">
                  <a:buNone/>
                </a:pPr>
                <a:r>
                  <a:rPr lang="en-US" dirty="0"/>
                  <a:t>The critical value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oMath>
                </a14:m>
                <a:r>
                  <a:rPr lang="en-US" dirty="0"/>
                  <a:t> can be found in Table A.3, in the row corresponding to the number of degrees of freedom and the column corresponding to the desired confidence level or by technology.</a:t>
                </a: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xfrm>
                <a:off x="76200" y="3376425"/>
                <a:ext cx="9067800" cy="748145"/>
              </a:xfrm>
              <a:blipFill>
                <a:blip r:embed="rId6"/>
                <a:stretch>
                  <a:fillRect l="-1076" t="-34959" b="-80488"/>
                </a:stretch>
              </a:blipFill>
            </p:spPr>
            <p:txBody>
              <a:bodyPr/>
              <a:lstStyle/>
              <a:p>
                <a:r>
                  <a:rPr lang="en-US">
                    <a:noFill/>
                  </a:rPr>
                  <a:t> </a:t>
                </a:r>
              </a:p>
            </p:txBody>
          </p:sp>
        </mc:Fallback>
      </mc:AlternateContent>
      <p:pic>
        <p:nvPicPr>
          <p:cNvPr id="10" name="Content Placeholder 9" descr="Image of the t-table with degrees of freedom in the leftmost column and areas in the right tail in the topmost row."/>
          <p:cNvPicPr>
            <a:picLocks noGrp="1" noChangeAspect="1"/>
          </p:cNvPicPr>
          <p:nvPr>
            <p:ph sz="quarter" idx="13"/>
          </p:nvPr>
        </p:nvPicPr>
        <p:blipFill>
          <a:blip r:embed="rId7">
            <a:extLst>
              <a:ext uri="{28A0092B-C50C-407E-A947-70E740481C1C}">
                <a14:useLocalDpi xmlns:a14="http://schemas.microsoft.com/office/drawing/2010/main" val="0"/>
              </a:ext>
            </a:extLst>
          </a:blip>
          <a:stretch>
            <a:fillRect/>
          </a:stretch>
        </p:blipFill>
        <p:spPr>
          <a:xfrm>
            <a:off x="1592580" y="4718834"/>
            <a:ext cx="6035040" cy="1689538"/>
          </a:xfrm>
        </p:spPr>
      </p:pic>
    </p:spTree>
    <p:extLst>
      <p:ext uri="{BB962C8B-B14F-4D97-AF65-F5344CB8AC3E}">
        <p14:creationId xmlns:p14="http://schemas.microsoft.com/office/powerpoint/2010/main" val="287806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Critical Value</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3"/>
              </p:nvPr>
            </p:nvSpPr>
            <p:spPr>
              <a:xfrm>
                <a:off x="152400" y="1226065"/>
                <a:ext cx="8839200" cy="2888735"/>
              </a:xfrm>
            </p:spPr>
            <p:txBody>
              <a:bodyPr/>
              <a:lstStyle/>
              <a:p>
                <a:pPr marL="0" indent="0">
                  <a:buNone/>
                </a:pPr>
                <a:r>
                  <a:rPr lang="en-US" dirty="0"/>
                  <a:t>A simple random sample of size 10 is drawn from a normal population. Find the critical value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r>
                      <a:rPr lang="en-US">
                        <a:latin typeface="Cambria Math"/>
                      </a:rPr>
                      <m:t> </m:t>
                    </m:r>
                  </m:oMath>
                </a14:m>
                <a:r>
                  <a:rPr lang="en-US" dirty="0"/>
                  <a:t>for a 95% confidence interval.</a:t>
                </a:r>
              </a:p>
              <a:p>
                <a:pPr marL="0" indent="0">
                  <a:buNone/>
                </a:pPr>
                <a:r>
                  <a:rPr lang="en-US" b="1" dirty="0"/>
                  <a:t>Solution:</a:t>
                </a:r>
                <a:br>
                  <a:rPr lang="en-US" b="1" dirty="0"/>
                </a:br>
                <a:r>
                  <a:rPr lang="en-US" dirty="0"/>
                  <a:t>The sample size is </a:t>
                </a:r>
                <a14:m>
                  <m:oMath xmlns:m="http://schemas.openxmlformats.org/officeDocument/2006/math">
                    <m:r>
                      <a:rPr lang="en-US" i="1" dirty="0">
                        <a:latin typeface="Cambria Math" panose="02040503050406030204" pitchFamily="18" charset="0"/>
                      </a:rPr>
                      <m:t>𝑛</m:t>
                    </m:r>
                  </m:oMath>
                </a14:m>
                <a:r>
                  <a:rPr lang="en-US" dirty="0"/>
                  <a:t> = 10, so the number of degrees of freedom is </a:t>
                </a:r>
                <a:br>
                  <a:rPr lang="en-US" dirty="0"/>
                </a:br>
                <a14:m>
                  <m:oMath xmlns:m="http://schemas.openxmlformats.org/officeDocument/2006/math">
                    <m:r>
                      <a:rPr lang="en-US" i="1" dirty="0">
                        <a:latin typeface="Cambria Math" panose="02040503050406030204" pitchFamily="18" charset="0"/>
                      </a:rPr>
                      <m:t>𝑛</m:t>
                    </m:r>
                  </m:oMath>
                </a14:m>
                <a:r>
                  <a:rPr lang="en-US" dirty="0"/>
                  <a:t> – 1 = 9. We consult Table A.3, looking in the row corresponding to 9 degrees of freedom, and in the column with confidence level 95%. The critical value is </a:t>
                </a:r>
                <a14:m>
                  <m:oMath xmlns:m="http://schemas.openxmlformats.org/officeDocument/2006/math">
                    <m:sSub>
                      <m:sSubPr>
                        <m:ctrlPr>
                          <a:rPr lang="en-US" i="1">
                            <a:latin typeface="Cambria Math" panose="02040503050406030204" pitchFamily="18" charset="0"/>
                          </a:rPr>
                        </m:ctrlPr>
                      </m:sSubPr>
                      <m:e>
                        <m:r>
                          <a:rPr lang="en-US" i="1">
                            <a:latin typeface="Cambria Math"/>
                          </a:rPr>
                          <m:t>𝑡</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oMath>
                </a14:m>
                <a:r>
                  <a:rPr lang="en-US" dirty="0"/>
                  <a:t> = 2.262.</a:t>
                </a:r>
              </a:p>
            </p:txBody>
          </p:sp>
        </mc:Choice>
        <mc:Fallback xmlns="">
          <p:sp>
            <p:nvSpPr>
              <p:cNvPr id="6" name="Content Placeholder 5"/>
              <p:cNvSpPr>
                <a:spLocks noGrp="1" noRot="1" noChangeAspect="1" noMove="1" noResize="1" noEditPoints="1" noAdjustHandles="1" noChangeArrowheads="1" noChangeShapeType="1" noTextEdit="1"/>
              </p:cNvSpPr>
              <p:nvPr>
                <p:ph sz="quarter" idx="13"/>
              </p:nvPr>
            </p:nvSpPr>
            <p:spPr>
              <a:xfrm>
                <a:off x="152400" y="1226065"/>
                <a:ext cx="8839200" cy="2888735"/>
              </a:xfrm>
              <a:blipFill>
                <a:blip r:embed="rId3"/>
                <a:stretch>
                  <a:fillRect l="-1034" t="-1688" r="-759" b="-17511"/>
                </a:stretch>
              </a:blipFill>
            </p:spPr>
            <p:txBody>
              <a:bodyPr/>
              <a:lstStyle/>
              <a:p>
                <a:r>
                  <a:rPr lang="en-US">
                    <a:noFill/>
                  </a:rPr>
                  <a:t> </a:t>
                </a:r>
              </a:p>
            </p:txBody>
          </p:sp>
        </mc:Fallback>
      </mc:AlternateContent>
      <p:pic>
        <p:nvPicPr>
          <p:cNvPr id="9" name="Content Placeholder 8" descr="Image of t-table with critical value 2.262 highlighted."/>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868680" y="3962400"/>
            <a:ext cx="7406640" cy="2533371"/>
          </a:xfrm>
        </p:spPr>
      </p:pic>
    </p:spTree>
    <p:extLst>
      <p:ext uri="{BB962C8B-B14F-4D97-AF65-F5344CB8AC3E}">
        <p14:creationId xmlns:p14="http://schemas.microsoft.com/office/powerpoint/2010/main" val="27392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4038600"/>
            <a:ext cx="5867400" cy="685800"/>
          </a:xfrm>
        </p:spPr>
        <p:txBody>
          <a:bodyPr/>
          <a:lstStyle/>
          <a:p>
            <a:r>
              <a:rPr lang="en-US" dirty="0"/>
              <a:t>Construct and interpret confidence intervals for a population mean when the population standard deviation is known</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416478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Degrees of Freedom Not in the Table</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800" dirty="0"/>
                  <a:t>If the desired number of degrees of freedom isn’t listed in Table A.3, then</a:t>
                </a:r>
              </a:p>
              <a:p>
                <a:pPr>
                  <a:buFont typeface="Arial" panose="020B0604020202020204" pitchFamily="34" charset="0"/>
                  <a:buChar char="•"/>
                </a:pPr>
                <a:r>
                  <a:rPr lang="en-US" sz="2800" dirty="0"/>
                  <a:t>If the desired number is less than 200, use the next smaller number that is in the table.</a:t>
                </a:r>
              </a:p>
              <a:p>
                <a:pPr marL="285750" indent="-285750">
                  <a:buFont typeface="Arial" pitchFamily="34" charset="0"/>
                  <a:buChar char="•"/>
                </a:pPr>
                <a:r>
                  <a:rPr lang="en-US" sz="2800" dirty="0"/>
                  <a:t>If the desired number is greater than 200, use the </a:t>
                </a:r>
                <a14:m>
                  <m:oMath xmlns:m="http://schemas.openxmlformats.org/officeDocument/2006/math">
                    <m:r>
                      <a:rPr lang="en-US" sz="2800" i="1" dirty="0">
                        <a:latin typeface="Cambria Math" panose="02040503050406030204" pitchFamily="18" charset="0"/>
                      </a:rPr>
                      <m:t>𝑧</m:t>
                    </m:r>
                  </m:oMath>
                </a14:m>
                <a:r>
                  <a:rPr lang="en-US" sz="2800" dirty="0"/>
                  <a:t>-value found in the last row of Table A.3, or use Table A.2.</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1367" t="-7965" r="-615" b="-317699"/>
                </a:stretch>
              </a:blipFill>
            </p:spPr>
            <p:txBody>
              <a:bodyPr/>
              <a:lstStyle/>
              <a:p>
                <a:r>
                  <a:rPr lang="en-US">
                    <a:noFill/>
                  </a:rPr>
                  <a:t> </a:t>
                </a:r>
              </a:p>
            </p:txBody>
          </p:sp>
        </mc:Fallback>
      </mc:AlternateContent>
    </p:spTree>
    <p:extLst>
      <p:ext uri="{BB962C8B-B14F-4D97-AF65-F5344CB8AC3E}">
        <p14:creationId xmlns:p14="http://schemas.microsoft.com/office/powerpoint/2010/main" val="341985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sz="2300" dirty="0"/>
                  <a:t>The assumptions for constructing a confidence interval for </a:t>
                </a:r>
                <a14:m>
                  <m:oMath xmlns:m="http://schemas.openxmlformats.org/officeDocument/2006/math">
                    <m:r>
                      <a:rPr lang="en-US" sz="2300" i="1">
                        <a:latin typeface="Cambria Math" panose="02040503050406030204" pitchFamily="18" charset="0"/>
                      </a:rPr>
                      <m:t>𝜇</m:t>
                    </m:r>
                  </m:oMath>
                </a14:m>
                <a:r>
                  <a:rPr lang="en-US" sz="2300" dirty="0"/>
                  <a:t> when </a:t>
                </a:r>
                <a14:m>
                  <m:oMath xmlns:m="http://schemas.openxmlformats.org/officeDocument/2006/math">
                    <m:r>
                      <a:rPr lang="en-US" sz="2300" i="1">
                        <a:latin typeface="Cambria Math" panose="02040503050406030204" pitchFamily="18" charset="0"/>
                      </a:rPr>
                      <m:t>𝜎</m:t>
                    </m:r>
                  </m:oMath>
                </a14:m>
                <a:r>
                  <a:rPr lang="en-US" sz="2300" dirty="0"/>
                  <a:t> is unknown are as follows.</a:t>
                </a:r>
              </a:p>
              <a:p>
                <a:pPr marL="1146175" indent="-347663"/>
                <a:r>
                  <a:rPr lang="en-US" sz="2300" dirty="0">
                    <a:solidFill>
                      <a:schemeClr val="bg2"/>
                    </a:solidFill>
                  </a:rPr>
                  <a:t>We have a simple random sample.</a:t>
                </a:r>
              </a:p>
              <a:p>
                <a:pPr marL="1146175" indent="-347663"/>
                <a:r>
                  <a:rPr lang="en-US" sz="2300" dirty="0">
                    <a:solidFill>
                      <a:schemeClr val="bg2"/>
                    </a:solidFill>
                  </a:rPr>
                  <a:t>The sample size is large (</a:t>
                </a:r>
                <a14:m>
                  <m:oMath xmlns:m="http://schemas.openxmlformats.org/officeDocument/2006/math">
                    <m:r>
                      <a:rPr lang="en-US" sz="2300" b="0" i="1">
                        <a:solidFill>
                          <a:schemeClr val="bg2"/>
                        </a:solidFill>
                        <a:latin typeface="Cambria Math"/>
                      </a:rPr>
                      <m:t>𝑛</m:t>
                    </m:r>
                    <m:r>
                      <a:rPr lang="en-US" sz="2300" b="0" i="1">
                        <a:solidFill>
                          <a:schemeClr val="bg2"/>
                        </a:solidFill>
                        <a:latin typeface="Cambria Math"/>
                      </a:rPr>
                      <m:t>&gt;30</m:t>
                    </m:r>
                  </m:oMath>
                </a14:m>
                <a:r>
                  <a:rPr lang="en-US" sz="2300" dirty="0">
                    <a:solidFill>
                      <a:schemeClr val="bg2"/>
                    </a:solidFill>
                  </a:rPr>
                  <a:t>), or the population is approximately normal.</a:t>
                </a:r>
              </a:p>
              <a:p>
                <a:pPr marL="798512" indent="0">
                  <a:buNone/>
                </a:pPr>
                <a:endParaRPr lang="en-US" sz="2300" b="1" dirty="0">
                  <a:solidFill>
                    <a:schemeClr val="bg2"/>
                  </a:solidFill>
                </a:endParaRPr>
              </a:p>
              <a:p>
                <a:pPr marL="0" indent="0">
                  <a:buNone/>
                </a:pPr>
                <a:r>
                  <a:rPr lang="en-US" sz="2300" dirty="0"/>
                  <a:t>When the sample size is small (</a:t>
                </a:r>
                <a14:m>
                  <m:oMath xmlns:m="http://schemas.openxmlformats.org/officeDocument/2006/math">
                    <m:r>
                      <a:rPr lang="en-US" sz="2300" i="1">
                        <a:latin typeface="Cambria Math" panose="02040503050406030204" pitchFamily="18" charset="0"/>
                      </a:rPr>
                      <m:t>𝑛</m:t>
                    </m:r>
                    <m:r>
                      <a:rPr lang="en-US" sz="2300" i="1">
                        <a:latin typeface="Cambria Math" panose="02040503050406030204" pitchFamily="18" charset="0"/>
                      </a:rPr>
                      <m:t>≤30</m:t>
                    </m:r>
                  </m:oMath>
                </a14:m>
                <a:r>
                  <a:rPr lang="en-US" sz="2300" dirty="0"/>
                  <a:t>), we must check to determine whether the sample comes from a population that is approximately normal. A simple method is to draw a dotplot or boxplot of the sample. If there are no outliers, and if the sample is not strongly skewed, then it is reasonable to assume the population is approximately normal and it is appropriate to construct a confidence interval using the Student’s </a:t>
                </a:r>
                <a14:m>
                  <m:oMath xmlns:m="http://schemas.openxmlformats.org/officeDocument/2006/math">
                    <m:r>
                      <a:rPr lang="en-US" sz="2300" i="1" dirty="0">
                        <a:latin typeface="Cambria Math" panose="02040503050406030204" pitchFamily="18" charset="0"/>
                      </a:rPr>
                      <m:t>𝑡</m:t>
                    </m:r>
                  </m:oMath>
                </a14:m>
                <a:r>
                  <a:rPr lang="en-US" sz="2300" dirty="0"/>
                  <a:t> distribution.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966" t="-800" r="-966"/>
                </a:stretch>
              </a:blipFill>
            </p:spPr>
            <p:txBody>
              <a:bodyPr/>
              <a:lstStyle/>
              <a:p>
                <a:r>
                  <a:rPr lang="en-US">
                    <a:noFill/>
                  </a:rPr>
                  <a:t> </a:t>
                </a:r>
              </a:p>
            </p:txBody>
          </p:sp>
        </mc:Fallback>
      </mc:AlternateContent>
    </p:spTree>
    <p:extLst>
      <p:ext uri="{BB962C8B-B14F-4D97-AF65-F5344CB8AC3E}">
        <p14:creationId xmlns:p14="http://schemas.microsoft.com/office/powerpoint/2010/main" val="204063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4038600"/>
            <a:ext cx="5867400" cy="685800"/>
          </a:xfrm>
        </p:spPr>
        <p:txBody>
          <a:bodyPr/>
          <a:lstStyle/>
          <a:p>
            <a:r>
              <a:rPr lang="en-US" dirty="0"/>
              <a:t>Construct confidence intervals for a population mean when the population standard deviation is unknown *</a:t>
            </a:r>
            <a:r>
              <a:rPr lang="en-US" i="1" dirty="0"/>
              <a:t>(Tables)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412337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 Confidence Interval When </a:t>
                </a:r>
                <a14:m>
                  <m:oMath xmlns:m="http://schemas.openxmlformats.org/officeDocument/2006/math">
                    <m:r>
                      <a:rPr lang="en-US" i="1">
                        <a:latin typeface="Cambria Math" panose="02040503050406030204" pitchFamily="18" charset="0"/>
                      </a:rPr>
                      <m:t>𝜎</m:t>
                    </m:r>
                  </m:oMath>
                </a14:m>
                <a:r>
                  <a:rPr lang="en-US" dirty="0"/>
                  <a:t> is 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dirty="0">
                    <a:solidFill>
                      <a:schemeClr val="tx1"/>
                    </a:solidFill>
                  </a:rPr>
                  <a:t>If the assumptions are satisfied, the confidence interval for </a:t>
                </a:r>
                <a14:m>
                  <m:oMath xmlns:m="http://schemas.openxmlformats.org/officeDocument/2006/math">
                    <m:r>
                      <a:rPr lang="en-US" i="1">
                        <a:solidFill>
                          <a:schemeClr val="tx1"/>
                        </a:solidFill>
                        <a:latin typeface="Cambria Math" panose="02040503050406030204" pitchFamily="18" charset="0"/>
                      </a:rPr>
                      <m:t>𝜇</m:t>
                    </m:r>
                  </m:oMath>
                </a14:m>
                <a:r>
                  <a:rPr lang="en-US" dirty="0">
                    <a:solidFill>
                      <a:schemeClr val="tx1"/>
                    </a:solidFill>
                  </a:rPr>
                  <a:t> when </a:t>
                </a:r>
                <a14:m>
                  <m:oMath xmlns:m="http://schemas.openxmlformats.org/officeDocument/2006/math">
                    <m:r>
                      <a:rPr lang="en-US" i="1">
                        <a:solidFill>
                          <a:schemeClr val="tx1"/>
                        </a:solidFill>
                        <a:latin typeface="Cambria Math" panose="02040503050406030204" pitchFamily="18" charset="0"/>
                      </a:rPr>
                      <m:t>𝜎</m:t>
                    </m:r>
                  </m:oMath>
                </a14:m>
                <a:r>
                  <a:rPr lang="en-US" dirty="0">
                    <a:solidFill>
                      <a:schemeClr val="tx1"/>
                    </a:solidFill>
                  </a:rPr>
                  <a:t> is unknown is found using the following steps:</a:t>
                </a:r>
              </a:p>
              <a:p>
                <a:pPr marL="1027113" indent="-1027113">
                  <a:buNone/>
                </a:pPr>
                <a:r>
                  <a:rPr lang="en-US" dirty="0">
                    <a:solidFill>
                      <a:schemeClr val="tx1"/>
                    </a:solidFill>
                  </a:rPr>
                  <a:t>Step 1:	Compute the sample mean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a:rPr>
                          <m:t>𝑥</m:t>
                        </m:r>
                        <m:r>
                          <a:rPr lang="en-US" i="1">
                            <a:solidFill>
                              <a:schemeClr val="tx1"/>
                            </a:solidFill>
                            <a:latin typeface="Cambria Math"/>
                          </a:rPr>
                          <m:t> </m:t>
                        </m:r>
                      </m:e>
                    </m:acc>
                  </m:oMath>
                </a14:m>
                <a:r>
                  <a:rPr lang="en-US" dirty="0">
                    <a:solidFill>
                      <a:schemeClr val="tx1"/>
                    </a:solidFill>
                  </a:rPr>
                  <a:t> and sample standard deviation, </a:t>
                </a:r>
                <a14:m>
                  <m:oMath xmlns:m="http://schemas.openxmlformats.org/officeDocument/2006/math">
                    <m:r>
                      <a:rPr lang="en-US" i="1" dirty="0">
                        <a:solidFill>
                          <a:schemeClr val="tx1"/>
                        </a:solidFill>
                        <a:latin typeface="Cambria Math" panose="02040503050406030204" pitchFamily="18" charset="0"/>
                      </a:rPr>
                      <m:t>𝑠</m:t>
                    </m:r>
                  </m:oMath>
                </a14:m>
                <a:r>
                  <a:rPr lang="en-US" dirty="0">
                    <a:solidFill>
                      <a:schemeClr val="tx1"/>
                    </a:solidFill>
                  </a:rPr>
                  <a:t>, if they are not given.</a:t>
                </a:r>
                <a:br>
                  <a:rPr lang="en-US" dirty="0">
                    <a:solidFill>
                      <a:schemeClr val="tx1"/>
                    </a:solidFill>
                  </a:rPr>
                </a:br>
                <a:endParaRPr lang="en-US" dirty="0">
                  <a:solidFill>
                    <a:schemeClr val="tx1"/>
                  </a:solidFill>
                </a:endParaRPr>
              </a:p>
              <a:p>
                <a:pPr marL="1027113" indent="-1027113">
                  <a:buNone/>
                </a:pPr>
                <a:r>
                  <a:rPr lang="en-US" dirty="0">
                    <a:solidFill>
                      <a:schemeClr val="tx1"/>
                    </a:solidFill>
                  </a:rPr>
                  <a:t>Step 2:	Find the number of degrees of freedom </a:t>
                </a:r>
                <a14:m>
                  <m:oMath xmlns:m="http://schemas.openxmlformats.org/officeDocument/2006/math">
                    <m:r>
                      <a:rPr lang="en-US" i="1" dirty="0">
                        <a:solidFill>
                          <a:schemeClr val="tx1"/>
                        </a:solidFill>
                        <a:latin typeface="Cambria Math" panose="02040503050406030204" pitchFamily="18" charset="0"/>
                      </a:rPr>
                      <m:t>𝑛</m:t>
                    </m:r>
                  </m:oMath>
                </a14:m>
                <a:r>
                  <a:rPr lang="en-US" dirty="0">
                    <a:solidFill>
                      <a:schemeClr val="tx1"/>
                    </a:solidFill>
                  </a:rPr>
                  <a:t> – 1 and the critical value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f>
                          <m:fPr>
                            <m:type m:val="lin"/>
                            <m:ctrlPr>
                              <a:rPr lang="en-US" i="1">
                                <a:solidFill>
                                  <a:schemeClr val="tx1"/>
                                </a:solidFill>
                                <a:latin typeface="Cambria Math" panose="02040503050406030204" pitchFamily="18" charset="0"/>
                              </a:rPr>
                            </m:ctrlPr>
                          </m:fPr>
                          <m:num>
                            <m:r>
                              <a:rPr lang="en-US" i="1">
                                <a:solidFill>
                                  <a:schemeClr val="tx1"/>
                                </a:solidFill>
                                <a:latin typeface="Cambria Math"/>
                                <a:ea typeface="Cambria Math"/>
                              </a:rPr>
                              <m:t>𝛼</m:t>
                            </m:r>
                          </m:num>
                          <m:den>
                            <m:r>
                              <a:rPr lang="en-US" i="1">
                                <a:solidFill>
                                  <a:schemeClr val="tx1"/>
                                </a:solidFill>
                                <a:latin typeface="Cambria Math"/>
                              </a:rPr>
                              <m:t>2</m:t>
                            </m:r>
                          </m:den>
                        </m:f>
                      </m:sub>
                    </m:sSub>
                  </m:oMath>
                </a14:m>
                <a:r>
                  <a:rPr lang="en-US" dirty="0">
                    <a:solidFill>
                      <a:schemeClr val="tx1"/>
                    </a:solidFill>
                  </a:rPr>
                  <a:t>.</a:t>
                </a:r>
              </a:p>
              <a:p>
                <a:pPr marL="1027113" indent="-1027113">
                  <a:buNone/>
                </a:pPr>
                <a:r>
                  <a:rPr lang="en-US" dirty="0">
                    <a:solidFill>
                      <a:schemeClr val="tx1"/>
                    </a:solidFill>
                  </a:rPr>
                  <a:t>Step 3:	Compute the standard error </a:t>
                </a:r>
                <a14:m>
                  <m:oMath xmlns:m="http://schemas.openxmlformats.org/officeDocument/2006/math">
                    <m:f>
                      <m:fPr>
                        <m:type m:val="lin"/>
                        <m:ctrlPr>
                          <a:rPr lang="en-US" i="1">
                            <a:solidFill>
                              <a:schemeClr val="tx1"/>
                            </a:solidFill>
                            <a:latin typeface="Cambria Math" panose="02040503050406030204" pitchFamily="18" charset="0"/>
                          </a:rPr>
                        </m:ctrlPr>
                      </m:fPr>
                      <m:num>
                        <m:r>
                          <a:rPr lang="en-US" i="1">
                            <a:solidFill>
                              <a:schemeClr val="tx1"/>
                            </a:solidFill>
                            <a:latin typeface="Cambria Math"/>
                          </a:rPr>
                          <m:t>𝑠</m:t>
                        </m:r>
                      </m:num>
                      <m:den>
                        <m:rad>
                          <m:radPr>
                            <m:degHide m:val="on"/>
                            <m:ctrlPr>
                              <a:rPr lang="en-US" i="1">
                                <a:solidFill>
                                  <a:schemeClr val="tx1"/>
                                </a:solidFill>
                                <a:latin typeface="Cambria Math" panose="02040503050406030204" pitchFamily="18" charset="0"/>
                              </a:rPr>
                            </m:ctrlPr>
                          </m:radPr>
                          <m:deg/>
                          <m:e>
                            <m:r>
                              <a:rPr lang="en-US" i="1">
                                <a:solidFill>
                                  <a:schemeClr val="tx1"/>
                                </a:solidFill>
                                <a:latin typeface="Cambria Math"/>
                              </a:rPr>
                              <m:t>𝑛</m:t>
                            </m:r>
                          </m:e>
                        </m:rad>
                      </m:den>
                    </m:f>
                  </m:oMath>
                </a14:m>
                <a:r>
                  <a:rPr lang="en-US" dirty="0">
                    <a:solidFill>
                      <a:schemeClr val="tx1"/>
                    </a:solidFill>
                  </a:rPr>
                  <a:t> and multiply it by the critical value to obtain the margin of error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f>
                          <m:fPr>
                            <m:type m:val="lin"/>
                            <m:ctrlPr>
                              <a:rPr lang="en-US" i="1">
                                <a:solidFill>
                                  <a:schemeClr val="tx1"/>
                                </a:solidFill>
                                <a:latin typeface="Cambria Math" panose="02040503050406030204" pitchFamily="18" charset="0"/>
                              </a:rPr>
                            </m:ctrlPr>
                          </m:fPr>
                          <m:num>
                            <m:r>
                              <a:rPr lang="en-US" i="1">
                                <a:solidFill>
                                  <a:schemeClr val="tx1"/>
                                </a:solidFill>
                                <a:latin typeface="Cambria Math"/>
                                <a:ea typeface="Cambria Math"/>
                              </a:rPr>
                              <m:t>𝛼</m:t>
                            </m:r>
                          </m:num>
                          <m:den>
                            <m:r>
                              <a:rPr lang="en-US" i="1">
                                <a:solidFill>
                                  <a:schemeClr val="tx1"/>
                                </a:solidFill>
                                <a:latin typeface="Cambria Math"/>
                              </a:rPr>
                              <m:t>2</m:t>
                            </m:r>
                          </m:den>
                        </m:f>
                      </m:sub>
                    </m:sSub>
                    <m:r>
                      <a:rPr lang="en-US" i="1">
                        <a:solidFill>
                          <a:schemeClr val="tx1"/>
                        </a:solidFill>
                        <a:latin typeface="Cambria Math"/>
                        <a:ea typeface="Cambria Math"/>
                      </a:rPr>
                      <m:t>∙</m:t>
                    </m:r>
                    <m:f>
                      <m:fPr>
                        <m:ctrlPr>
                          <a:rPr lang="en-US" i="1">
                            <a:solidFill>
                              <a:schemeClr val="tx1"/>
                            </a:solidFill>
                            <a:latin typeface="Cambria Math" panose="02040503050406030204" pitchFamily="18" charset="0"/>
                            <a:ea typeface="Cambria Math"/>
                          </a:rPr>
                        </m:ctrlPr>
                      </m:fPr>
                      <m:num>
                        <m:r>
                          <a:rPr lang="en-US" i="1">
                            <a:solidFill>
                              <a:schemeClr val="tx1"/>
                            </a:solidFill>
                            <a:latin typeface="Cambria Math"/>
                            <a:ea typeface="Cambria Math"/>
                          </a:rPr>
                          <m:t>𝑠</m:t>
                        </m:r>
                      </m:num>
                      <m:den>
                        <m:rad>
                          <m:radPr>
                            <m:degHide m:val="on"/>
                            <m:ctrlPr>
                              <a:rPr lang="en-US" i="1">
                                <a:solidFill>
                                  <a:schemeClr val="tx1"/>
                                </a:solidFill>
                                <a:latin typeface="Cambria Math" panose="02040503050406030204" pitchFamily="18" charset="0"/>
                                <a:ea typeface="Cambria Math"/>
                              </a:rPr>
                            </m:ctrlPr>
                          </m:radPr>
                          <m:deg/>
                          <m:e>
                            <m:r>
                              <a:rPr lang="en-US" i="1">
                                <a:solidFill>
                                  <a:schemeClr val="tx1"/>
                                </a:solidFill>
                                <a:latin typeface="Cambria Math"/>
                                <a:ea typeface="Cambria Math"/>
                              </a:rPr>
                              <m:t>𝑛</m:t>
                            </m:r>
                          </m:e>
                        </m:rad>
                      </m:den>
                    </m:f>
                  </m:oMath>
                </a14:m>
                <a:r>
                  <a:rPr lang="en-US" dirty="0">
                    <a:solidFill>
                      <a:schemeClr val="tx1"/>
                    </a:solidFill>
                  </a:rPr>
                  <a:t> .</a:t>
                </a:r>
              </a:p>
              <a:p>
                <a:pPr marL="1027113" indent="-1027113">
                  <a:buNone/>
                </a:pPr>
                <a:r>
                  <a:rPr lang="en-US" dirty="0">
                    <a:solidFill>
                      <a:schemeClr val="tx1"/>
                    </a:solidFill>
                  </a:rPr>
                  <a:t>Step 4:	Construct the confidence interval: </a:t>
                </a:r>
                <a14:m>
                  <m:oMath xmlns:m="http://schemas.openxmlformats.org/officeDocument/2006/math">
                    <m:acc>
                      <m:accPr>
                        <m:chr m:val="̅"/>
                        <m:ctrlPr>
                          <a:rPr lang="en-US" i="1">
                            <a:solidFill>
                              <a:schemeClr val="tx1"/>
                            </a:solidFill>
                            <a:latin typeface="Cambria Math" panose="02040503050406030204" pitchFamily="18" charset="0"/>
                          </a:rPr>
                        </m:ctrlPr>
                      </m:accPr>
                      <m:e>
                        <m:r>
                          <a:rPr lang="en-US" i="1">
                            <a:solidFill>
                              <a:schemeClr val="tx1"/>
                            </a:solidFill>
                            <a:latin typeface="Cambria Math"/>
                          </a:rPr>
                          <m:t>𝑥</m:t>
                        </m:r>
                        <m:r>
                          <a:rPr lang="en-US" i="1">
                            <a:solidFill>
                              <a:schemeClr val="tx1"/>
                            </a:solidFill>
                            <a:latin typeface="Cambria Math"/>
                          </a:rPr>
                          <m:t> </m:t>
                        </m:r>
                      </m:e>
                    </m:acc>
                    <m:r>
                      <a:rPr lang="en-US" i="1">
                        <a:solidFill>
                          <a:schemeClr val="tx1"/>
                        </a:solidFill>
                        <a:latin typeface="Cambria Math"/>
                        <a:ea typeface="Cambria Math"/>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a:rPr>
                          <m:t>𝑡</m:t>
                        </m:r>
                      </m:e>
                      <m:sub>
                        <m:f>
                          <m:fPr>
                            <m:type m:val="lin"/>
                            <m:ctrlPr>
                              <a:rPr lang="en-US" i="1">
                                <a:solidFill>
                                  <a:schemeClr val="tx1"/>
                                </a:solidFill>
                                <a:latin typeface="Cambria Math" panose="02040503050406030204" pitchFamily="18" charset="0"/>
                              </a:rPr>
                            </m:ctrlPr>
                          </m:fPr>
                          <m:num>
                            <m:r>
                              <a:rPr lang="en-US" i="1">
                                <a:solidFill>
                                  <a:schemeClr val="tx1"/>
                                </a:solidFill>
                                <a:latin typeface="Cambria Math"/>
                                <a:ea typeface="Cambria Math"/>
                              </a:rPr>
                              <m:t>𝛼</m:t>
                            </m:r>
                          </m:num>
                          <m:den>
                            <m:r>
                              <a:rPr lang="en-US" i="1">
                                <a:solidFill>
                                  <a:schemeClr val="tx1"/>
                                </a:solidFill>
                                <a:latin typeface="Cambria Math"/>
                              </a:rPr>
                              <m:t>2</m:t>
                            </m:r>
                          </m:den>
                        </m:f>
                      </m:sub>
                    </m:sSub>
                    <m:r>
                      <a:rPr lang="en-US" i="1">
                        <a:solidFill>
                          <a:schemeClr val="tx1"/>
                        </a:solidFill>
                        <a:latin typeface="Cambria Math"/>
                        <a:ea typeface="Cambria Math"/>
                      </a:rPr>
                      <m:t>∙</m:t>
                    </m:r>
                    <m:f>
                      <m:fPr>
                        <m:ctrlPr>
                          <a:rPr lang="en-US" i="1">
                            <a:solidFill>
                              <a:schemeClr val="tx1"/>
                            </a:solidFill>
                            <a:latin typeface="Cambria Math" panose="02040503050406030204" pitchFamily="18" charset="0"/>
                            <a:ea typeface="Cambria Math"/>
                          </a:rPr>
                        </m:ctrlPr>
                      </m:fPr>
                      <m:num>
                        <m:r>
                          <a:rPr lang="en-US" i="1">
                            <a:solidFill>
                              <a:schemeClr val="tx1"/>
                            </a:solidFill>
                            <a:latin typeface="Cambria Math"/>
                            <a:ea typeface="Cambria Math"/>
                          </a:rPr>
                          <m:t>𝑠</m:t>
                        </m:r>
                      </m:num>
                      <m:den>
                        <m:rad>
                          <m:radPr>
                            <m:degHide m:val="on"/>
                            <m:ctrlPr>
                              <a:rPr lang="en-US" i="1">
                                <a:solidFill>
                                  <a:schemeClr val="tx1"/>
                                </a:solidFill>
                                <a:latin typeface="Cambria Math" panose="02040503050406030204" pitchFamily="18" charset="0"/>
                                <a:ea typeface="Cambria Math"/>
                              </a:rPr>
                            </m:ctrlPr>
                          </m:radPr>
                          <m:deg/>
                          <m:e>
                            <m:r>
                              <a:rPr lang="en-US" i="1">
                                <a:solidFill>
                                  <a:schemeClr val="tx1"/>
                                </a:solidFill>
                                <a:latin typeface="Cambria Math"/>
                                <a:ea typeface="Cambria Math"/>
                              </a:rPr>
                              <m:t>𝑛</m:t>
                            </m:r>
                          </m:e>
                        </m:rad>
                      </m:den>
                    </m:f>
                  </m:oMath>
                </a14:m>
                <a:r>
                  <a:rPr lang="en-US" dirty="0">
                    <a:solidFill>
                      <a:schemeClr val="tx1"/>
                    </a:solidFill>
                  </a:rPr>
                  <a:t>.</a:t>
                </a:r>
              </a:p>
              <a:p>
                <a:pPr marL="1027113" indent="-1027113">
                  <a:buNone/>
                </a:pPr>
                <a:r>
                  <a:rPr lang="en-US" dirty="0">
                    <a:solidFill>
                      <a:schemeClr val="tx1"/>
                    </a:solidFill>
                  </a:rPr>
                  <a:t>Step 5:	Interpret the result.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4"/>
                <a:stretch>
                  <a:fillRect l="-1034" t="-914" r="-1586"/>
                </a:stretch>
              </a:blipFill>
            </p:spPr>
            <p:txBody>
              <a:bodyPr/>
              <a:lstStyle/>
              <a:p>
                <a:r>
                  <a:rPr lang="en-US">
                    <a:noFill/>
                  </a:rPr>
                  <a:t> </a:t>
                </a:r>
              </a:p>
            </p:txBody>
          </p:sp>
        </mc:Fallback>
      </mc:AlternateContent>
    </p:spTree>
    <p:extLst>
      <p:ext uri="{BB962C8B-B14F-4D97-AF65-F5344CB8AC3E}">
        <p14:creationId xmlns:p14="http://schemas.microsoft.com/office/powerpoint/2010/main" val="38395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Confidence Interval</a:t>
            </a:r>
          </a:p>
        </p:txBody>
      </p:sp>
      <p:sp>
        <p:nvSpPr>
          <p:cNvPr id="4" name="Content Placeholder 3"/>
          <p:cNvSpPr>
            <a:spLocks noGrp="1"/>
          </p:cNvSpPr>
          <p:nvPr>
            <p:ph sz="quarter" idx="12"/>
          </p:nvPr>
        </p:nvSpPr>
        <p:spPr>
          <a:xfrm>
            <a:off x="152400" y="1160418"/>
            <a:ext cx="8763000" cy="685800"/>
          </a:xfrm>
        </p:spPr>
        <p:txBody>
          <a:bodyPr/>
          <a:lstStyle/>
          <a:p>
            <a:pPr marL="0" indent="0">
              <a:buNone/>
            </a:pPr>
            <a:r>
              <a:rPr lang="en-US" sz="2200" dirty="0"/>
              <a:t>A food chemist analyzed the calorie content for a popular type of chocolate cookie. Following are the numbers of calories in a sample of eight cookies.</a:t>
            </a:r>
          </a:p>
          <a:p>
            <a:pPr marL="0" indent="0" algn="ctr">
              <a:buNone/>
            </a:pPr>
            <a:r>
              <a:rPr lang="en-US" sz="2200" dirty="0"/>
              <a:t>113,  114,  111,  116,  115,  120,  118,  116</a:t>
            </a:r>
          </a:p>
          <a:p>
            <a:pPr marL="0" indent="0">
              <a:buNone/>
            </a:pPr>
            <a:r>
              <a:rPr lang="en-US" sz="2200" dirty="0"/>
              <a:t>Find a 98% confidence interval for the mean number of calories in this type of cookie.</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39430" y="3048000"/>
                <a:ext cx="8852170" cy="3657600"/>
              </a:xfrm>
            </p:spPr>
            <p:txBody>
              <a:bodyPr/>
              <a:lstStyle/>
              <a:p>
                <a:pPr marL="0" indent="0">
                  <a:buNone/>
                </a:pPr>
                <a:r>
                  <a:rPr lang="en-US" sz="2200" b="1" dirty="0"/>
                  <a:t>Solution:</a:t>
                </a:r>
              </a:p>
              <a:p>
                <a:pPr marL="0" indent="0">
                  <a:buNone/>
                </a:pPr>
                <a:r>
                  <a:rPr lang="en-US" sz="2200" dirty="0"/>
                  <a:t>We check the assumptions. We have a simple random sample. Because the sample size is small, the population must be approximately normal. A dotplot indicates that there is no evidence of strong skewness and no outliers, therefore we may proceed.</a:t>
                </a:r>
              </a:p>
              <a:p>
                <a:pPr marL="0" indent="0">
                  <a:buNone/>
                </a:pPr>
                <a:endParaRPr lang="en-US" sz="2200" dirty="0"/>
              </a:p>
              <a:p>
                <a:pPr marL="0" indent="0">
                  <a:buNone/>
                </a:pPr>
                <a:endParaRPr lang="en-US" sz="2200" dirty="0"/>
              </a:p>
              <a:p>
                <a:pPr marL="0" indent="0">
                  <a:buNone/>
                </a:pPr>
                <a:endParaRPr lang="en-US" sz="2200" dirty="0"/>
              </a:p>
              <a:p>
                <a:pPr marL="0" indent="0">
                  <a:buNone/>
                </a:pPr>
                <a:r>
                  <a:rPr lang="en-US" sz="2200" dirty="0"/>
                  <a:t>Now, we find the sample mean and sample standard deviation. We have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a:latin typeface="Cambria Math" panose="02040503050406030204" pitchFamily="18" charset="0"/>
                      </a:rPr>
                      <m:t>=115.375</m:t>
                    </m:r>
                  </m:oMath>
                </a14:m>
                <a:r>
                  <a:rPr lang="en-US" sz="2200" dirty="0"/>
                  <a:t> and </a:t>
                </a:r>
                <a14:m>
                  <m:oMath xmlns:m="http://schemas.openxmlformats.org/officeDocument/2006/math">
                    <m:r>
                      <a:rPr lang="en-US" sz="2200" i="1">
                        <a:latin typeface="Cambria Math" panose="02040503050406030204" pitchFamily="18" charset="0"/>
                      </a:rPr>
                      <m:t>𝑠</m:t>
                    </m:r>
                    <m:r>
                      <a:rPr lang="en-US" sz="2200" i="1">
                        <a:latin typeface="Cambria Math" panose="02040503050406030204" pitchFamily="18" charset="0"/>
                      </a:rPr>
                      <m:t>=2.8253</m:t>
                    </m:r>
                  </m:oMath>
                </a14:m>
                <a:r>
                  <a:rPr lang="en-US" sz="2200" dirty="0"/>
                  <a:t>. </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39430" y="3048000"/>
                <a:ext cx="8852170" cy="3657600"/>
              </a:xfrm>
              <a:blipFill>
                <a:blip r:embed="rId3"/>
                <a:stretch>
                  <a:fillRect l="-895" t="-1167" b="-1000"/>
                </a:stretch>
              </a:blipFill>
            </p:spPr>
            <p:txBody>
              <a:bodyPr/>
              <a:lstStyle/>
              <a:p>
                <a:r>
                  <a:rPr lang="en-US">
                    <a:noFill/>
                  </a:rPr>
                  <a:t> </a:t>
                </a:r>
              </a:p>
            </p:txBody>
          </p:sp>
        </mc:Fallback>
      </mc:AlternateContent>
      <p:pic>
        <p:nvPicPr>
          <p:cNvPr id="6" name="Content Placeholder 5" descr="Image of a dotplot that indicates that there is no evidence of strong skewness and no outliers.&#10;"/>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1562100" y="4953000"/>
            <a:ext cx="5943600" cy="696248"/>
          </a:xfrm>
        </p:spPr>
      </p:pic>
    </p:spTree>
    <p:extLst>
      <p:ext uri="{BB962C8B-B14F-4D97-AF65-F5344CB8AC3E}">
        <p14:creationId xmlns:p14="http://schemas.microsoft.com/office/powerpoint/2010/main" val="22905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Confidence Interval (Continued)</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0"/>
              </p:nvPr>
            </p:nvSpPr>
            <p:spPr>
              <a:xfrm>
                <a:off x="7010400" y="1188027"/>
                <a:ext cx="1981200" cy="1370909"/>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bar>
                      <m:barPr>
                        <m:pos m:val="top"/>
                        <m:ctrlPr>
                          <a:rPr lang="en-US" sz="1800" i="1">
                            <a:latin typeface="Cambria Math" panose="02040503050406030204" pitchFamily="18" charset="0"/>
                          </a:rPr>
                        </m:ctrlPr>
                      </m:barPr>
                      <m:e>
                        <m:r>
                          <a:rPr lang="en-US" sz="1800" i="1">
                            <a:latin typeface="Cambria Math" panose="02040503050406030204" pitchFamily="18" charset="0"/>
                          </a:rPr>
                          <m:t>𝑥</m:t>
                        </m:r>
                      </m:e>
                    </m:bar>
                    <m:r>
                      <a:rPr lang="en-US" sz="1800" i="1">
                        <a:latin typeface="Cambria Math" panose="02040503050406030204" pitchFamily="18" charset="0"/>
                      </a:rPr>
                      <m:t>=115.375</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𝑠</m:t>
                    </m:r>
                    <m:r>
                      <a:rPr lang="en-US" sz="1800" i="1">
                        <a:latin typeface="Cambria Math" panose="02040503050406030204" pitchFamily="18" charset="0"/>
                      </a:rPr>
                      <m:t>=2.8253</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=8</m:t>
                    </m:r>
                  </m:oMath>
                </a14:m>
                <a:endParaRPr lang="en-US" sz="1800" dirty="0"/>
              </a:p>
              <a:p>
                <a:pPr marL="0" indent="0">
                  <a:buNone/>
                </a:pPr>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10"/>
              </p:nvPr>
            </p:nvSpPr>
            <p:spPr>
              <a:xfrm>
                <a:off x="7010400" y="1188027"/>
                <a:ext cx="1981200" cy="1370909"/>
              </a:xfrm>
              <a:blipFill>
                <a:blip r:embed="rId3"/>
                <a:stretch>
                  <a:fillRect l="-1824" t="-17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63137"/>
                <a:ext cx="6934200" cy="623455"/>
              </a:xfrm>
            </p:spPr>
            <p:txBody>
              <a:bodyPr/>
              <a:lstStyle/>
              <a:p>
                <a:pPr marL="0" indent="0">
                  <a:buNone/>
                </a:pPr>
                <a:r>
                  <a:rPr lang="en-US" sz="2300" dirty="0"/>
                  <a:t>The number of degrees of freedom is </a:t>
                </a:r>
                <a14:m>
                  <m:oMath xmlns:m="http://schemas.openxmlformats.org/officeDocument/2006/math">
                    <m:r>
                      <a:rPr lang="en-US" sz="2300" i="1">
                        <a:latin typeface="Cambria Math" panose="02040503050406030204" pitchFamily="18" charset="0"/>
                      </a:rPr>
                      <m:t>𝑛</m:t>
                    </m:r>
                    <m:r>
                      <a:rPr lang="en-US" sz="2300" i="1">
                        <a:latin typeface="Cambria Math" panose="02040503050406030204" pitchFamily="18" charset="0"/>
                      </a:rPr>
                      <m:t>−1=8−1</m:t>
                    </m:r>
                  </m:oMath>
                </a14:m>
                <a:r>
                  <a:rPr lang="en-US" sz="2300" i="1" dirty="0">
                    <a:latin typeface="Cambria Math" panose="02040503050406030204" pitchFamily="18" charset="0"/>
                  </a:rPr>
                  <a:t/>
                </a:r>
                <a:br>
                  <a:rPr lang="en-US" sz="2300" i="1" dirty="0">
                    <a:latin typeface="Cambria Math" panose="02040503050406030204" pitchFamily="18" charset="0"/>
                  </a:rPr>
                </a:br>
                <a14:m>
                  <m:oMath xmlns:m="http://schemas.openxmlformats.org/officeDocument/2006/math">
                    <m:r>
                      <a:rPr lang="en-US" sz="2300" i="1">
                        <a:latin typeface="Cambria Math" panose="02040503050406030204" pitchFamily="18" charset="0"/>
                      </a:rPr>
                      <m:t>=7</m:t>
                    </m:r>
                  </m:oMath>
                </a14:m>
                <a:r>
                  <a:rPr lang="en-US" sz="2300"/>
                  <a:t>. Using </a:t>
                </a:r>
                <a:r>
                  <a:rPr lang="en-US" sz="2300" dirty="0"/>
                  <a:t>Table A.3, we find that the critical value corresponding to a level of 98% is </a:t>
                </a:r>
                <a14:m>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𝛼</m:t>
                        </m:r>
                        <m:r>
                          <a:rPr lang="en-US" sz="2300" i="1">
                            <a:latin typeface="Cambria Math" panose="02040503050406030204" pitchFamily="18" charset="0"/>
                          </a:rPr>
                          <m:t>/2</m:t>
                        </m:r>
                      </m:sub>
                    </m:sSub>
                    <m:r>
                      <a:rPr lang="en-US" sz="2300" i="1">
                        <a:latin typeface="Cambria Math" panose="02040503050406030204" pitchFamily="18" charset="0"/>
                      </a:rPr>
                      <m:t>= </m:t>
                    </m:r>
                  </m:oMath>
                </a14:m>
                <a:r>
                  <a:rPr lang="en-US" sz="2300" dirty="0"/>
                  <a:t>2.998.</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63137"/>
                <a:ext cx="6934200" cy="623455"/>
              </a:xfrm>
              <a:blipFill>
                <a:blip r:embed="rId4"/>
                <a:stretch>
                  <a:fillRect l="-1319" t="-7843" b="-106863"/>
                </a:stretch>
              </a:blipFill>
            </p:spPr>
            <p:txBody>
              <a:bodyPr/>
              <a:lstStyle/>
              <a:p>
                <a:r>
                  <a:rPr lang="en-US">
                    <a:noFill/>
                  </a:rPr>
                  <a:t> </a:t>
                </a:r>
              </a:p>
            </p:txBody>
          </p:sp>
        </mc:Fallback>
      </mc:AlternateContent>
      <p:pic>
        <p:nvPicPr>
          <p:cNvPr id="11" name="Content Placeholder 10" descr="Image of t-table with critical value 2.998 highlighted."/>
          <p:cNvPicPr>
            <a:picLocks noGrp="1" noChangeAspect="1"/>
          </p:cNvPicPr>
          <p:nvPr>
            <p:ph sz="quarter" idx="14"/>
          </p:nvPr>
        </p:nvPicPr>
        <p:blipFill>
          <a:blip r:embed="rId5">
            <a:extLst>
              <a:ext uri="{28A0092B-C50C-407E-A947-70E740481C1C}">
                <a14:useLocalDpi xmlns:a14="http://schemas.microsoft.com/office/drawing/2010/main" val="0"/>
              </a:ext>
            </a:extLst>
          </a:blip>
          <a:stretch>
            <a:fillRect/>
          </a:stretch>
        </p:blipFill>
        <p:spPr>
          <a:xfrm>
            <a:off x="609600" y="2450911"/>
            <a:ext cx="5212080" cy="1427794"/>
          </a:xfrm>
        </p:spPr>
      </p:pic>
      <mc:AlternateContent xmlns:mc="http://schemas.openxmlformats.org/markup-compatibility/2006" xmlns:a14="http://schemas.microsoft.com/office/drawing/2010/main">
        <mc:Choice Requires="a14">
          <p:sp>
            <p:nvSpPr>
              <p:cNvPr id="4" name="Content Placeholder 3"/>
              <p:cNvSpPr>
                <a:spLocks noGrp="1"/>
              </p:cNvSpPr>
              <p:nvPr>
                <p:ph sz="quarter" idx="15"/>
              </p:nvPr>
            </p:nvSpPr>
            <p:spPr>
              <a:xfrm>
                <a:off x="76200" y="3975704"/>
                <a:ext cx="9067800" cy="685800"/>
              </a:xfrm>
            </p:spPr>
            <p:txBody>
              <a:bodyPr/>
              <a:lstStyle/>
              <a:p>
                <a:pPr marL="0" indent="0">
                  <a:buNone/>
                </a:pPr>
                <a:r>
                  <a:rPr lang="en-US" sz="2300" dirty="0">
                    <a:ea typeface="STIX" pitchFamily="50" charset="0"/>
                    <a:cs typeface="STIX" pitchFamily="50" charset="0"/>
                  </a:rPr>
                  <a:t>The margin of error is:</a:t>
                </a:r>
                <a14:m>
                  <m:oMath xmlns:m="http://schemas.openxmlformats.org/officeDocument/2006/math">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𝛼</m:t>
                        </m:r>
                        <m:r>
                          <a:rPr lang="en-US" sz="2300" i="1">
                            <a:latin typeface="Cambria Math" panose="02040503050406030204" pitchFamily="18" charset="0"/>
                          </a:rPr>
                          <m:t>/2</m:t>
                        </m:r>
                      </m:sub>
                    </m:sSub>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𝑠</m:t>
                        </m:r>
                      </m:num>
                      <m:den>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𝑛</m:t>
                            </m:r>
                          </m:e>
                        </m:rad>
                      </m:den>
                    </m:f>
                    <m:r>
                      <a:rPr lang="en-US" sz="2300" i="1">
                        <a:latin typeface="Cambria Math" panose="02040503050406030204" pitchFamily="18" charset="0"/>
                      </a:rPr>
                      <m:t>=2.998∙</m:t>
                    </m:r>
                    <m:f>
                      <m:fPr>
                        <m:ctrlPr>
                          <a:rPr lang="en-US" sz="2300" i="1">
                            <a:latin typeface="Cambria Math" panose="02040503050406030204" pitchFamily="18" charset="0"/>
                          </a:rPr>
                        </m:ctrlPr>
                      </m:fPr>
                      <m:num>
                        <m:r>
                          <a:rPr lang="en-US" sz="2300" i="1">
                            <a:latin typeface="Cambria Math" panose="02040503050406030204" pitchFamily="18" charset="0"/>
                          </a:rPr>
                          <m:t>2.8253</m:t>
                        </m:r>
                      </m:num>
                      <m:den>
                        <m:rad>
                          <m:radPr>
                            <m:degHide m:val="on"/>
                            <m:ctrlPr>
                              <a:rPr lang="en-US" sz="2300" i="1">
                                <a:latin typeface="Cambria Math" panose="02040503050406030204" pitchFamily="18" charset="0"/>
                              </a:rPr>
                            </m:ctrlPr>
                          </m:radPr>
                          <m:deg/>
                          <m:e>
                            <m:r>
                              <a:rPr lang="en-US" sz="2300" i="1">
                                <a:latin typeface="Cambria Math" panose="02040503050406030204" pitchFamily="18" charset="0"/>
                              </a:rPr>
                              <m:t>8</m:t>
                            </m:r>
                          </m:e>
                        </m:rad>
                      </m:den>
                    </m:f>
                    <m:r>
                      <a:rPr lang="en-US" sz="2300" i="1">
                        <a:latin typeface="Cambria Math" panose="02040503050406030204" pitchFamily="18" charset="0"/>
                      </a:rPr>
                      <m:t>=2.9947</m:t>
                    </m:r>
                  </m:oMath>
                </a14:m>
                <a:r>
                  <a:rPr lang="en-US" sz="2300" dirty="0">
                    <a:ea typeface="STIX" pitchFamily="50" charset="0"/>
                    <a:cs typeface="STIX" pitchFamily="50" charset="0"/>
                  </a:rPr>
                  <a:t>.</a:t>
                </a:r>
              </a:p>
              <a:p>
                <a:pPr marL="0" indent="0">
                  <a:buNone/>
                </a:pPr>
                <a:r>
                  <a:rPr lang="en-US" sz="2300" dirty="0">
                    <a:ea typeface="STIX" pitchFamily="50" charset="0"/>
                    <a:cs typeface="STIX" pitchFamily="50" charset="0"/>
                  </a:rPr>
                  <a:t>The 98% confidence interval is: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r>
                          <a:rPr lang="en-US" sz="2300" i="1">
                            <a:latin typeface="Cambria Math" panose="02040503050406030204" pitchFamily="18" charset="0"/>
                          </a:rPr>
                          <m:t> </m:t>
                        </m:r>
                      </m:e>
                    </m:acc>
                    <m:r>
                      <a:rPr lang="en-US" sz="2300" i="1">
                        <a:latin typeface="Cambria Math" panose="02040503050406030204" pitchFamily="18" charset="0"/>
                        <a:ea typeface="Cambria Math"/>
                      </a:rPr>
                      <m:t>±</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f>
                          <m:fPr>
                            <m:type m:val="lin"/>
                            <m:ctrlPr>
                              <a:rPr lang="en-US" sz="2300" i="1">
                                <a:latin typeface="Cambria Math" panose="02040503050406030204" pitchFamily="18" charset="0"/>
                              </a:rPr>
                            </m:ctrlPr>
                          </m:fPr>
                          <m:num>
                            <m:r>
                              <a:rPr lang="en-US" sz="2300" i="1">
                                <a:latin typeface="Cambria Math" panose="02040503050406030204" pitchFamily="18" charset="0"/>
                                <a:ea typeface="Cambria Math"/>
                              </a:rPr>
                              <m:t>𝛼</m:t>
                            </m:r>
                          </m:num>
                          <m:den>
                            <m:r>
                              <a:rPr lang="en-US" sz="2300" i="1">
                                <a:latin typeface="Cambria Math" panose="02040503050406030204" pitchFamily="18" charset="0"/>
                              </a:rPr>
                              <m:t>2</m:t>
                            </m:r>
                          </m:den>
                        </m:f>
                      </m:sub>
                    </m:sSub>
                    <m:r>
                      <a:rPr lang="en-US" sz="2300" i="1">
                        <a:latin typeface="Cambria Math" panose="02040503050406030204" pitchFamily="18" charset="0"/>
                        <a:ea typeface="Cambria Math"/>
                      </a:rPr>
                      <m:t>∙</m:t>
                    </m:r>
                    <m:f>
                      <m:fPr>
                        <m:ctrlPr>
                          <a:rPr lang="en-US" sz="2300" i="1">
                            <a:latin typeface="Cambria Math" panose="02040503050406030204" pitchFamily="18" charset="0"/>
                            <a:ea typeface="Cambria Math"/>
                          </a:rPr>
                        </m:ctrlPr>
                      </m:fPr>
                      <m:num>
                        <m:r>
                          <a:rPr lang="en-US" sz="2300" i="1">
                            <a:latin typeface="Cambria Math" panose="02040503050406030204" pitchFamily="18" charset="0"/>
                            <a:ea typeface="Cambria Math"/>
                          </a:rPr>
                          <m:t>𝑠</m:t>
                        </m:r>
                      </m:num>
                      <m:den>
                        <m:rad>
                          <m:radPr>
                            <m:degHide m:val="on"/>
                            <m:ctrlPr>
                              <a:rPr lang="en-US" sz="2300" i="1">
                                <a:latin typeface="Cambria Math" panose="02040503050406030204" pitchFamily="18" charset="0"/>
                                <a:ea typeface="Cambria Math"/>
                              </a:rPr>
                            </m:ctrlPr>
                          </m:radPr>
                          <m:deg/>
                          <m:e>
                            <m:r>
                              <a:rPr lang="en-US" sz="2300" i="1">
                                <a:latin typeface="Cambria Math" panose="02040503050406030204" pitchFamily="18" charset="0"/>
                                <a:ea typeface="Cambria Math"/>
                              </a:rPr>
                              <m:t>𝑛</m:t>
                            </m:r>
                          </m:e>
                        </m:rad>
                      </m:den>
                    </m:f>
                    <m:r>
                      <a:rPr lang="en-US" sz="2300" i="1">
                        <a:latin typeface="Cambria Math" panose="02040503050406030204" pitchFamily="18" charset="0"/>
                        <a:ea typeface="Cambria Math"/>
                      </a:rPr>
                      <m:t>=115.375±2.9947</m:t>
                    </m:r>
                  </m:oMath>
                </a14:m>
                <a:r>
                  <a:rPr lang="en-US" sz="2300" dirty="0">
                    <a:ea typeface="STIX" pitchFamily="50" charset="0"/>
                    <a:cs typeface="STIX" pitchFamily="50" charset="0"/>
                  </a:rPr>
                  <a:t>   or   </a:t>
                </a:r>
                <a14:m>
                  <m:oMath xmlns:m="http://schemas.openxmlformats.org/officeDocument/2006/math">
                    <m:r>
                      <a:rPr lang="en-US" sz="2300" i="1">
                        <a:latin typeface="Cambria Math" panose="02040503050406030204" pitchFamily="18" charset="0"/>
                      </a:rPr>
                      <m:t>112.4&lt;</m:t>
                    </m:r>
                    <m:r>
                      <a:rPr lang="en-US" sz="2300" i="1">
                        <a:latin typeface="Cambria Math" panose="02040503050406030204" pitchFamily="18" charset="0"/>
                      </a:rPr>
                      <m:t>𝜇</m:t>
                    </m:r>
                    <m:r>
                      <a:rPr lang="en-US" sz="2300" i="1">
                        <a:latin typeface="Cambria Math" panose="02040503050406030204" pitchFamily="18" charset="0"/>
                      </a:rPr>
                      <m:t>&lt;118.4</m:t>
                    </m:r>
                  </m:oMath>
                </a14:m>
                <a:endParaRPr lang="en-US" sz="2300" dirty="0">
                  <a:ea typeface="STIX" pitchFamily="50" charset="0"/>
                  <a:cs typeface="STIX" pitchFamily="50" charset="0"/>
                </a:endParaRPr>
              </a:p>
              <a:p>
                <a:pPr marL="0" indent="0">
                  <a:buNone/>
                </a:pPr>
                <a:endParaRPr lang="en-US" sz="2300" dirty="0">
                  <a:ea typeface="STIX" pitchFamily="50" charset="0"/>
                  <a:cs typeface="STIX" pitchFamily="50" charset="0"/>
                </a:endParaRPr>
              </a:p>
              <a:p>
                <a:pPr marL="0" indent="0">
                  <a:buNone/>
                </a:pPr>
                <a:r>
                  <a:rPr lang="en-US" sz="2300" dirty="0">
                    <a:solidFill>
                      <a:schemeClr val="bg2"/>
                    </a:solidFill>
                    <a:ea typeface="STIX" pitchFamily="50" charset="0"/>
                    <a:cs typeface="STIX" pitchFamily="50" charset="0"/>
                  </a:rPr>
                  <a:t>We are 98% confident that the mean number of calories per cookie is between 112.4 and 118.4. </a:t>
                </a:r>
                <a:endParaRPr lang="en-US" sz="23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5"/>
              </p:nvPr>
            </p:nvSpPr>
            <p:spPr>
              <a:xfrm>
                <a:off x="76200" y="3975704"/>
                <a:ext cx="9067800" cy="685800"/>
              </a:xfrm>
              <a:blipFill>
                <a:blip r:embed="rId6"/>
                <a:stretch>
                  <a:fillRect l="-1009" b="-299115"/>
                </a:stretch>
              </a:blipFill>
            </p:spPr>
            <p:txBody>
              <a:bodyPr/>
              <a:lstStyle/>
              <a:p>
                <a:r>
                  <a:rPr lang="en-US">
                    <a:noFill/>
                  </a:rPr>
                  <a:t> </a:t>
                </a:r>
              </a:p>
            </p:txBody>
          </p:sp>
        </mc:Fallback>
      </mc:AlternateContent>
    </p:spTree>
    <p:extLst>
      <p:ext uri="{BB962C8B-B14F-4D97-AF65-F5344CB8AC3E}">
        <p14:creationId xmlns:p14="http://schemas.microsoft.com/office/powerpoint/2010/main" val="320941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Confidence Interval</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200" dirty="0"/>
                  <a:t>A sample of 123 people aged 18–22 reported the number of hours they spent on the Internet in an average week. The sample mean was 8.20 hours, with a sample standard deviation of 9.84 hours. Assume this is a simple random sample from the population of people aged 18–22 in the U.S. Construct a 95% confidence interval for </a:t>
                </a:r>
                <a14:m>
                  <m:oMath xmlns:m="http://schemas.openxmlformats.org/officeDocument/2006/math">
                    <m:r>
                      <a:rPr lang="en-US" sz="2200" i="1">
                        <a:latin typeface="Cambria Math" panose="02040503050406030204" pitchFamily="18" charset="0"/>
                      </a:rPr>
                      <m:t>𝜇</m:t>
                    </m:r>
                  </m:oMath>
                </a14:m>
                <a:r>
                  <a:rPr lang="en-US" sz="2200" dirty="0"/>
                  <a:t>, the population mean number of hours per week spent on the Internet by people aged 18–22 in the U.S.</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889" t="-5310" r="-342" b="-223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39430" y="3276600"/>
                <a:ext cx="8852170" cy="3352800"/>
              </a:xfrm>
            </p:spPr>
            <p:txBody>
              <a:bodyPr/>
              <a:lstStyle/>
              <a:p>
                <a:pPr marL="0" indent="0">
                  <a:buNone/>
                </a:pPr>
                <a:r>
                  <a:rPr lang="en-US" sz="2200" b="1" dirty="0"/>
                  <a:t>Solution:</a:t>
                </a:r>
                <a:br>
                  <a:rPr lang="en-US" sz="2200" b="1" dirty="0"/>
                </a:br>
                <a:r>
                  <a:rPr lang="en-US" sz="2200" dirty="0"/>
                  <a:t>We have a simple random sample and the sample size is large. We may proceed. Note that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a:latin typeface="Cambria Math" panose="02040503050406030204" pitchFamily="18" charset="0"/>
                      </a:rPr>
                      <m:t>=8.20</m:t>
                    </m:r>
                  </m:oMath>
                </a14:m>
                <a:r>
                  <a:rPr lang="en-US" sz="2200" dirty="0"/>
                  <a:t> and </a:t>
                </a:r>
                <a14:m>
                  <m:oMath xmlns:m="http://schemas.openxmlformats.org/officeDocument/2006/math">
                    <m:r>
                      <a:rPr lang="en-US" sz="2200" i="1">
                        <a:latin typeface="Cambria Math" panose="02040503050406030204" pitchFamily="18" charset="0"/>
                      </a:rPr>
                      <m:t>𝑠</m:t>
                    </m:r>
                    <m:r>
                      <a:rPr lang="en-US" sz="2200" i="1">
                        <a:latin typeface="Cambria Math" panose="02040503050406030204" pitchFamily="18" charset="0"/>
                      </a:rPr>
                      <m:t>=9.84</m:t>
                    </m:r>
                  </m:oMath>
                </a14:m>
                <a:r>
                  <a:rPr lang="en-US" sz="2200" dirty="0"/>
                  <a:t>. The number of degrees of freedom is </a:t>
                </a:r>
                <a14:m>
                  <m:oMath xmlns:m="http://schemas.openxmlformats.org/officeDocument/2006/math">
                    <m:r>
                      <a:rPr lang="en-US" sz="2200" i="1">
                        <a:latin typeface="Cambria Math" panose="02040503050406030204" pitchFamily="18" charset="0"/>
                      </a:rPr>
                      <m:t>𝑛</m:t>
                    </m:r>
                    <m:r>
                      <a:rPr lang="en-US" sz="2200" i="1">
                        <a:latin typeface="Cambria Math" panose="02040503050406030204" pitchFamily="18" charset="0"/>
                      </a:rPr>
                      <m:t>−1=123−1=122</m:t>
                    </m:r>
                  </m:oMath>
                </a14:m>
                <a:r>
                  <a:rPr lang="en-US" sz="2200" dirty="0"/>
                  <a:t>. Since this value does not appear in the table, we will use the next smaller </a:t>
                </a:r>
                <a:br>
                  <a:rPr lang="en-US" sz="2200" dirty="0"/>
                </a:br>
                <a:r>
                  <a:rPr lang="en-US" sz="2200" dirty="0"/>
                  <a:t>value in the table which is 100. </a:t>
                </a:r>
                <a:br>
                  <a:rPr lang="en-US" sz="2200" dirty="0"/>
                </a:br>
                <a:endParaRPr lang="en-US" sz="2200" dirty="0"/>
              </a:p>
              <a:p>
                <a:pPr marL="0" indent="0">
                  <a:buNone/>
                </a:pPr>
                <a:r>
                  <a:rPr lang="en-US" sz="2200" dirty="0"/>
                  <a:t>The critical value corresponding </a:t>
                </a:r>
                <a:br>
                  <a:rPr lang="en-US" sz="2200" dirty="0"/>
                </a:br>
                <a:r>
                  <a:rPr lang="en-US" sz="2200" dirty="0"/>
                  <a:t>to a level of 95%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𝑡</m:t>
                        </m:r>
                      </m:e>
                      <m:sub>
                        <m:f>
                          <m:fPr>
                            <m:type m:val="lin"/>
                            <m:ctrlPr>
                              <a:rPr lang="en-US" sz="2200" i="1">
                                <a:latin typeface="Cambria Math" panose="02040503050406030204" pitchFamily="18" charset="0"/>
                              </a:rPr>
                            </m:ctrlPr>
                          </m:fPr>
                          <m:num>
                            <m:r>
                              <a:rPr lang="en-US" sz="2200" i="1">
                                <a:latin typeface="Cambria Math"/>
                                <a:ea typeface="Cambria Math"/>
                              </a:rPr>
                              <m:t>𝛼</m:t>
                            </m:r>
                          </m:num>
                          <m:den>
                            <m:r>
                              <a:rPr lang="en-US" sz="2200" i="1">
                                <a:latin typeface="Cambria Math"/>
                              </a:rPr>
                              <m:t>2</m:t>
                            </m:r>
                          </m:den>
                        </m:f>
                      </m:sub>
                    </m:sSub>
                  </m:oMath>
                </a14:m>
                <a:r>
                  <a:rPr lang="en-US" sz="2200" dirty="0"/>
                  <a:t> = 1.984.</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39430" y="3276600"/>
                <a:ext cx="8852170" cy="3352800"/>
              </a:xfrm>
              <a:blipFill>
                <a:blip r:embed="rId4"/>
                <a:stretch>
                  <a:fillRect l="-895" t="-1273" r="-482" b="-11818"/>
                </a:stretch>
              </a:blipFill>
            </p:spPr>
            <p:txBody>
              <a:bodyPr/>
              <a:lstStyle/>
              <a:p>
                <a:r>
                  <a:rPr lang="en-US">
                    <a:noFill/>
                  </a:rPr>
                  <a:t> </a:t>
                </a:r>
              </a:p>
            </p:txBody>
          </p:sp>
        </mc:Fallback>
      </mc:AlternateContent>
      <p:pic>
        <p:nvPicPr>
          <p:cNvPr id="3" name="Content Placeholder 2" descr="Image of t-table with critical value 1.984 highlighted."/>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4317274" y="4953000"/>
            <a:ext cx="4663440" cy="1486232"/>
          </a:xfrm>
        </p:spPr>
      </p:pic>
    </p:spTree>
    <p:extLst>
      <p:ext uri="{BB962C8B-B14F-4D97-AF65-F5344CB8AC3E}">
        <p14:creationId xmlns:p14="http://schemas.microsoft.com/office/powerpoint/2010/main" val="172059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Confidence Interval (Continued)</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0"/>
              </p:nvPr>
            </p:nvSpPr>
            <p:spPr>
              <a:xfrm>
                <a:off x="7010400" y="1188027"/>
                <a:ext cx="1981200" cy="1707573"/>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bar>
                      <m:barPr>
                        <m:pos m:val="top"/>
                        <m:ctrlPr>
                          <a:rPr lang="en-US" sz="1800" i="1">
                            <a:latin typeface="Cambria Math" panose="02040503050406030204" pitchFamily="18" charset="0"/>
                          </a:rPr>
                        </m:ctrlPr>
                      </m:barPr>
                      <m:e>
                        <m:r>
                          <a:rPr lang="en-US" sz="1800" i="1">
                            <a:latin typeface="Cambria Math" panose="02040503050406030204" pitchFamily="18" charset="0"/>
                          </a:rPr>
                          <m:t>𝑥</m:t>
                        </m:r>
                      </m:e>
                    </m:bar>
                    <m:r>
                      <a:rPr lang="en-US" sz="1800" i="1">
                        <a:latin typeface="Cambria Math" panose="02040503050406030204" pitchFamily="18" charset="0"/>
                      </a:rPr>
                      <m:t>=8.20</m:t>
                    </m:r>
                  </m:oMath>
                </a14:m>
                <a:endParaRPr lang="en-US" sz="1800" dirty="0">
                  <a:latin typeface="STIX" pitchFamily="50" charset="0"/>
                  <a:ea typeface="STIX" pitchFamily="50" charset="0"/>
                  <a:cs typeface="STIX" pitchFamily="50" charset="0"/>
                </a:endParaRPr>
              </a:p>
              <a:p>
                <a:pPr marL="0" indent="0">
                  <a:buNone/>
                  <a:tabLst>
                    <a:tab pos="344488" algn="l"/>
                  </a:tabLst>
                </a:pPr>
                <a:r>
                  <a:rPr lang="en-US" sz="1800" dirty="0">
                    <a:latin typeface="STIX" pitchFamily="50" charset="0"/>
                    <a:ea typeface="STIX" pitchFamily="50" charset="0"/>
                    <a:cs typeface="STIX" pitchFamily="50" charset="0"/>
                  </a:rPr>
                  <a:t>	</a:t>
                </a:r>
                <a14:m>
                  <m:oMath xmlns:m="http://schemas.openxmlformats.org/officeDocument/2006/math">
                    <m:r>
                      <a:rPr lang="en-US" sz="1800" i="1">
                        <a:latin typeface="Cambria Math" panose="02040503050406030204" pitchFamily="18" charset="0"/>
                      </a:rPr>
                      <m:t>𝑠</m:t>
                    </m:r>
                    <m:r>
                      <a:rPr lang="en-US" sz="1800" i="1">
                        <a:latin typeface="Cambria Math" panose="02040503050406030204" pitchFamily="18" charset="0"/>
                      </a:rPr>
                      <m:t>=9.84</m:t>
                    </m:r>
                  </m:oMath>
                </a14:m>
                <a:endParaRPr lang="en-US" sz="1800" dirty="0">
                  <a:latin typeface="STIX" pitchFamily="50" charset="0"/>
                  <a:ea typeface="STIX" pitchFamily="50" charset="0"/>
                  <a:cs typeface="STIX" pitchFamily="50" charset="0"/>
                </a:endParaRPr>
              </a:p>
              <a:p>
                <a:pPr marL="0" indent="0">
                  <a:buNone/>
                  <a:tabLst>
                    <a:tab pos="344488" algn="l"/>
                  </a:tabLst>
                </a:pPr>
                <a:r>
                  <a:rPr lang="en-US" sz="1800" dirty="0">
                    <a:latin typeface="STIX" pitchFamily="50" charset="0"/>
                    <a:ea typeface="STIX" pitchFamily="50" charset="0"/>
                    <a:cs typeface="STIX" pitchFamily="50" charset="0"/>
                  </a:rPr>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=123</m:t>
                    </m:r>
                  </m:oMath>
                </a14:m>
                <a:endParaRPr lang="en-US" sz="1800" dirty="0">
                  <a:latin typeface="STIX" pitchFamily="50" charset="0"/>
                  <a:ea typeface="STIX" pitchFamily="50" charset="0"/>
                  <a:cs typeface="STIX" pitchFamily="50" charset="0"/>
                </a:endParaRPr>
              </a:p>
              <a:p>
                <a:pPr marL="0" indent="0">
                  <a:buNone/>
                  <a:tabLst>
                    <a:tab pos="344488" algn="l"/>
                  </a:tabLst>
                </a:pPr>
                <a:r>
                  <a:rPr lang="en-US" sz="1800" dirty="0">
                    <a:latin typeface="STIX" pitchFamily="50" charset="0"/>
                    <a:ea typeface="STIX" pitchFamily="50" charset="0"/>
                    <a:cs typeface="STIX" pitchFamily="50" charset="0"/>
                  </a:rPr>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𝑡</m:t>
                        </m:r>
                      </m:e>
                      <m:sub>
                        <m:r>
                          <a:rPr lang="en-US" sz="1800" i="1">
                            <a:latin typeface="Cambria Math" panose="02040503050406030204" pitchFamily="18" charset="0"/>
                          </a:rPr>
                          <m:t>𝛼</m:t>
                        </m:r>
                        <m:r>
                          <a:rPr lang="en-US" sz="1800" i="1">
                            <a:latin typeface="Cambria Math" panose="02040503050406030204" pitchFamily="18" charset="0"/>
                          </a:rPr>
                          <m:t>/2</m:t>
                        </m:r>
                      </m:sub>
                    </m:sSub>
                    <m:r>
                      <a:rPr lang="en-US" sz="1800" i="1">
                        <a:latin typeface="Cambria Math" panose="02040503050406030204" pitchFamily="18" charset="0"/>
                      </a:rPr>
                      <m:t>=1.984</m:t>
                    </m:r>
                  </m:oMath>
                </a14:m>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10"/>
              </p:nvPr>
            </p:nvSpPr>
            <p:spPr>
              <a:xfrm>
                <a:off x="7010400" y="1188027"/>
                <a:ext cx="1981200" cy="1707573"/>
              </a:xfrm>
              <a:blipFill>
                <a:blip r:embed="rId3"/>
                <a:stretch>
                  <a:fillRect l="-1824" t="-1408" b="-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63137"/>
                <a:ext cx="7924800" cy="623455"/>
              </a:xfrm>
            </p:spPr>
            <p:txBody>
              <a:bodyPr/>
              <a:lstStyle/>
              <a:p>
                <a:pPr marL="0" indent="0">
                  <a:buNone/>
                </a:pPr>
                <a:endParaRPr lang="en-US" sz="2300" dirty="0">
                  <a:ea typeface="STIX" pitchFamily="50" charset="0"/>
                  <a:cs typeface="STIX" pitchFamily="50" charset="0"/>
                </a:endParaRPr>
              </a:p>
              <a:p>
                <a:pPr marL="0" indent="0">
                  <a:buNone/>
                </a:pPr>
                <a:endParaRPr lang="en-US" sz="2300" dirty="0">
                  <a:ea typeface="STIX" pitchFamily="50" charset="0"/>
                  <a:cs typeface="STIX" pitchFamily="50" charset="0"/>
                </a:endParaRPr>
              </a:p>
              <a:p>
                <a:pPr marL="0" indent="0">
                  <a:buNone/>
                </a:pPr>
                <a:r>
                  <a:rPr lang="en-US" sz="2300" dirty="0">
                    <a:ea typeface="STIX" pitchFamily="50" charset="0"/>
                    <a:cs typeface="STIX" pitchFamily="50" charset="0"/>
                  </a:rPr>
                  <a:t>Margin of error: </a:t>
                </a:r>
                <a14:m>
                  <m:oMath xmlns:m="http://schemas.openxmlformats.org/officeDocument/2006/math">
                    <m:r>
                      <a:rPr lang="en-US" sz="2300" i="1">
                        <a:latin typeface="Cambria Math" panose="02040503050406030204" pitchFamily="18" charset="0"/>
                      </a:rPr>
                      <m:t> </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r>
                          <a:rPr lang="en-US" sz="2300" i="1">
                            <a:latin typeface="Cambria Math" panose="02040503050406030204" pitchFamily="18" charset="0"/>
                          </a:rPr>
                          <m:t>𝛼</m:t>
                        </m:r>
                        <m:r>
                          <a:rPr lang="en-US" sz="2300" i="1">
                            <a:latin typeface="Cambria Math" panose="02040503050406030204" pitchFamily="18" charset="0"/>
                          </a:rPr>
                          <m:t>/2</m:t>
                        </m:r>
                      </m:sub>
                    </m:sSub>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𝑠</m:t>
                        </m:r>
                      </m:num>
                      <m:den>
                        <m:rad>
                          <m:radPr>
                            <m:degHide m:val="on"/>
                            <m:ctrlPr>
                              <a:rPr lang="en-US" sz="2300" i="1">
                                <a:latin typeface="Cambria Math" panose="02040503050406030204" pitchFamily="18" charset="0"/>
                              </a:rPr>
                            </m:ctrlPr>
                          </m:radPr>
                          <m:deg/>
                          <m:e>
                            <m:r>
                              <a:rPr lang="en-US" sz="2300" i="1">
                                <a:latin typeface="Cambria Math" panose="02040503050406030204" pitchFamily="18" charset="0"/>
                              </a:rPr>
                              <m:t>𝑛</m:t>
                            </m:r>
                          </m:e>
                        </m:rad>
                      </m:den>
                    </m:f>
                    <m:r>
                      <a:rPr lang="en-US" sz="2300" i="1">
                        <a:latin typeface="Cambria Math" panose="02040503050406030204" pitchFamily="18" charset="0"/>
                      </a:rPr>
                      <m:t>=1.984∙</m:t>
                    </m:r>
                    <m:f>
                      <m:fPr>
                        <m:ctrlPr>
                          <a:rPr lang="en-US" sz="2300" i="1">
                            <a:latin typeface="Cambria Math" panose="02040503050406030204" pitchFamily="18" charset="0"/>
                          </a:rPr>
                        </m:ctrlPr>
                      </m:fPr>
                      <m:num>
                        <m:r>
                          <a:rPr lang="en-US" sz="2300" i="1">
                            <a:latin typeface="Cambria Math" panose="02040503050406030204" pitchFamily="18" charset="0"/>
                          </a:rPr>
                          <m:t>9.84</m:t>
                        </m:r>
                      </m:num>
                      <m:den>
                        <m:rad>
                          <m:radPr>
                            <m:degHide m:val="on"/>
                            <m:ctrlPr>
                              <a:rPr lang="en-US" sz="2300" i="1">
                                <a:latin typeface="Cambria Math" panose="02040503050406030204" pitchFamily="18" charset="0"/>
                              </a:rPr>
                            </m:ctrlPr>
                          </m:radPr>
                          <m:deg/>
                          <m:e>
                            <m:r>
                              <a:rPr lang="en-US" sz="2300" i="1">
                                <a:latin typeface="Cambria Math" panose="02040503050406030204" pitchFamily="18" charset="0"/>
                              </a:rPr>
                              <m:t>123</m:t>
                            </m:r>
                          </m:e>
                        </m:rad>
                      </m:den>
                    </m:f>
                    <m:r>
                      <a:rPr lang="en-US" sz="2300" i="1">
                        <a:latin typeface="Cambria Math" panose="02040503050406030204" pitchFamily="18" charset="0"/>
                      </a:rPr>
                      <m:t>=1.7603</m:t>
                    </m:r>
                  </m:oMath>
                </a14:m>
                <a:endParaRPr lang="en-US" sz="2300" dirty="0">
                  <a:ea typeface="STIX" pitchFamily="50" charset="0"/>
                  <a:cs typeface="STIX" pitchFamily="50" charset="0"/>
                </a:endParaRPr>
              </a:p>
              <a:p>
                <a:pPr marL="0" indent="0">
                  <a:buNone/>
                </a:pPr>
                <a:endParaRPr lang="en-US" sz="2300" dirty="0">
                  <a:ea typeface="STIX" pitchFamily="50" charset="0"/>
                  <a:cs typeface="STIX" pitchFamily="50" charset="0"/>
                </a:endParaRPr>
              </a:p>
              <a:p>
                <a:pPr marL="0" indent="0">
                  <a:buNone/>
                </a:pPr>
                <a:endParaRPr lang="en-US" sz="2300" dirty="0">
                  <a:ea typeface="STIX" pitchFamily="50" charset="0"/>
                  <a:cs typeface="STIX" pitchFamily="50" charset="0"/>
                </a:endParaRPr>
              </a:p>
              <a:p>
                <a:pPr marL="0" indent="0">
                  <a:buNone/>
                </a:pPr>
                <a:r>
                  <a:rPr lang="en-US" sz="2300" dirty="0">
                    <a:ea typeface="STIX" pitchFamily="50" charset="0"/>
                    <a:cs typeface="STIX" pitchFamily="50" charset="0"/>
                  </a:rPr>
                  <a:t>The 95% confidence interval: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𝑥</m:t>
                        </m:r>
                        <m:r>
                          <a:rPr lang="en-US" sz="2300" i="1">
                            <a:latin typeface="Cambria Math" panose="02040503050406030204" pitchFamily="18" charset="0"/>
                          </a:rPr>
                          <m:t> </m:t>
                        </m:r>
                      </m:e>
                    </m:acc>
                    <m:r>
                      <a:rPr lang="en-US" sz="2300" i="1">
                        <a:latin typeface="Cambria Math" panose="02040503050406030204" pitchFamily="18" charset="0"/>
                        <a:ea typeface="Cambria Math"/>
                      </a:rPr>
                      <m:t>±</m:t>
                    </m:r>
                    <m:sSub>
                      <m:sSubPr>
                        <m:ctrlPr>
                          <a:rPr lang="en-US" sz="2300" i="1">
                            <a:latin typeface="Cambria Math" panose="02040503050406030204" pitchFamily="18" charset="0"/>
                          </a:rPr>
                        </m:ctrlPr>
                      </m:sSubPr>
                      <m:e>
                        <m:r>
                          <a:rPr lang="en-US" sz="2300" i="1">
                            <a:latin typeface="Cambria Math" panose="02040503050406030204" pitchFamily="18" charset="0"/>
                          </a:rPr>
                          <m:t>𝑡</m:t>
                        </m:r>
                      </m:e>
                      <m:sub>
                        <m:f>
                          <m:fPr>
                            <m:type m:val="lin"/>
                            <m:ctrlPr>
                              <a:rPr lang="en-US" sz="2300" i="1">
                                <a:latin typeface="Cambria Math" panose="02040503050406030204" pitchFamily="18" charset="0"/>
                              </a:rPr>
                            </m:ctrlPr>
                          </m:fPr>
                          <m:num>
                            <m:r>
                              <a:rPr lang="en-US" sz="2300" i="1">
                                <a:latin typeface="Cambria Math" panose="02040503050406030204" pitchFamily="18" charset="0"/>
                                <a:ea typeface="Cambria Math"/>
                              </a:rPr>
                              <m:t>𝛼</m:t>
                            </m:r>
                          </m:num>
                          <m:den>
                            <m:r>
                              <a:rPr lang="en-US" sz="2300" i="1">
                                <a:latin typeface="Cambria Math" panose="02040503050406030204" pitchFamily="18" charset="0"/>
                              </a:rPr>
                              <m:t>2</m:t>
                            </m:r>
                          </m:den>
                        </m:f>
                      </m:sub>
                    </m:sSub>
                    <m:r>
                      <a:rPr lang="en-US" sz="2300" i="1">
                        <a:latin typeface="Cambria Math" panose="02040503050406030204" pitchFamily="18" charset="0"/>
                        <a:ea typeface="Cambria Math"/>
                      </a:rPr>
                      <m:t>∙</m:t>
                    </m:r>
                    <m:f>
                      <m:fPr>
                        <m:ctrlPr>
                          <a:rPr lang="en-US" sz="2300" i="1">
                            <a:latin typeface="Cambria Math" panose="02040503050406030204" pitchFamily="18" charset="0"/>
                            <a:ea typeface="Cambria Math"/>
                          </a:rPr>
                        </m:ctrlPr>
                      </m:fPr>
                      <m:num>
                        <m:r>
                          <a:rPr lang="en-US" sz="2300" i="1">
                            <a:latin typeface="Cambria Math" panose="02040503050406030204" pitchFamily="18" charset="0"/>
                            <a:ea typeface="Cambria Math"/>
                          </a:rPr>
                          <m:t>𝑠</m:t>
                        </m:r>
                      </m:num>
                      <m:den>
                        <m:rad>
                          <m:radPr>
                            <m:degHide m:val="on"/>
                            <m:ctrlPr>
                              <a:rPr lang="en-US" sz="2300" i="1">
                                <a:latin typeface="Cambria Math" panose="02040503050406030204" pitchFamily="18" charset="0"/>
                                <a:ea typeface="Cambria Math"/>
                              </a:rPr>
                            </m:ctrlPr>
                          </m:radPr>
                          <m:deg/>
                          <m:e>
                            <m:r>
                              <a:rPr lang="en-US" sz="2300" i="1">
                                <a:latin typeface="Cambria Math" panose="02040503050406030204" pitchFamily="18" charset="0"/>
                                <a:ea typeface="Cambria Math"/>
                              </a:rPr>
                              <m:t>𝑛</m:t>
                            </m:r>
                          </m:e>
                        </m:rad>
                      </m:den>
                    </m:f>
                    <m:r>
                      <a:rPr lang="en-US" sz="2300" i="1">
                        <a:latin typeface="Cambria Math" panose="02040503050406030204" pitchFamily="18" charset="0"/>
                        <a:ea typeface="Cambria Math"/>
                      </a:rPr>
                      <m:t>=8.20</m:t>
                    </m:r>
                    <m:r>
                      <a:rPr lang="en-US" sz="2300" i="1" smtClean="0">
                        <a:latin typeface="Cambria Math" panose="02040503050406030204" pitchFamily="18" charset="0"/>
                        <a:ea typeface="Cambria Math"/>
                      </a:rPr>
                      <m:t>±1.7603</m:t>
                    </m:r>
                  </m:oMath>
                </a14:m>
                <a:r>
                  <a:rPr lang="en-US" sz="2300" dirty="0">
                    <a:ea typeface="STIX" pitchFamily="50" charset="0"/>
                    <a:cs typeface="STIX" pitchFamily="50" charset="0"/>
                  </a:rPr>
                  <a:t>   </a:t>
                </a:r>
              </a:p>
              <a:p>
                <a:pPr marL="0" indent="0">
                  <a:buNone/>
                </a:pPr>
                <a:r>
                  <a:rPr lang="en-US" sz="2300" dirty="0">
                    <a:ea typeface="STIX" pitchFamily="50" charset="0"/>
                    <a:cs typeface="STIX" pitchFamily="50" charset="0"/>
                  </a:rPr>
                  <a:t>or    </a:t>
                </a:r>
                <a14:m>
                  <m:oMath xmlns:m="http://schemas.openxmlformats.org/officeDocument/2006/math">
                    <m:r>
                      <a:rPr lang="en-US" sz="2300">
                        <a:latin typeface="Cambria Math" panose="02040503050406030204" pitchFamily="18" charset="0"/>
                      </a:rPr>
                      <m:t>6.44</m:t>
                    </m:r>
                    <m:r>
                      <a:rPr lang="en-US" sz="2300" i="1">
                        <a:latin typeface="Cambria Math" panose="02040503050406030204" pitchFamily="18" charset="0"/>
                      </a:rPr>
                      <m:t>&lt;</m:t>
                    </m:r>
                    <m:r>
                      <a:rPr lang="en-US" sz="2300" i="1">
                        <a:latin typeface="Cambria Math" panose="02040503050406030204" pitchFamily="18" charset="0"/>
                      </a:rPr>
                      <m:t>𝜇</m:t>
                    </m:r>
                    <m:r>
                      <a:rPr lang="en-US" sz="2300" i="1">
                        <a:latin typeface="Cambria Math" panose="02040503050406030204" pitchFamily="18" charset="0"/>
                      </a:rPr>
                      <m:t>&lt;9.96</m:t>
                    </m:r>
                  </m:oMath>
                </a14:m>
                <a:endParaRPr lang="en-US" sz="2300" dirty="0">
                  <a:ea typeface="STIX" pitchFamily="50" charset="0"/>
                  <a:cs typeface="STIX" pitchFamily="50" charset="0"/>
                </a:endParaRP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63137"/>
                <a:ext cx="7924800" cy="623455"/>
              </a:xfrm>
              <a:blipFill>
                <a:blip r:embed="rId4"/>
                <a:stretch>
                  <a:fillRect l="-1154" b="-410784"/>
                </a:stretch>
              </a:blipFill>
            </p:spPr>
            <p:txBody>
              <a:bodyPr/>
              <a:lstStyle/>
              <a:p>
                <a:r>
                  <a:rPr lang="en-US">
                    <a:noFill/>
                  </a:rPr>
                  <a:t> </a:t>
                </a:r>
              </a:p>
            </p:txBody>
          </p:sp>
        </mc:Fallback>
      </mc:AlternateContent>
      <p:sp>
        <p:nvSpPr>
          <p:cNvPr id="7" name="Content Placeholder 6"/>
          <p:cNvSpPr>
            <a:spLocks noGrp="1"/>
          </p:cNvSpPr>
          <p:nvPr>
            <p:ph sz="quarter" idx="15"/>
          </p:nvPr>
        </p:nvSpPr>
        <p:spPr>
          <a:xfrm>
            <a:off x="76200" y="4648200"/>
            <a:ext cx="8915400" cy="685800"/>
          </a:xfrm>
        </p:spPr>
        <p:txBody>
          <a:bodyPr/>
          <a:lstStyle/>
          <a:p>
            <a:pPr marL="0" indent="0">
              <a:buNone/>
            </a:pPr>
            <a:r>
              <a:rPr lang="en-US" dirty="0">
                <a:solidFill>
                  <a:schemeClr val="bg2"/>
                </a:solidFill>
                <a:ea typeface="STIX" pitchFamily="50" charset="0"/>
                <a:cs typeface="STIX" pitchFamily="50" charset="0"/>
              </a:rPr>
              <a:t>We are 95% confident that the mean number of hours per week spent on the Internet by people 18 – 22 years old is between 6.44 and 9.96.</a:t>
            </a:r>
            <a:endParaRPr lang="en-US" dirty="0">
              <a:solidFill>
                <a:schemeClr val="bg2"/>
              </a:solidFill>
            </a:endParaRPr>
          </a:p>
        </p:txBody>
      </p:sp>
    </p:spTree>
    <p:extLst>
      <p:ext uri="{BB962C8B-B14F-4D97-AF65-F5344CB8AC3E}">
        <p14:creationId xmlns:p14="http://schemas.microsoft.com/office/powerpoint/2010/main" val="36787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4038600"/>
            <a:ext cx="5867400" cy="685800"/>
          </a:xfrm>
        </p:spPr>
        <p:txBody>
          <a:bodyPr/>
          <a:lstStyle/>
          <a:p>
            <a:r>
              <a:rPr lang="en-US" dirty="0"/>
              <a:t>Construct confidence intervals for a population mean when the population standard deviation is unknown **</a:t>
            </a:r>
            <a:r>
              <a:rPr lang="en-US" i="1" dirty="0"/>
              <a:t>(TI-84 PLUS)</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414818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 on the TI-84 PLUS</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1" y="1189250"/>
                <a:ext cx="5867399" cy="791950"/>
              </a:xfrm>
            </p:spPr>
            <p:txBody>
              <a:bodyPr/>
              <a:lstStyle/>
              <a:p>
                <a:pPr marL="0" indent="0">
                  <a:buNone/>
                </a:pPr>
                <a:r>
                  <a:rPr lang="en-US" sz="2600" dirty="0"/>
                  <a:t>The </a:t>
                </a:r>
                <a:r>
                  <a:rPr lang="en-US" sz="2600" b="1" dirty="0" err="1"/>
                  <a:t>TInterval</a:t>
                </a:r>
                <a:r>
                  <a:rPr lang="en-US" sz="2600" b="1" dirty="0"/>
                  <a:t> </a:t>
                </a:r>
                <a:r>
                  <a:rPr lang="en-US" sz="2600" dirty="0"/>
                  <a:t>command constructs confidence intervals when the population standard deviation </a:t>
                </a:r>
                <a14:m>
                  <m:oMath xmlns:m="http://schemas.openxmlformats.org/officeDocument/2006/math">
                    <m:r>
                      <a:rPr lang="en-US" sz="2600" i="1">
                        <a:latin typeface="Cambria Math"/>
                        <a:ea typeface="Cambria Math"/>
                      </a:rPr>
                      <m:t>𝜎</m:t>
                    </m:r>
                  </m:oMath>
                </a14:m>
                <a:r>
                  <a:rPr lang="en-US" sz="2600" dirty="0"/>
                  <a:t> is </a:t>
                </a:r>
                <a:r>
                  <a:rPr lang="en-US" sz="2600" dirty="0" smtClean="0"/>
                  <a:t>unknown</a:t>
                </a:r>
                <a:r>
                  <a:rPr lang="en-US" sz="2600" dirty="0"/>
                  <a:t>. This command is accessed by pressing </a:t>
                </a:r>
                <a:r>
                  <a:rPr lang="en-US" sz="2600" b="1" dirty="0"/>
                  <a:t>STAT </a:t>
                </a:r>
                <a:r>
                  <a:rPr lang="en-US" sz="2600" dirty="0"/>
                  <a:t>and highlighting the </a:t>
                </a:r>
                <a:r>
                  <a:rPr lang="en-US" sz="2600" b="1" dirty="0"/>
                  <a:t>TESTS </a:t>
                </a:r>
                <a:r>
                  <a:rPr lang="en-US" sz="2600" dirty="0"/>
                  <a:t>menu.</a:t>
                </a:r>
              </a:p>
              <a:p>
                <a:pPr marL="0" indent="0">
                  <a:buNone/>
                </a:pPr>
                <a:endParaRPr lang="en-US" sz="2600" dirty="0"/>
              </a:p>
              <a:p>
                <a:pPr marL="0" indent="0">
                  <a:buNone/>
                </a:pPr>
                <a:r>
                  <a:rPr lang="en-US" sz="2600" dirty="0"/>
                  <a:t>If the summary statistics are given the </a:t>
                </a:r>
                <a:r>
                  <a:rPr lang="en-US" sz="2600" b="1" dirty="0"/>
                  <a:t>Stats </a:t>
                </a:r>
                <a:r>
                  <a:rPr lang="en-US" sz="2600" dirty="0"/>
                  <a:t>option should be selected for the input option. </a:t>
                </a:r>
              </a:p>
              <a:p>
                <a:pPr marL="0" indent="0">
                  <a:buNone/>
                </a:pPr>
                <a:r>
                  <a:rPr lang="en-US" sz="2600" dirty="0"/>
                  <a:t> </a:t>
                </a:r>
              </a:p>
              <a:p>
                <a:pPr marL="0" indent="0">
                  <a:buNone/>
                </a:pPr>
                <a:r>
                  <a:rPr lang="en-US" sz="2600" dirty="0"/>
                  <a:t>If the raw sample data are given, the </a:t>
                </a:r>
                <a:r>
                  <a:rPr lang="en-US" sz="2600" b="1" dirty="0"/>
                  <a:t>Data </a:t>
                </a:r>
                <a:r>
                  <a:rPr lang="en-US" sz="2600" dirty="0"/>
                  <a:t>option should be selected. </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1" y="1189250"/>
                <a:ext cx="5867399" cy="791950"/>
              </a:xfrm>
              <a:blipFill>
                <a:blip r:embed="rId3"/>
                <a:stretch>
                  <a:fillRect l="-1871" t="-6154" r="-1767" b="-557692"/>
                </a:stretch>
              </a:blipFill>
            </p:spPr>
            <p:txBody>
              <a:bodyPr/>
              <a:lstStyle/>
              <a:p>
                <a:r>
                  <a:rPr lang="en-US">
                    <a:noFill/>
                  </a:rPr>
                  <a:t> </a:t>
                </a:r>
              </a:p>
            </p:txBody>
          </p:sp>
        </mc:Fallback>
      </mc:AlternateContent>
      <p:pic>
        <p:nvPicPr>
          <p:cNvPr id="9" name="Content Placeholder 8" descr="TI-84 screen shots of the TInterval command"/>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248400" y="1920390"/>
            <a:ext cx="2560320" cy="3631534"/>
          </a:xfrm>
        </p:spPr>
      </p:pic>
    </p:spTree>
    <p:extLst>
      <p:ext uri="{BB962C8B-B14F-4D97-AF65-F5344CB8AC3E}">
        <p14:creationId xmlns:p14="http://schemas.microsoft.com/office/powerpoint/2010/main" val="217481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Point Estimate</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763000" cy="685800"/>
              </a:xfrm>
            </p:spPr>
            <p:txBody>
              <a:bodyPr/>
              <a:lstStyle/>
              <a:p>
                <a:pPr marL="0" indent="0">
                  <a:buNone/>
                </a:pPr>
                <a:r>
                  <a:rPr lang="en-US" dirty="0"/>
                  <a:t>A simple random sample of 100 fourth-graders </a:t>
                </a:r>
                <a:br>
                  <a:rPr lang="en-US" dirty="0"/>
                </a:br>
                <a:r>
                  <a:rPr lang="en-US" dirty="0"/>
                  <a:t>is selected to take part in a new experimental </a:t>
                </a:r>
                <a:br>
                  <a:rPr lang="en-US" dirty="0"/>
                </a:br>
                <a:r>
                  <a:rPr lang="en-US" dirty="0"/>
                  <a:t>approach to teach reading. At the end of the </a:t>
                </a:r>
                <a:br>
                  <a:rPr lang="en-US" dirty="0"/>
                </a:br>
                <a:r>
                  <a:rPr lang="en-US" dirty="0"/>
                  <a:t>program, the students are given a standardized </a:t>
                </a:r>
                <a:br>
                  <a:rPr lang="en-US" dirty="0"/>
                </a:br>
                <a:r>
                  <a:rPr lang="en-US" dirty="0"/>
                  <a:t>reading test. On the basis of past results, it is </a:t>
                </a:r>
                <a:br>
                  <a:rPr lang="en-US" dirty="0"/>
                </a:br>
                <a:r>
                  <a:rPr lang="en-US" dirty="0"/>
                  <a:t>known that scores on this test have a population standard deviation of</a:t>
                </a:r>
                <a14:m>
                  <m:oMath xmlns:m="http://schemas.openxmlformats.org/officeDocument/2006/math">
                    <m:r>
                      <a:rPr lang="en-US">
                        <a:latin typeface="Cambria Math"/>
                        <a:ea typeface="Cambria Math"/>
                      </a:rPr>
                      <m:t> </m:t>
                    </m:r>
                    <m:r>
                      <a:rPr lang="en-US" i="1">
                        <a:latin typeface="Cambria Math"/>
                        <a:ea typeface="Cambria Math"/>
                      </a:rPr>
                      <m:t>𝜎</m:t>
                    </m:r>
                    <m:r>
                      <a:rPr lang="en-US" i="1">
                        <a:latin typeface="Cambria Math"/>
                        <a:ea typeface="Cambria Math"/>
                      </a:rPr>
                      <m:t> </m:t>
                    </m:r>
                  </m:oMath>
                </a14:m>
                <a:r>
                  <a:rPr lang="en-US" dirty="0"/>
                  <a:t>= 15. </a:t>
                </a:r>
              </a:p>
              <a:p>
                <a:pPr marL="0" indent="0">
                  <a:buNone/>
                </a:pPr>
                <a:endParaRPr lang="en-US" dirty="0"/>
              </a:p>
              <a:p>
                <a:pPr marL="0" indent="0">
                  <a:buNone/>
                </a:pPr>
                <a:r>
                  <a:rPr lang="en-US" dirty="0"/>
                  <a:t>The sample mean score for the 100 students was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 67.30. The administrators want to estimate what the mean score would be if the entire population of fourth-graders in the district had enrolled in the program. The best estimate for the population mean is the sample mean,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r>
                      <a:rPr lang="en-US" i="1" smtClean="0">
                        <a:latin typeface="Cambria Math"/>
                      </a:rPr>
                      <m:t> </m:t>
                    </m:r>
                  </m:oMath>
                </a14:m>
                <a:r>
                  <a:rPr lang="en-US" dirty="0"/>
                  <a:t>= 67.30. The sample mean is a </a:t>
                </a:r>
                <a:r>
                  <a:rPr lang="en-US" b="1" dirty="0">
                    <a:solidFill>
                      <a:schemeClr val="accent4"/>
                    </a:solidFill>
                  </a:rPr>
                  <a:t>point estimate</a:t>
                </a:r>
                <a:r>
                  <a:rPr lang="en-US" dirty="0"/>
                  <a:t>, because it is a single number.</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763000" cy="685800"/>
              </a:xfrm>
              <a:blipFill>
                <a:blip r:embed="rId3"/>
                <a:stretch>
                  <a:fillRect l="-1043" t="-7080" r="-1460" b="-684071"/>
                </a:stretch>
              </a:blipFill>
            </p:spPr>
            <p:txBody>
              <a:bodyPr/>
              <a:lstStyle/>
              <a:p>
                <a:r>
                  <a:rPr lang="en-US">
                    <a:noFill/>
                  </a:rPr>
                  <a:t> </a:t>
                </a:r>
              </a:p>
            </p:txBody>
          </p:sp>
        </mc:Fallback>
      </mc:AlternateContent>
      <p:pic>
        <p:nvPicPr>
          <p:cNvPr id="7" name="Content Placeholder 6" descr="Decorative image&#10;"/>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469144" y="1219200"/>
            <a:ext cx="2303869" cy="1660525"/>
          </a:xfrm>
        </p:spPr>
      </p:pic>
    </p:spTree>
    <p:extLst>
      <p:ext uri="{BB962C8B-B14F-4D97-AF65-F5344CB8AC3E}">
        <p14:creationId xmlns:p14="http://schemas.microsoft.com/office/powerpoint/2010/main" val="330790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Confidence Interval (TI-84 PLUS)</a:t>
            </a:r>
          </a:p>
        </p:txBody>
      </p:sp>
      <p:sp>
        <p:nvSpPr>
          <p:cNvPr id="4" name="Content Placeholder 3"/>
          <p:cNvSpPr>
            <a:spLocks noGrp="1"/>
          </p:cNvSpPr>
          <p:nvPr>
            <p:ph sz="quarter" idx="12"/>
          </p:nvPr>
        </p:nvSpPr>
        <p:spPr>
          <a:xfrm>
            <a:off x="152400" y="1160418"/>
            <a:ext cx="8763000" cy="685800"/>
          </a:xfrm>
        </p:spPr>
        <p:txBody>
          <a:bodyPr/>
          <a:lstStyle/>
          <a:p>
            <a:pPr marL="0" indent="0">
              <a:buNone/>
            </a:pPr>
            <a:r>
              <a:rPr lang="en-US" sz="2200" dirty="0"/>
              <a:t>A food chemist analyzed the calorie content for a popular type of chocolate cookie. Following are the numbers of calories in a sample of eight cookies.</a:t>
            </a:r>
          </a:p>
          <a:p>
            <a:pPr marL="0" indent="0" algn="ctr">
              <a:buNone/>
            </a:pPr>
            <a:r>
              <a:rPr lang="en-US" sz="2200" dirty="0"/>
              <a:t>113,  114,  111,  116,  115,  120,  118,  116</a:t>
            </a:r>
          </a:p>
          <a:p>
            <a:pPr marL="0" indent="0">
              <a:buNone/>
            </a:pPr>
            <a:r>
              <a:rPr lang="en-US" sz="2200" dirty="0"/>
              <a:t>Find a 98% confidence interval for the mean number of calories in this type of cookie.</a:t>
            </a:r>
          </a:p>
        </p:txBody>
      </p:sp>
      <p:sp>
        <p:nvSpPr>
          <p:cNvPr id="5" name="Content Placeholder 4"/>
          <p:cNvSpPr>
            <a:spLocks noGrp="1"/>
          </p:cNvSpPr>
          <p:nvPr>
            <p:ph sz="quarter" idx="14"/>
          </p:nvPr>
        </p:nvSpPr>
        <p:spPr>
          <a:xfrm>
            <a:off x="139430" y="3048000"/>
            <a:ext cx="8852170" cy="3581400"/>
          </a:xfrm>
        </p:spPr>
        <p:txBody>
          <a:bodyPr/>
          <a:lstStyle/>
          <a:p>
            <a:pPr marL="0" indent="0">
              <a:buNone/>
            </a:pPr>
            <a:r>
              <a:rPr lang="en-US" sz="2200" b="1" dirty="0"/>
              <a:t>Solution:</a:t>
            </a:r>
          </a:p>
          <a:p>
            <a:pPr marL="0" indent="0">
              <a:buNone/>
            </a:pPr>
            <a:r>
              <a:rPr lang="en-US" sz="2200" dirty="0"/>
              <a:t>We check the assumptions. We have a simple random sample. Because the sample size is small, the population must be approximately normal. A dotplot indicates that there is no evidence of strong skewness and no outliers, therefore we may proceed.</a:t>
            </a:r>
          </a:p>
          <a:p>
            <a:pPr marL="0" indent="0">
              <a:buNone/>
            </a:pPr>
            <a:endParaRPr lang="en-US" sz="2200" dirty="0"/>
          </a:p>
          <a:p>
            <a:pPr marL="0" indent="0">
              <a:buNone/>
            </a:pPr>
            <a:endParaRPr lang="en-US" sz="2200" dirty="0"/>
          </a:p>
          <a:p>
            <a:pPr marL="0" indent="0">
              <a:buNone/>
            </a:pPr>
            <a:endParaRPr lang="en-US" sz="2200" dirty="0"/>
          </a:p>
        </p:txBody>
      </p:sp>
      <p:pic>
        <p:nvPicPr>
          <p:cNvPr id="6" name="Content Placeholder 5" descr="Image of a dotplot that indicates that there is no evidence of strong skewness and no outliers.&#10;"/>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562100" y="4953000"/>
            <a:ext cx="5943600" cy="696248"/>
          </a:xfrm>
        </p:spPr>
      </p:pic>
    </p:spTree>
    <p:extLst>
      <p:ext uri="{BB962C8B-B14F-4D97-AF65-F5344CB8AC3E}">
        <p14:creationId xmlns:p14="http://schemas.microsoft.com/office/powerpoint/2010/main" val="1976697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1: Confidence Interval (TI-84 PLUS Continued)</a:t>
            </a:r>
          </a:p>
        </p:txBody>
      </p:sp>
      <p:sp>
        <p:nvSpPr>
          <p:cNvPr id="6" name="Content Placeholder 5"/>
          <p:cNvSpPr>
            <a:spLocks noGrp="1"/>
          </p:cNvSpPr>
          <p:nvPr>
            <p:ph sz="quarter" idx="11"/>
          </p:nvPr>
        </p:nvSpPr>
        <p:spPr>
          <a:xfrm>
            <a:off x="76200" y="1163137"/>
            <a:ext cx="8991600" cy="1656263"/>
          </a:xfrm>
        </p:spPr>
        <p:txBody>
          <a:bodyPr/>
          <a:lstStyle/>
          <a:p>
            <a:pPr marL="0" indent="0">
              <a:spcBef>
                <a:spcPts val="0"/>
              </a:spcBef>
              <a:buNone/>
            </a:pPr>
            <a:r>
              <a:rPr lang="en-US" dirty="0">
                <a:ea typeface="STIX" pitchFamily="50" charset="0"/>
                <a:cs typeface="STIX" pitchFamily="50" charset="0"/>
              </a:rPr>
              <a:t>We enter the data into list </a:t>
            </a:r>
            <a:r>
              <a:rPr lang="en-US" b="1" dirty="0">
                <a:ea typeface="STIX" pitchFamily="50" charset="0"/>
                <a:cs typeface="STIX" pitchFamily="50" charset="0"/>
              </a:rPr>
              <a:t>L1</a:t>
            </a:r>
            <a:r>
              <a:rPr lang="en-US" dirty="0">
                <a:ea typeface="STIX" pitchFamily="50" charset="0"/>
                <a:cs typeface="STIX" pitchFamily="50" charset="0"/>
              </a:rPr>
              <a:t> in the data editor. Then we press </a:t>
            </a:r>
            <a:br>
              <a:rPr lang="en-US" dirty="0">
                <a:ea typeface="STIX" pitchFamily="50" charset="0"/>
                <a:cs typeface="STIX" pitchFamily="50" charset="0"/>
              </a:rPr>
            </a:br>
            <a:r>
              <a:rPr lang="en-US" b="1" dirty="0">
                <a:ea typeface="STIX" pitchFamily="50" charset="0"/>
                <a:cs typeface="STIX" pitchFamily="50" charset="0"/>
              </a:rPr>
              <a:t>STAT</a:t>
            </a:r>
            <a:r>
              <a:rPr lang="en-US" dirty="0">
                <a:ea typeface="STIX" pitchFamily="50" charset="0"/>
                <a:cs typeface="STIX" pitchFamily="50" charset="0"/>
              </a:rPr>
              <a:t> and highlight the </a:t>
            </a:r>
            <a:r>
              <a:rPr lang="en-US" b="1" dirty="0">
                <a:ea typeface="STIX" pitchFamily="50" charset="0"/>
                <a:cs typeface="STIX" pitchFamily="50" charset="0"/>
              </a:rPr>
              <a:t>TESTS </a:t>
            </a:r>
            <a:r>
              <a:rPr lang="en-US" dirty="0">
                <a:ea typeface="STIX" pitchFamily="50" charset="0"/>
                <a:cs typeface="STIX" pitchFamily="50" charset="0"/>
              </a:rPr>
              <a:t>menu and select </a:t>
            </a:r>
            <a:r>
              <a:rPr lang="en-US" b="1" dirty="0" err="1">
                <a:ea typeface="STIX" pitchFamily="50" charset="0"/>
                <a:cs typeface="STIX" pitchFamily="50" charset="0"/>
              </a:rPr>
              <a:t>TInterval</a:t>
            </a:r>
            <a:r>
              <a:rPr lang="en-US" dirty="0">
                <a:ea typeface="STIX" pitchFamily="50" charset="0"/>
                <a:cs typeface="STIX" pitchFamily="50" charset="0"/>
              </a:rPr>
              <a:t>. Select </a:t>
            </a:r>
            <a:r>
              <a:rPr lang="en-US" b="1" dirty="0">
                <a:ea typeface="STIX" pitchFamily="50" charset="0"/>
                <a:cs typeface="STIX" pitchFamily="50" charset="0"/>
              </a:rPr>
              <a:t>Data </a:t>
            </a:r>
            <a:r>
              <a:rPr lang="en-US" dirty="0">
                <a:ea typeface="STIX" pitchFamily="50" charset="0"/>
                <a:cs typeface="STIX" pitchFamily="50" charset="0"/>
              </a:rPr>
              <a:t>as the input method and enter </a:t>
            </a:r>
            <a:r>
              <a:rPr lang="en-US" b="1" dirty="0">
                <a:ea typeface="STIX" pitchFamily="50" charset="0"/>
                <a:cs typeface="STIX" pitchFamily="50" charset="0"/>
              </a:rPr>
              <a:t>L1 </a:t>
            </a:r>
            <a:r>
              <a:rPr lang="en-US" dirty="0">
                <a:ea typeface="STIX" pitchFamily="50" charset="0"/>
                <a:cs typeface="STIX" pitchFamily="50" charset="0"/>
              </a:rPr>
              <a:t>in the </a:t>
            </a:r>
            <a:r>
              <a:rPr lang="en-US" b="1" dirty="0">
                <a:ea typeface="STIX" pitchFamily="50" charset="0"/>
                <a:cs typeface="STIX" pitchFamily="50" charset="0"/>
              </a:rPr>
              <a:t>List </a:t>
            </a:r>
            <a:r>
              <a:rPr lang="en-US" dirty="0">
                <a:ea typeface="STIX" pitchFamily="50" charset="0"/>
                <a:cs typeface="STIX" pitchFamily="50" charset="0"/>
              </a:rPr>
              <a:t>field, </a:t>
            </a:r>
            <a:r>
              <a:rPr lang="en-US" b="1" dirty="0">
                <a:ea typeface="STIX" pitchFamily="50" charset="0"/>
                <a:cs typeface="STIX" pitchFamily="50" charset="0"/>
              </a:rPr>
              <a:t>1 </a:t>
            </a:r>
            <a:r>
              <a:rPr lang="en-US" dirty="0">
                <a:ea typeface="STIX" pitchFamily="50" charset="0"/>
                <a:cs typeface="STIX" pitchFamily="50" charset="0"/>
              </a:rPr>
              <a:t>in the </a:t>
            </a:r>
            <a:r>
              <a:rPr lang="en-US" b="1" dirty="0" err="1">
                <a:ea typeface="STIX" pitchFamily="50" charset="0"/>
                <a:cs typeface="STIX" pitchFamily="50" charset="0"/>
              </a:rPr>
              <a:t>Freq</a:t>
            </a:r>
            <a:r>
              <a:rPr lang="en-US" b="1" dirty="0">
                <a:ea typeface="STIX" pitchFamily="50" charset="0"/>
                <a:cs typeface="STIX" pitchFamily="50" charset="0"/>
              </a:rPr>
              <a:t> </a:t>
            </a:r>
            <a:r>
              <a:rPr lang="en-US" dirty="0">
                <a:ea typeface="STIX" pitchFamily="50" charset="0"/>
                <a:cs typeface="STIX" pitchFamily="50" charset="0"/>
              </a:rPr>
              <a:t>field, and 0.98 for the </a:t>
            </a:r>
            <a:r>
              <a:rPr lang="en-US" b="1" dirty="0">
                <a:ea typeface="STIX" pitchFamily="50" charset="0"/>
                <a:cs typeface="STIX" pitchFamily="50" charset="0"/>
              </a:rPr>
              <a:t>C-Level</a:t>
            </a:r>
            <a:r>
              <a:rPr lang="en-US" dirty="0">
                <a:ea typeface="STIX" pitchFamily="50" charset="0"/>
                <a:cs typeface="STIX" pitchFamily="50" charset="0"/>
              </a:rPr>
              <a:t> field. Select </a:t>
            </a:r>
            <a:r>
              <a:rPr lang="en-US" b="1" dirty="0">
                <a:ea typeface="STIX" pitchFamily="50" charset="0"/>
                <a:cs typeface="STIX" pitchFamily="50" charset="0"/>
              </a:rPr>
              <a:t>Calculate</a:t>
            </a:r>
            <a:r>
              <a:rPr lang="en-US" dirty="0">
                <a:ea typeface="STIX" pitchFamily="50" charset="0"/>
                <a:cs typeface="STIX" pitchFamily="50" charset="0"/>
              </a:rPr>
              <a:t>. </a:t>
            </a:r>
          </a:p>
        </p:txBody>
      </p:sp>
      <p:pic>
        <p:nvPicPr>
          <p:cNvPr id="12" name="Content Placeholder 11" descr="TI-84 PLUS screen shots showing the TInterval command to construct a confidence interval. The result is 112.38, 118.3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89263" y="3124200"/>
            <a:ext cx="8961120" cy="1446779"/>
          </a:xfrm>
        </p:spPr>
      </p:pic>
      <p:sp>
        <p:nvSpPr>
          <p:cNvPr id="4" name="Content Placeholder 3"/>
          <p:cNvSpPr>
            <a:spLocks noGrp="1"/>
          </p:cNvSpPr>
          <p:nvPr>
            <p:ph sz="quarter" idx="15"/>
          </p:nvPr>
        </p:nvSpPr>
        <p:spPr>
          <a:xfrm>
            <a:off x="76200" y="5029200"/>
            <a:ext cx="9067800" cy="1066800"/>
          </a:xfrm>
        </p:spPr>
        <p:txBody>
          <a:bodyPr/>
          <a:lstStyle/>
          <a:p>
            <a:pPr marL="0" indent="0">
              <a:spcBef>
                <a:spcPts val="0"/>
              </a:spcBef>
              <a:buNone/>
            </a:pPr>
            <a:r>
              <a:rPr lang="en-US" dirty="0">
                <a:solidFill>
                  <a:schemeClr val="bg2"/>
                </a:solidFill>
                <a:ea typeface="STIX" pitchFamily="50" charset="0"/>
                <a:cs typeface="STIX" pitchFamily="50" charset="0"/>
              </a:rPr>
              <a:t>The confidence interval is (112.4, 118.4). </a:t>
            </a:r>
            <a:r>
              <a:rPr lang="en-US" sz="2300" dirty="0">
                <a:solidFill>
                  <a:schemeClr val="bg2"/>
                </a:solidFill>
                <a:ea typeface="STIX" pitchFamily="50" charset="0"/>
                <a:cs typeface="STIX" pitchFamily="50" charset="0"/>
              </a:rPr>
              <a:t>We are 98% confident that the mean number of calories per cookie is between 112.4 and 118.4. </a:t>
            </a:r>
            <a:endParaRPr lang="en-US" sz="2300" dirty="0">
              <a:solidFill>
                <a:schemeClr val="bg2"/>
              </a:solidFill>
            </a:endParaRPr>
          </a:p>
        </p:txBody>
      </p:sp>
    </p:spTree>
    <p:extLst>
      <p:ext uri="{BB962C8B-B14F-4D97-AF65-F5344CB8AC3E}">
        <p14:creationId xmlns:p14="http://schemas.microsoft.com/office/powerpoint/2010/main" val="401234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Confidence Interval (TI-84 PLUS)</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dirty="0"/>
                  <a:t>A sample of 123 people aged 18–22 reported the number of hours they spent on the Internet in an average week. The sample mean was 8.20 hours, with a sample standard deviation of 9.84 hours. Assume this is a simple random sample from the population of people aged 18–22 in the U.S. Construct a 95% confidence interval for </a:t>
                </a:r>
                <a14:m>
                  <m:oMath xmlns:m="http://schemas.openxmlformats.org/officeDocument/2006/math">
                    <m:r>
                      <a:rPr lang="en-US" i="1">
                        <a:latin typeface="Cambria Math" panose="02040503050406030204" pitchFamily="18" charset="0"/>
                      </a:rPr>
                      <m:t>𝜇</m:t>
                    </m:r>
                  </m:oMath>
                </a14:m>
                <a:r>
                  <a:rPr lang="en-US" dirty="0"/>
                  <a:t>, the population mean number of hours per week spent on the Internet by people aged 18–22 in the U.S.</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1025" t="-7080" b="-305310"/>
                </a:stretch>
              </a:blipFill>
            </p:spPr>
            <p:txBody>
              <a:bodyPr/>
              <a:lstStyle/>
              <a:p>
                <a:r>
                  <a:rPr lang="en-US">
                    <a:noFill/>
                  </a:rPr>
                  <a:t> </a:t>
                </a:r>
              </a:p>
            </p:txBody>
          </p:sp>
        </mc:Fallback>
      </mc:AlternateContent>
      <p:sp>
        <p:nvSpPr>
          <p:cNvPr id="5" name="Content Placeholder 4"/>
          <p:cNvSpPr>
            <a:spLocks noGrp="1"/>
          </p:cNvSpPr>
          <p:nvPr>
            <p:ph sz="quarter" idx="14"/>
          </p:nvPr>
        </p:nvSpPr>
        <p:spPr>
          <a:xfrm>
            <a:off x="141514" y="4038600"/>
            <a:ext cx="8852170" cy="1600200"/>
          </a:xfrm>
        </p:spPr>
        <p:txBody>
          <a:bodyPr/>
          <a:lstStyle/>
          <a:p>
            <a:pPr marL="0" indent="0">
              <a:buNone/>
            </a:pPr>
            <a:r>
              <a:rPr lang="en-US" b="1" dirty="0"/>
              <a:t>Solution:</a:t>
            </a:r>
            <a:br>
              <a:rPr lang="en-US" b="1" dirty="0"/>
            </a:br>
            <a:r>
              <a:rPr lang="en-US" dirty="0"/>
              <a:t>We begin by checking the assumptions. We have a simple random sample and the sample size is large (greater than 30). The assumptions are satisfied.</a:t>
            </a:r>
          </a:p>
        </p:txBody>
      </p:sp>
    </p:spTree>
    <p:extLst>
      <p:ext uri="{BB962C8B-B14F-4D97-AF65-F5344CB8AC3E}">
        <p14:creationId xmlns:p14="http://schemas.microsoft.com/office/powerpoint/2010/main" val="217846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Example 2: Confidence Interval (TI-84 PLUS Continued)</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0"/>
              </p:nvPr>
            </p:nvSpPr>
            <p:spPr>
              <a:xfrm>
                <a:off x="6858000" y="1264227"/>
                <a:ext cx="1981200" cy="1326573"/>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bar>
                      <m:barPr>
                        <m:pos m:val="top"/>
                        <m:ctrlPr>
                          <a:rPr lang="en-US" sz="1800" i="1">
                            <a:latin typeface="Cambria Math" panose="02040503050406030204" pitchFamily="18" charset="0"/>
                          </a:rPr>
                        </m:ctrlPr>
                      </m:barPr>
                      <m:e>
                        <m:r>
                          <a:rPr lang="en-US" sz="1800" i="1">
                            <a:latin typeface="Cambria Math" panose="02040503050406030204" pitchFamily="18" charset="0"/>
                          </a:rPr>
                          <m:t>𝑥</m:t>
                        </m:r>
                      </m:e>
                    </m:bar>
                    <m:r>
                      <a:rPr lang="en-US" sz="1800" i="1">
                        <a:latin typeface="Cambria Math" panose="02040503050406030204" pitchFamily="18" charset="0"/>
                      </a:rPr>
                      <m:t>=8.20</m:t>
                    </m:r>
                  </m:oMath>
                </a14:m>
                <a:endParaRPr lang="en-US" sz="1800" dirty="0">
                  <a:latin typeface="STIX" pitchFamily="50" charset="0"/>
                  <a:ea typeface="STIX" pitchFamily="50" charset="0"/>
                  <a:cs typeface="STIX" pitchFamily="50" charset="0"/>
                </a:endParaRPr>
              </a:p>
              <a:p>
                <a:pPr marL="0" indent="0">
                  <a:buNone/>
                  <a:tabLst>
                    <a:tab pos="344488" algn="l"/>
                  </a:tabLst>
                </a:pPr>
                <a:r>
                  <a:rPr lang="en-US" sz="1800" dirty="0">
                    <a:latin typeface="STIX" pitchFamily="50" charset="0"/>
                    <a:ea typeface="STIX" pitchFamily="50" charset="0"/>
                    <a:cs typeface="STIX" pitchFamily="50" charset="0"/>
                  </a:rPr>
                  <a:t>	</a:t>
                </a:r>
                <a14:m>
                  <m:oMath xmlns:m="http://schemas.openxmlformats.org/officeDocument/2006/math">
                    <m:r>
                      <a:rPr lang="en-US" sz="1800" i="1">
                        <a:latin typeface="Cambria Math" panose="02040503050406030204" pitchFamily="18" charset="0"/>
                      </a:rPr>
                      <m:t>𝑠</m:t>
                    </m:r>
                    <m:r>
                      <a:rPr lang="en-US" sz="1800" i="1">
                        <a:latin typeface="Cambria Math" panose="02040503050406030204" pitchFamily="18" charset="0"/>
                      </a:rPr>
                      <m:t>=9.84</m:t>
                    </m:r>
                  </m:oMath>
                </a14:m>
                <a:endParaRPr lang="en-US" sz="1800" dirty="0">
                  <a:latin typeface="STIX" pitchFamily="50" charset="0"/>
                  <a:ea typeface="STIX" pitchFamily="50" charset="0"/>
                  <a:cs typeface="STIX" pitchFamily="50" charset="0"/>
                </a:endParaRPr>
              </a:p>
              <a:p>
                <a:pPr marL="0" indent="0">
                  <a:buNone/>
                  <a:tabLst>
                    <a:tab pos="344488" algn="l"/>
                  </a:tabLst>
                </a:pPr>
                <a:r>
                  <a:rPr lang="en-US" sz="1800" dirty="0">
                    <a:latin typeface="STIX" pitchFamily="50" charset="0"/>
                    <a:ea typeface="STIX" pitchFamily="50" charset="0"/>
                    <a:cs typeface="STIX" pitchFamily="50" charset="0"/>
                  </a:rPr>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=123</m:t>
                    </m:r>
                  </m:oMath>
                </a14:m>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10"/>
              </p:nvPr>
            </p:nvSpPr>
            <p:spPr>
              <a:xfrm>
                <a:off x="6858000" y="1264227"/>
                <a:ext cx="1981200" cy="1326573"/>
              </a:xfrm>
              <a:blipFill>
                <a:blip r:embed="rId3"/>
                <a:stretch>
                  <a:fillRect l="-1824" t="-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63137"/>
                <a:ext cx="6400800" cy="623455"/>
              </a:xfrm>
            </p:spPr>
            <p:txBody>
              <a:bodyPr/>
              <a:lstStyle/>
              <a:p>
                <a:pPr marL="0" indent="0">
                  <a:spcBef>
                    <a:spcPts val="0"/>
                  </a:spcBef>
                  <a:buNone/>
                </a:pPr>
                <a:r>
                  <a:rPr lang="en-US" dirty="0">
                    <a:ea typeface="STIX" pitchFamily="50" charset="0"/>
                    <a:cs typeface="STIX" pitchFamily="50" charset="0"/>
                  </a:rPr>
                  <a:t>We press </a:t>
                </a:r>
                <a:r>
                  <a:rPr lang="en-US" b="1" dirty="0">
                    <a:ea typeface="STIX" pitchFamily="50" charset="0"/>
                    <a:cs typeface="STIX" pitchFamily="50" charset="0"/>
                  </a:rPr>
                  <a:t>STAT</a:t>
                </a:r>
                <a:r>
                  <a:rPr lang="en-US" dirty="0">
                    <a:ea typeface="STIX" pitchFamily="50" charset="0"/>
                    <a:cs typeface="STIX" pitchFamily="50" charset="0"/>
                  </a:rPr>
                  <a:t> and highlight the </a:t>
                </a:r>
                <a:r>
                  <a:rPr lang="en-US" b="1" dirty="0">
                    <a:ea typeface="STIX" pitchFamily="50" charset="0"/>
                    <a:cs typeface="STIX" pitchFamily="50" charset="0"/>
                  </a:rPr>
                  <a:t>TESTS </a:t>
                </a:r>
                <a:r>
                  <a:rPr lang="en-US" dirty="0">
                    <a:ea typeface="STIX" pitchFamily="50" charset="0"/>
                    <a:cs typeface="STIX" pitchFamily="50" charset="0"/>
                  </a:rPr>
                  <a:t>menu and select </a:t>
                </a:r>
                <a:r>
                  <a:rPr lang="en-US" b="1" dirty="0" err="1">
                    <a:ea typeface="STIX" pitchFamily="50" charset="0"/>
                    <a:cs typeface="STIX" pitchFamily="50" charset="0"/>
                  </a:rPr>
                  <a:t>Tinterval</a:t>
                </a:r>
                <a:r>
                  <a:rPr lang="en-US" dirty="0">
                    <a:ea typeface="STIX" pitchFamily="50" charset="0"/>
                    <a:cs typeface="STIX" pitchFamily="50" charset="0"/>
                  </a:rPr>
                  <a:t>.</a:t>
                </a:r>
              </a:p>
              <a:p>
                <a:pPr marL="0" indent="0">
                  <a:spcBef>
                    <a:spcPts val="0"/>
                  </a:spcBef>
                  <a:buNone/>
                </a:pPr>
                <a:endParaRPr lang="en-US" b="1" dirty="0">
                  <a:ea typeface="STIX" pitchFamily="50" charset="0"/>
                  <a:cs typeface="STIX" pitchFamily="50" charset="0"/>
                </a:endParaRPr>
              </a:p>
              <a:p>
                <a:pPr marL="0" indent="0">
                  <a:spcBef>
                    <a:spcPts val="0"/>
                  </a:spcBef>
                  <a:buNone/>
                </a:pPr>
                <a:endParaRPr lang="en-US" dirty="0">
                  <a:ea typeface="STIX" pitchFamily="50" charset="0"/>
                  <a:cs typeface="STIX" pitchFamily="50" charset="0"/>
                </a:endParaRPr>
              </a:p>
              <a:p>
                <a:pPr marL="0" indent="0">
                  <a:spcBef>
                    <a:spcPts val="0"/>
                  </a:spcBef>
                  <a:buNone/>
                </a:pPr>
                <a:r>
                  <a:rPr lang="en-US" dirty="0">
                    <a:ea typeface="STIX" pitchFamily="50" charset="0"/>
                    <a:cs typeface="STIX" pitchFamily="50" charset="0"/>
                  </a:rPr>
                  <a:t>Select </a:t>
                </a:r>
                <a:r>
                  <a:rPr lang="en-US" b="1" dirty="0">
                    <a:ea typeface="STIX" pitchFamily="50" charset="0"/>
                    <a:cs typeface="STIX" pitchFamily="50" charset="0"/>
                  </a:rPr>
                  <a:t>Stats </a:t>
                </a:r>
                <a:r>
                  <a:rPr lang="en-US" dirty="0">
                    <a:ea typeface="STIX" pitchFamily="50" charset="0"/>
                    <a:cs typeface="STIX" pitchFamily="50" charset="0"/>
                  </a:rPr>
                  <a:t>as the input method and enter 8.2 for the </a:t>
                </a:r>
                <a14:m>
                  <m:oMath xmlns:m="http://schemas.openxmlformats.org/officeDocument/2006/math">
                    <m:acc>
                      <m:accPr>
                        <m:chr m:val="̅"/>
                        <m:ctrlPr>
                          <a:rPr lang="en-US" b="1" i="1" dirty="0">
                            <a:latin typeface="Cambria Math" panose="02040503050406030204" pitchFamily="18" charset="0"/>
                          </a:rPr>
                        </m:ctrlPr>
                      </m:accPr>
                      <m:e>
                        <m:r>
                          <a:rPr lang="en-US" b="1" i="1" dirty="0">
                            <a:latin typeface="Cambria Math" panose="02040503050406030204" pitchFamily="18" charset="0"/>
                          </a:rPr>
                          <m:t>𝒙</m:t>
                        </m:r>
                      </m:e>
                    </m:acc>
                  </m:oMath>
                </a14:m>
                <a:r>
                  <a:rPr lang="en-US" i="1" dirty="0">
                    <a:ea typeface="STIX" pitchFamily="50" charset="0"/>
                    <a:cs typeface="STIX" pitchFamily="50" charset="0"/>
                  </a:rPr>
                  <a:t> </a:t>
                </a:r>
                <a:r>
                  <a:rPr lang="en-US" dirty="0">
                    <a:ea typeface="STIX" pitchFamily="50" charset="0"/>
                    <a:cs typeface="STIX" pitchFamily="50" charset="0"/>
                  </a:rPr>
                  <a:t>field, 9.84 for the </a:t>
                </a:r>
                <a14:m>
                  <m:oMath xmlns:m="http://schemas.openxmlformats.org/officeDocument/2006/math">
                    <m:r>
                      <a:rPr lang="en-US" b="1" i="1" dirty="0">
                        <a:latin typeface="Cambria Math" panose="02040503050406030204" pitchFamily="18" charset="0"/>
                        <a:cs typeface="Calibri"/>
                      </a:rPr>
                      <m:t>𝒔</m:t>
                    </m:r>
                  </m:oMath>
                </a14:m>
                <a:r>
                  <a:rPr lang="en-US" i="1" dirty="0">
                    <a:ea typeface="STIX" pitchFamily="50" charset="0"/>
                    <a:cs typeface="STIX" pitchFamily="50" charset="0"/>
                  </a:rPr>
                  <a:t> </a:t>
                </a:r>
                <a:r>
                  <a:rPr lang="en-US" dirty="0">
                    <a:ea typeface="STIX" pitchFamily="50" charset="0"/>
                    <a:cs typeface="STIX" pitchFamily="50" charset="0"/>
                  </a:rPr>
                  <a:t>field, 123 for the </a:t>
                </a:r>
                <a14:m>
                  <m:oMath xmlns:m="http://schemas.openxmlformats.org/officeDocument/2006/math">
                    <m:r>
                      <a:rPr lang="en-US" b="1" i="1" dirty="0">
                        <a:latin typeface="Cambria Math" panose="02040503050406030204" pitchFamily="18" charset="0"/>
                        <a:cs typeface="Calibri"/>
                      </a:rPr>
                      <m:t>𝒏</m:t>
                    </m:r>
                  </m:oMath>
                </a14:m>
                <a:r>
                  <a:rPr lang="en-US" i="1" dirty="0">
                    <a:ea typeface="STIX" pitchFamily="50" charset="0"/>
                    <a:cs typeface="STIX" pitchFamily="50" charset="0"/>
                  </a:rPr>
                  <a:t> </a:t>
                </a:r>
                <a:r>
                  <a:rPr lang="en-US" dirty="0">
                    <a:ea typeface="STIX" pitchFamily="50" charset="0"/>
                    <a:cs typeface="STIX" pitchFamily="50" charset="0"/>
                  </a:rPr>
                  <a:t>field, and 0.95 for the </a:t>
                </a:r>
                <a:r>
                  <a:rPr lang="en-US" b="1" dirty="0">
                    <a:ea typeface="STIX" pitchFamily="50" charset="0"/>
                    <a:cs typeface="STIX" pitchFamily="50" charset="0"/>
                  </a:rPr>
                  <a:t>C-Level</a:t>
                </a:r>
                <a:r>
                  <a:rPr lang="en-US" dirty="0">
                    <a:ea typeface="STIX" pitchFamily="50" charset="0"/>
                    <a:cs typeface="STIX" pitchFamily="50" charset="0"/>
                  </a:rPr>
                  <a:t> field. Now, select </a:t>
                </a:r>
                <a:r>
                  <a:rPr lang="en-US" b="1" dirty="0">
                    <a:ea typeface="STIX" pitchFamily="50" charset="0"/>
                    <a:cs typeface="STIX" pitchFamily="50" charset="0"/>
                  </a:rPr>
                  <a:t>Calculate</a:t>
                </a:r>
                <a:r>
                  <a:rPr lang="en-US" dirty="0">
                    <a:ea typeface="STIX" pitchFamily="50" charset="0"/>
                    <a:cs typeface="STIX" pitchFamily="50" charset="0"/>
                  </a:rPr>
                  <a:t>.</a:t>
                </a:r>
              </a:p>
              <a:p>
                <a:pPr marL="0" indent="0">
                  <a:spcBef>
                    <a:spcPts val="0"/>
                  </a:spcBef>
                  <a:buNone/>
                </a:pPr>
                <a:endParaRPr lang="en-US" dirty="0">
                  <a:ea typeface="STIX" pitchFamily="50" charset="0"/>
                  <a:cs typeface="STIX" pitchFamily="50" charset="0"/>
                </a:endParaRPr>
              </a:p>
              <a:p>
                <a:pPr marL="0" indent="0">
                  <a:spcBef>
                    <a:spcPts val="0"/>
                  </a:spcBef>
                  <a:buNone/>
                </a:pPr>
                <a:r>
                  <a:rPr lang="en-US" dirty="0">
                    <a:solidFill>
                      <a:schemeClr val="bg2"/>
                    </a:solidFill>
                    <a:ea typeface="STIX" pitchFamily="50" charset="0"/>
                    <a:cs typeface="STIX" pitchFamily="50" charset="0"/>
                  </a:rPr>
                  <a:t>The confidence interval is (6.4436, 9.9564). We are 95% confident that the mean number of hours per week spent on the Internet by people 18 – 22 years old is between 6.44 and 9.96.</a:t>
                </a:r>
                <a:endParaRPr lang="en-US" dirty="0">
                  <a:ea typeface="STIX" pitchFamily="50" charset="0"/>
                  <a:cs typeface="STIX" pitchFamily="50" charset="0"/>
                </a:endParaRP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63137"/>
                <a:ext cx="6400800" cy="623455"/>
              </a:xfrm>
              <a:blipFill>
                <a:blip r:embed="rId4"/>
                <a:stretch>
                  <a:fillRect l="-1524" t="-7843" r="-2381" b="-711765"/>
                </a:stretch>
              </a:blipFill>
            </p:spPr>
            <p:txBody>
              <a:bodyPr/>
              <a:lstStyle/>
              <a:p>
                <a:r>
                  <a:rPr lang="en-US">
                    <a:noFill/>
                  </a:rPr>
                  <a:t> </a:t>
                </a:r>
              </a:p>
            </p:txBody>
          </p:sp>
        </mc:Fallback>
      </mc:AlternateContent>
      <p:pic>
        <p:nvPicPr>
          <p:cNvPr id="4" name="Content Placeholder 3" descr="TI-84 PLUS screen shots showing the TInterval command to construct a confidence interval. The result is 6.4436, 9.9564."/>
          <p:cNvPicPr>
            <a:picLocks noGrp="1" noChangeAspect="1"/>
          </p:cNvPicPr>
          <p:nvPr>
            <p:ph sz="quarter" idx="15"/>
          </p:nvPr>
        </p:nvPicPr>
        <p:blipFill>
          <a:blip r:embed="rId5">
            <a:extLst>
              <a:ext uri="{28A0092B-C50C-407E-A947-70E740481C1C}">
                <a14:useLocalDpi xmlns:a14="http://schemas.microsoft.com/office/drawing/2010/main" val="0"/>
              </a:ext>
            </a:extLst>
          </a:blip>
          <a:stretch>
            <a:fillRect/>
          </a:stretch>
        </p:blipFill>
        <p:spPr>
          <a:xfrm>
            <a:off x="6705600" y="2971800"/>
            <a:ext cx="2286000" cy="3131127"/>
          </a:xfrm>
        </p:spPr>
      </p:pic>
    </p:spTree>
    <p:extLst>
      <p:ext uri="{BB962C8B-B14F-4D97-AF65-F5344CB8AC3E}">
        <p14:creationId xmlns:p14="http://schemas.microsoft.com/office/powerpoint/2010/main" val="70692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dirty="0"/>
                  <a:t>The properties of the Student’s </a:t>
                </a:r>
                <a14:m>
                  <m:oMath xmlns:m="http://schemas.openxmlformats.org/officeDocument/2006/math">
                    <m:r>
                      <a:rPr lang="en-US" i="1" dirty="0">
                        <a:latin typeface="Cambria Math" panose="02040503050406030204" pitchFamily="18" charset="0"/>
                      </a:rPr>
                      <m:t>𝑡</m:t>
                    </m:r>
                  </m:oMath>
                </a14:m>
                <a:r>
                  <a:rPr lang="en-US" dirty="0"/>
                  <a:t> distribution</a:t>
                </a:r>
              </a:p>
              <a:p>
                <a:pPr>
                  <a:buFont typeface="Arial" pitchFamily="34" charset="0"/>
                  <a:buChar char="•"/>
                </a:pPr>
                <a:r>
                  <a:rPr lang="en-US" dirty="0"/>
                  <a:t>Why we must determine whether the sample comes from a population that is approximately normal when the sample size is small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≤30</m:t>
                    </m:r>
                  </m:oMath>
                </a14:m>
                <a:r>
                  <a:rPr lang="en-US" dirty="0"/>
                  <a:t>)</a:t>
                </a:r>
              </a:p>
              <a:p>
                <a:pPr>
                  <a:buFont typeface="Arial" pitchFamily="34" charset="0"/>
                  <a:buChar char="•"/>
                </a:pPr>
                <a:r>
                  <a:rPr lang="en-US" dirty="0"/>
                  <a:t>How to construct and interpret confidence intervals for a population mean when the population standard deviation is unknown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915400" cy="2743200"/>
              </a:xfrm>
              <a:blipFill>
                <a:blip r:embed="rId2"/>
                <a:stretch>
                  <a:fillRect l="-889" t="-1778" b="-3556"/>
                </a:stretch>
              </a:blipFill>
            </p:spPr>
            <p:txBody>
              <a:bodyPr/>
              <a:lstStyle/>
              <a:p>
                <a:r>
                  <a:rPr lang="en-US">
                    <a:noFill/>
                  </a:rPr>
                  <a:t> </a:t>
                </a:r>
              </a:p>
            </p:txBody>
          </p:sp>
        </mc:Fallback>
      </mc:AlternateContent>
    </p:spTree>
    <p:extLst>
      <p:ext uri="{BB962C8B-B14F-4D97-AF65-F5344CB8AC3E}">
        <p14:creationId xmlns:p14="http://schemas.microsoft.com/office/powerpoint/2010/main" val="235665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Elementary Statistics 3E</a:t>
            </a:r>
          </a:p>
        </p:txBody>
      </p:sp>
      <p:sp>
        <p:nvSpPr>
          <p:cNvPr id="3" name="Text Placeholder 2"/>
          <p:cNvSpPr>
            <a:spLocks noGrp="1"/>
          </p:cNvSpPr>
          <p:nvPr>
            <p:ph type="body" idx="1"/>
          </p:nvPr>
        </p:nvSpPr>
        <p:spPr/>
        <p:txBody>
          <a:bodyPr/>
          <a:lstStyle/>
          <a:p>
            <a:pPr algn="r"/>
            <a:r>
              <a:rPr lang="en-US" dirty="0"/>
              <a:t>William Navidi and Barry Monk</a:t>
            </a:r>
          </a:p>
        </p:txBody>
      </p:sp>
    </p:spTree>
    <p:extLst>
      <p:ext uri="{BB962C8B-B14F-4D97-AF65-F5344CB8AC3E}">
        <p14:creationId xmlns:p14="http://schemas.microsoft.com/office/powerpoint/2010/main" val="264438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Section </a:t>
            </a:r>
            <a:r>
              <a:rPr lang="en-US" dirty="0" smtClean="0"/>
              <a:t>8.3</a:t>
            </a:r>
            <a:endParaRPr lang="en-US" dirty="0"/>
          </a:p>
        </p:txBody>
      </p:sp>
      <p:sp>
        <p:nvSpPr>
          <p:cNvPr id="2" name="Title 1"/>
          <p:cNvSpPr>
            <a:spLocks noGrp="1"/>
          </p:cNvSpPr>
          <p:nvPr>
            <p:ph type="ctrTitle"/>
          </p:nvPr>
        </p:nvSpPr>
        <p:spPr/>
        <p:txBody>
          <a:bodyPr/>
          <a:lstStyle/>
          <a:p>
            <a:r>
              <a:rPr lang="en-US" dirty="0"/>
              <a:t>Confidence Intervals for a Population Proportion</a:t>
            </a:r>
          </a:p>
        </p:txBody>
      </p:sp>
    </p:spTree>
    <p:extLst>
      <p:ext uri="{BB962C8B-B14F-4D97-AF65-F5344CB8AC3E}">
        <p14:creationId xmlns:p14="http://schemas.microsoft.com/office/powerpoint/2010/main" val="277187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457200" indent="-457200">
              <a:buFont typeface="+mj-lt"/>
              <a:buAutoNum type="arabicPeriod"/>
            </a:pPr>
            <a:r>
              <a:rPr lang="en-US" dirty="0"/>
              <a:t>Construct a confidence interval for a population proportion</a:t>
            </a:r>
          </a:p>
          <a:p>
            <a:pPr marL="457200" indent="-457200">
              <a:buFont typeface="+mj-lt"/>
              <a:buAutoNum type="arabicPeriod"/>
            </a:pPr>
            <a:r>
              <a:rPr lang="en-US" dirty="0"/>
              <a:t>Find the sample size necessary to obtain a confidence interval of a given width</a:t>
            </a:r>
          </a:p>
          <a:p>
            <a:pPr marL="457200" indent="-457200">
              <a:buFont typeface="+mj-lt"/>
              <a:buAutoNum type="arabicPeriod"/>
            </a:pPr>
            <a:r>
              <a:rPr lang="en-US" dirty="0"/>
              <a:t>Describe a method for constructing confidence intervals with small samples</a:t>
            </a:r>
          </a:p>
        </p:txBody>
      </p:sp>
    </p:spTree>
    <p:extLst>
      <p:ext uri="{BB962C8B-B14F-4D97-AF65-F5344CB8AC3E}">
        <p14:creationId xmlns:p14="http://schemas.microsoft.com/office/powerpoint/2010/main" val="76579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4038600"/>
            <a:ext cx="5867400" cy="685800"/>
          </a:xfrm>
        </p:spPr>
        <p:txBody>
          <a:bodyPr/>
          <a:lstStyle/>
          <a:p>
            <a:r>
              <a:rPr lang="en-US" dirty="0"/>
              <a:t>Construct a confidence interval for a population proportion</a:t>
            </a:r>
          </a:p>
          <a:p>
            <a:r>
              <a:rPr lang="en-US" dirty="0"/>
              <a:t>*(</a:t>
            </a:r>
            <a:r>
              <a:rPr lang="en-US" i="1" dirty="0"/>
              <a:t>Tables</a:t>
            </a:r>
            <a:r>
              <a:rPr lang="en-US" dirty="0"/>
              <a:t>)</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74036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a:t>Confidence Interval for a Proportion</a:t>
            </a:r>
            <a:r>
              <a:rPr lang="en-US" sz="3500" dirty="0">
                <a:solidFill>
                  <a:schemeClr val="bg1"/>
                </a:solidFill>
              </a:rPr>
              <a:t>*</a:t>
            </a:r>
          </a:p>
        </p:txBody>
      </p:sp>
      <p:sp>
        <p:nvSpPr>
          <p:cNvPr id="4" name="Content Placeholder 3"/>
          <p:cNvSpPr>
            <a:spLocks noGrp="1"/>
          </p:cNvSpPr>
          <p:nvPr>
            <p:ph sz="quarter" idx="12"/>
          </p:nvPr>
        </p:nvSpPr>
        <p:spPr>
          <a:xfrm>
            <a:off x="228600" y="1295400"/>
            <a:ext cx="8686800" cy="5164182"/>
          </a:xfrm>
        </p:spPr>
        <p:txBody>
          <a:bodyPr/>
          <a:lstStyle/>
          <a:p>
            <a:pPr marL="0" indent="0">
              <a:buNone/>
            </a:pPr>
            <a:r>
              <a:rPr lang="en-US" dirty="0"/>
              <a:t>The National Association of Music Merchants surveyed 800 parents of children 5-18, and 632 of them said that music education has a positive effect on academic performance.</a:t>
            </a:r>
          </a:p>
          <a:p>
            <a:pPr marL="0" indent="0">
              <a:buNone/>
            </a:pPr>
            <a:endParaRPr lang="en-US" dirty="0"/>
          </a:p>
          <a:p>
            <a:pPr marL="0" indent="0">
              <a:buNone/>
            </a:pPr>
            <a:r>
              <a:rPr lang="en-US" dirty="0"/>
              <a:t>Assuming these parents to be a random sample, we would like to construct a </a:t>
            </a:r>
            <a:r>
              <a:rPr lang="en-US" b="1" dirty="0"/>
              <a:t>confidence interval for the proportion </a:t>
            </a:r>
            <a:r>
              <a:rPr lang="en-US" dirty="0"/>
              <a:t>of parents who believe that music education has a positive effect on academic performance.</a:t>
            </a:r>
          </a:p>
        </p:txBody>
      </p:sp>
    </p:spTree>
    <p:extLst>
      <p:ext uri="{BB962C8B-B14F-4D97-AF65-F5344CB8AC3E}">
        <p14:creationId xmlns:p14="http://schemas.microsoft.com/office/powerpoint/2010/main" val="278049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Margin of Error</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6019800" cy="685800"/>
              </a:xfrm>
            </p:spPr>
            <p:txBody>
              <a:bodyPr/>
              <a:lstStyle/>
              <a:p>
                <a:pPr marL="0" indent="0">
                  <a:buNone/>
                </a:pPr>
                <a:r>
                  <a:rPr lang="en-US" dirty="0"/>
                  <a:t>It is very unlikely that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 67.30 is exactly equal to the population mean, </a:t>
                </a:r>
                <a14:m>
                  <m:oMath xmlns:m="http://schemas.openxmlformats.org/officeDocument/2006/math">
                    <m:r>
                      <a:rPr lang="en-US" i="1">
                        <a:latin typeface="Cambria Math"/>
                        <a:ea typeface="Cambria Math"/>
                      </a:rPr>
                      <m:t>𝜇</m:t>
                    </m:r>
                  </m:oMath>
                </a14:m>
                <a:r>
                  <a:rPr lang="en-US" dirty="0"/>
                  <a:t>, of all fourth-graders. Therefore, in order for the estimate to be useful, we must describe how close it is likely to be. </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6019800" cy="685800"/>
              </a:xfrm>
              <a:blipFill>
                <a:blip r:embed="rId3"/>
                <a:stretch>
                  <a:fillRect l="-1518" t="-7080" r="-1822" b="-199115"/>
                </a:stretch>
              </a:blipFill>
            </p:spPr>
            <p:txBody>
              <a:bodyPr/>
              <a:lstStyle/>
              <a:p>
                <a:r>
                  <a:rPr lang="en-US">
                    <a:noFill/>
                  </a:rPr>
                  <a:t> </a:t>
                </a:r>
              </a:p>
            </p:txBody>
          </p:sp>
        </mc:Fallback>
      </mc:AlternateContent>
      <p:pic>
        <p:nvPicPr>
          <p:cNvPr id="7" name="Content Placeholder 6" descr="Decorative image"/>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469144" y="1219200"/>
            <a:ext cx="2303869" cy="1660525"/>
          </a:xfrm>
        </p:spPr>
      </p:pic>
      <mc:AlternateContent xmlns:mc="http://schemas.openxmlformats.org/markup-compatibility/2006" xmlns:a14="http://schemas.microsoft.com/office/drawing/2010/main">
        <mc:Choice Requires="a14">
          <p:sp>
            <p:nvSpPr>
              <p:cNvPr id="9" name="Content Placeholder 8"/>
              <p:cNvSpPr>
                <a:spLocks noGrp="1"/>
              </p:cNvSpPr>
              <p:nvPr>
                <p:ph sz="quarter" idx="14"/>
              </p:nvPr>
            </p:nvSpPr>
            <p:spPr>
              <a:xfrm>
                <a:off x="176718" y="3276600"/>
                <a:ext cx="8664639" cy="2057400"/>
              </a:xfrm>
            </p:spPr>
            <p:txBody>
              <a:bodyPr/>
              <a:lstStyle/>
              <a:p>
                <a:pPr marL="0" indent="0">
                  <a:buNone/>
                </a:pPr>
                <a:r>
                  <a:rPr lang="en-US" dirty="0"/>
                  <a:t>For example, if we think that it could be off by 10 points, we would estimate </a:t>
                </a:r>
                <a14:m>
                  <m:oMath xmlns:m="http://schemas.openxmlformats.org/officeDocument/2006/math">
                    <m:r>
                      <a:rPr lang="en-US" i="1">
                        <a:latin typeface="Cambria Math"/>
                        <a:ea typeface="Cambria Math"/>
                      </a:rPr>
                      <m:t>𝜇</m:t>
                    </m:r>
                  </m:oMath>
                </a14:m>
                <a:r>
                  <a:rPr lang="en-US" dirty="0"/>
                  <a:t> with the interval 57.30 &lt; </a:t>
                </a:r>
                <a14:m>
                  <m:oMath xmlns:m="http://schemas.openxmlformats.org/officeDocument/2006/math">
                    <m:r>
                      <a:rPr lang="en-US" i="1">
                        <a:latin typeface="Cambria Math"/>
                        <a:ea typeface="Cambria Math"/>
                      </a:rPr>
                      <m:t>𝜇</m:t>
                    </m:r>
                  </m:oMath>
                </a14:m>
                <a:r>
                  <a:rPr lang="en-US" dirty="0"/>
                  <a:t> &lt; 77.30, which could be written 67.30 </a:t>
                </a:r>
                <a14:m>
                  <m:oMath xmlns:m="http://schemas.openxmlformats.org/officeDocument/2006/math">
                    <m:r>
                      <a:rPr lang="en-US" i="1">
                        <a:latin typeface="Cambria Math"/>
                        <a:ea typeface="Cambria Math"/>
                      </a:rPr>
                      <m:t>±</m:t>
                    </m:r>
                  </m:oMath>
                </a14:m>
                <a:r>
                  <a:rPr lang="en-US" dirty="0"/>
                  <a:t> 10. </a:t>
                </a:r>
              </a:p>
              <a:p>
                <a:pPr marL="0" indent="0">
                  <a:buNone/>
                </a:pPr>
                <a:endParaRPr lang="en-US" dirty="0"/>
              </a:p>
              <a:p>
                <a:pPr marL="0" indent="0">
                  <a:buNone/>
                </a:pPr>
                <a:r>
                  <a:rPr lang="en-US" dirty="0"/>
                  <a:t>The plus-or-minus number is called the </a:t>
                </a:r>
                <a:r>
                  <a:rPr lang="en-US" b="1" dirty="0">
                    <a:solidFill>
                      <a:schemeClr val="accent4"/>
                    </a:solidFill>
                  </a:rPr>
                  <a:t>margin of error</a:t>
                </a:r>
                <a:r>
                  <a:rPr lang="en-US" dirty="0"/>
                  <a:t>.</a:t>
                </a:r>
              </a:p>
              <a:p>
                <a:pPr marL="0" indent="0">
                  <a:buNone/>
                </a:pPr>
                <a:endParaRPr lang="en-US" dirty="0"/>
              </a:p>
            </p:txBody>
          </p:sp>
        </mc:Choice>
        <mc:Fallback xmlns="">
          <p:sp>
            <p:nvSpPr>
              <p:cNvPr id="9" name="Content Placeholder 8"/>
              <p:cNvSpPr>
                <a:spLocks noGrp="1" noRot="1" noChangeAspect="1" noMove="1" noResize="1" noEditPoints="1" noAdjustHandles="1" noChangeArrowheads="1" noChangeShapeType="1" noTextEdit="1"/>
              </p:cNvSpPr>
              <p:nvPr>
                <p:ph sz="quarter" idx="14"/>
              </p:nvPr>
            </p:nvSpPr>
            <p:spPr>
              <a:xfrm>
                <a:off x="176718" y="3276600"/>
                <a:ext cx="8664639" cy="2057400"/>
              </a:xfrm>
              <a:blipFill>
                <a:blip r:embed="rId5"/>
                <a:stretch>
                  <a:fillRect l="-1126" t="-2374" b="-2374"/>
                </a:stretch>
              </a:blipFill>
            </p:spPr>
            <p:txBody>
              <a:bodyPr/>
              <a:lstStyle/>
              <a:p>
                <a:r>
                  <a:rPr lang="en-US">
                    <a:noFill/>
                  </a:rPr>
                  <a:t> </a:t>
                </a:r>
              </a:p>
            </p:txBody>
          </p:sp>
        </mc:Fallback>
      </mc:AlternateContent>
    </p:spTree>
    <p:extLst>
      <p:ext uri="{BB962C8B-B14F-4D97-AF65-F5344CB8AC3E}">
        <p14:creationId xmlns:p14="http://schemas.microsoft.com/office/powerpoint/2010/main" val="246379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Notation</a:t>
            </a:r>
            <a:r>
              <a:rPr lang="en-US" dirty="0">
                <a:solidFill>
                  <a:schemeClr val="bg1"/>
                </a:solidFill>
              </a:rPr>
              <a:t>*</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800" dirty="0"/>
                  <a:t>We use the following notation:</a:t>
                </a:r>
              </a:p>
              <a:p>
                <a:pPr marL="285750" indent="-285750">
                  <a:buFont typeface="Arial" pitchFamily="34" charset="0"/>
                  <a:buChar char="•"/>
                </a:pPr>
                <a14:m>
                  <m:oMath xmlns:m="http://schemas.openxmlformats.org/officeDocument/2006/math">
                    <m:r>
                      <a:rPr lang="en-US" sz="2800" i="1" dirty="0">
                        <a:latin typeface="Cambria Math" panose="02040503050406030204" pitchFamily="18" charset="0"/>
                      </a:rPr>
                      <m:t>𝑝</m:t>
                    </m:r>
                  </m:oMath>
                </a14:m>
                <a:r>
                  <a:rPr lang="en-US" sz="2800" dirty="0"/>
                  <a:t> is the </a:t>
                </a:r>
                <a:r>
                  <a:rPr lang="en-US" sz="2800" b="1" dirty="0">
                    <a:solidFill>
                      <a:schemeClr val="accent4"/>
                    </a:solidFill>
                  </a:rPr>
                  <a:t>population proportion </a:t>
                </a:r>
                <a:r>
                  <a:rPr lang="en-US" sz="2800" dirty="0"/>
                  <a:t>of individuals who are in a specified category.</a:t>
                </a:r>
              </a:p>
              <a:p>
                <a:pPr marL="285750" indent="-285750">
                  <a:buFont typeface="Arial" pitchFamily="34" charset="0"/>
                  <a:buChar char="•"/>
                </a:pPr>
                <a14:m>
                  <m:oMath xmlns:m="http://schemas.openxmlformats.org/officeDocument/2006/math">
                    <m:r>
                      <a:rPr lang="en-US" sz="2800" i="1" dirty="0">
                        <a:latin typeface="Cambria Math" panose="02040503050406030204" pitchFamily="18" charset="0"/>
                      </a:rPr>
                      <m:t>𝑥</m:t>
                    </m:r>
                  </m:oMath>
                </a14:m>
                <a:r>
                  <a:rPr lang="en-US" sz="2800" dirty="0"/>
                  <a:t> is the </a:t>
                </a:r>
                <a:r>
                  <a:rPr lang="en-US" sz="2800" b="1" dirty="0">
                    <a:solidFill>
                      <a:schemeClr val="accent4"/>
                    </a:solidFill>
                  </a:rPr>
                  <a:t>number of individuals </a:t>
                </a:r>
                <a:r>
                  <a:rPr lang="en-US" sz="2800" dirty="0"/>
                  <a:t>in the sample who are in the specified category.</a:t>
                </a:r>
              </a:p>
              <a:p>
                <a:pPr marL="285750" indent="-285750">
                  <a:buFont typeface="Arial" pitchFamily="34" charset="0"/>
                  <a:buChar char="•"/>
                </a:pPr>
                <a14:m>
                  <m:oMath xmlns:m="http://schemas.openxmlformats.org/officeDocument/2006/math">
                    <m:r>
                      <a:rPr lang="en-US" sz="2800" i="1" dirty="0">
                        <a:latin typeface="Cambria Math" panose="02040503050406030204" pitchFamily="18" charset="0"/>
                      </a:rPr>
                      <m:t>𝑛</m:t>
                    </m:r>
                  </m:oMath>
                </a14:m>
                <a:r>
                  <a:rPr lang="en-US" sz="2800" dirty="0"/>
                  <a:t> is the </a:t>
                </a:r>
                <a:r>
                  <a:rPr lang="en-US" sz="2800" b="1" dirty="0">
                    <a:solidFill>
                      <a:schemeClr val="accent4"/>
                    </a:solidFill>
                  </a:rPr>
                  <a:t>sample size</a:t>
                </a:r>
                <a:r>
                  <a:rPr lang="en-US" sz="2800" dirty="0"/>
                  <a:t>.</a:t>
                </a:r>
              </a:p>
              <a:p>
                <a:pPr marL="285750" indent="-285750">
                  <a:buFont typeface="Arial" pitchFamily="34" charset="0"/>
                  <a:buChar char="•"/>
                </a:pPr>
                <a14:m>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a:rPr>
                          <m:t>𝑝</m:t>
                        </m:r>
                      </m:e>
                    </m:acc>
                  </m:oMath>
                </a14:m>
                <a:r>
                  <a:rPr lang="en-US" sz="2800" dirty="0"/>
                  <a:t> is the </a:t>
                </a:r>
                <a:r>
                  <a:rPr lang="en-US" sz="2800" b="1" dirty="0">
                    <a:solidFill>
                      <a:schemeClr val="accent4"/>
                    </a:solidFill>
                  </a:rPr>
                  <a:t>sample proportion </a:t>
                </a:r>
                <a:r>
                  <a:rPr lang="en-US" sz="2800" dirty="0"/>
                  <a:t>of individuals who are in the specified category.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oMath>
                </a14:m>
                <a:r>
                  <a:rPr lang="en-US" sz="2800" dirty="0"/>
                  <a:t> is defined as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r>
                      <a:rPr lang="en-US" sz="2800" i="1">
                        <a:latin typeface="Cambria Math"/>
                      </a:rPr>
                      <m:t>=</m:t>
                    </m:r>
                    <m:f>
                      <m:fPr>
                        <m:ctrlPr>
                          <a:rPr lang="en-US" sz="2800" i="1">
                            <a:latin typeface="Cambria Math" panose="02040503050406030204" pitchFamily="18" charset="0"/>
                          </a:rPr>
                        </m:ctrlPr>
                      </m:fPr>
                      <m:num>
                        <m:r>
                          <a:rPr lang="en-US" sz="2800" i="1">
                            <a:latin typeface="Cambria Math"/>
                          </a:rPr>
                          <m:t>𝑥</m:t>
                        </m:r>
                      </m:num>
                      <m:den>
                        <m:r>
                          <a:rPr lang="en-US" sz="2800" i="1">
                            <a:latin typeface="Cambria Math"/>
                          </a:rPr>
                          <m:t>𝑛</m:t>
                        </m:r>
                      </m:den>
                    </m:f>
                    <m:r>
                      <a:rPr lang="en-US" sz="2800">
                        <a:latin typeface="Cambria Math" panose="02040503050406030204" pitchFamily="18" charset="0"/>
                      </a:rPr>
                      <m:t>.</m:t>
                    </m:r>
                  </m:oMath>
                </a14:m>
                <a:endParaRPr lang="en-US" sz="2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1367" t="-7965" r="-615" b="-457522"/>
                </a:stretch>
              </a:blipFill>
            </p:spPr>
            <p:txBody>
              <a:bodyPr/>
              <a:lstStyle/>
              <a:p>
                <a:r>
                  <a:rPr lang="en-US">
                    <a:noFill/>
                  </a:rPr>
                  <a:t> </a:t>
                </a:r>
              </a:p>
            </p:txBody>
          </p:sp>
        </mc:Fallback>
      </mc:AlternateContent>
    </p:spTree>
    <p:extLst>
      <p:ext uri="{BB962C8B-B14F-4D97-AF65-F5344CB8AC3E}">
        <p14:creationId xmlns:p14="http://schemas.microsoft.com/office/powerpoint/2010/main" val="214473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Confidence Interval</a:t>
            </a:r>
            <a:r>
              <a:rPr lang="en-US" dirty="0">
                <a:solidFill>
                  <a:schemeClr val="bg1"/>
                </a:solidFill>
              </a:rPr>
              <a:t>*</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spcBef>
                    <a:spcPts val="0"/>
                  </a:spcBef>
                  <a:spcAft>
                    <a:spcPts val="0"/>
                  </a:spcAft>
                  <a:buNone/>
                </a:pPr>
                <a:r>
                  <a:rPr lang="en-US" sz="2200" dirty="0"/>
                  <a:t>To construct a confidence interval, we need a point estimate. The point estimate for the population proportion </a:t>
                </a:r>
                <a14:m>
                  <m:oMath xmlns:m="http://schemas.openxmlformats.org/officeDocument/2006/math">
                    <m:r>
                      <a:rPr lang="en-US" sz="2200" i="1" dirty="0">
                        <a:latin typeface="Cambria Math" panose="02040503050406030204" pitchFamily="18" charset="0"/>
                      </a:rPr>
                      <m:t>𝑝</m:t>
                    </m:r>
                  </m:oMath>
                </a14:m>
                <a:r>
                  <a:rPr lang="en-US" sz="2200" b="1" dirty="0"/>
                  <a:t> </a:t>
                </a:r>
                <a:r>
                  <a:rPr lang="en-US" sz="2200" dirty="0"/>
                  <a:t>is:</a:t>
                </a:r>
              </a:p>
              <a:p>
                <a:pPr marL="0" indent="0" algn="ctr">
                  <a:spcBef>
                    <a:spcPts val="0"/>
                  </a:spcBef>
                  <a:spcAft>
                    <a:spcPts val="0"/>
                  </a:spcAft>
                  <a:buNone/>
                </a:pPr>
                <a:r>
                  <a:rPr lang="en-US" sz="2200" b="1" dirty="0">
                    <a:solidFill>
                      <a:schemeClr val="bg2"/>
                    </a:solidFill>
                  </a:rPr>
                  <a:t>Point </a:t>
                </a:r>
                <a:r>
                  <a:rPr lang="en-US" sz="2200" b="1" dirty="0" smtClean="0">
                    <a:solidFill>
                      <a:schemeClr val="bg2"/>
                    </a:solidFill>
                  </a:rPr>
                  <a:t>estimate:  </a:t>
                </a: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r>
                      <a:rPr lang="en-US" sz="2200" b="1" i="1" dirty="0">
                        <a:solidFill>
                          <a:schemeClr val="bg2"/>
                        </a:solidFill>
                        <a:latin typeface="Cambria Math" panose="02040503050406030204" pitchFamily="18" charset="0"/>
                      </a:rPr>
                      <m:t>=</m:t>
                    </m:r>
                    <m:f>
                      <m:fPr>
                        <m:ctrlPr>
                          <a:rPr lang="en-US" sz="2200" b="1" i="1" dirty="0">
                            <a:solidFill>
                              <a:schemeClr val="bg2"/>
                            </a:solidFill>
                            <a:latin typeface="Cambria Math" panose="02040503050406030204" pitchFamily="18" charset="0"/>
                          </a:rPr>
                        </m:ctrlPr>
                      </m:fPr>
                      <m:num>
                        <m:r>
                          <a:rPr lang="en-US" sz="2200" b="1" i="1" dirty="0">
                            <a:solidFill>
                              <a:schemeClr val="bg2"/>
                            </a:solidFill>
                            <a:latin typeface="Cambria Math" panose="02040503050406030204" pitchFamily="18" charset="0"/>
                          </a:rPr>
                          <m:t>𝒙</m:t>
                        </m:r>
                      </m:num>
                      <m:den>
                        <m:r>
                          <a:rPr lang="en-US" sz="2200" b="1" i="1" dirty="0">
                            <a:solidFill>
                              <a:schemeClr val="bg2"/>
                            </a:solidFill>
                            <a:latin typeface="Cambria Math" panose="02040503050406030204" pitchFamily="18" charset="0"/>
                          </a:rPr>
                          <m:t>𝒏</m:t>
                        </m:r>
                      </m:den>
                    </m:f>
                  </m:oMath>
                </a14:m>
                <a:endParaRPr lang="en-US" sz="2200" b="1" dirty="0">
                  <a:solidFill>
                    <a:schemeClr val="bg2"/>
                  </a:solidFill>
                </a:endParaRPr>
              </a:p>
              <a:p>
                <a:pPr marL="0" indent="0">
                  <a:spcBef>
                    <a:spcPts val="0"/>
                  </a:spcBef>
                  <a:spcAft>
                    <a:spcPts val="0"/>
                  </a:spcAft>
                  <a:buNone/>
                </a:pPr>
                <a:r>
                  <a:rPr lang="en-US" sz="2200" dirty="0"/>
                  <a:t>We also need the standard error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dirty="0"/>
                  <a:t>. By the Central Limit Theorem for Proportions, we have:</a:t>
                </a:r>
              </a:p>
              <a:p>
                <a:pPr marL="0" indent="0" algn="ctr">
                  <a:spcBef>
                    <a:spcPts val="0"/>
                  </a:spcBef>
                  <a:spcAft>
                    <a:spcPts val="0"/>
                  </a:spcAft>
                  <a:buNone/>
                </a:pPr>
                <a:r>
                  <a:rPr lang="en-US" sz="2200" b="1" dirty="0">
                    <a:solidFill>
                      <a:schemeClr val="bg2"/>
                    </a:solidFill>
                  </a:rPr>
                  <a:t>Standard error of </a:t>
                </a: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oMath>
                </a14:m>
                <a:r>
                  <a:rPr lang="en-US" sz="2200" b="1" dirty="0">
                    <a:solidFill>
                      <a:schemeClr val="bg2"/>
                    </a:solidFill>
                  </a:rPr>
                  <a:t> =</a:t>
                </a:r>
                <a14:m>
                  <m:oMath xmlns:m="http://schemas.openxmlformats.org/officeDocument/2006/math">
                    <m:rad>
                      <m:radPr>
                        <m:degHide m:val="on"/>
                        <m:ctrlPr>
                          <a:rPr lang="en-US" sz="2200" b="1" i="1">
                            <a:solidFill>
                              <a:schemeClr val="bg2"/>
                            </a:solidFill>
                            <a:latin typeface="Cambria Math" panose="02040503050406030204" pitchFamily="18" charset="0"/>
                            <a:ea typeface="Cambria Math"/>
                          </a:rPr>
                        </m:ctrlPr>
                      </m:radPr>
                      <m:deg/>
                      <m:e>
                        <m:f>
                          <m:fPr>
                            <m:ctrlPr>
                              <a:rPr lang="en-US" sz="2200" b="1" i="1">
                                <a:solidFill>
                                  <a:schemeClr val="bg2"/>
                                </a:solidFill>
                                <a:latin typeface="Cambria Math" panose="02040503050406030204" pitchFamily="18" charset="0"/>
                                <a:ea typeface="Cambria Math"/>
                              </a:rPr>
                            </m:ctrlPr>
                          </m:fPr>
                          <m:num>
                            <m:acc>
                              <m:accPr>
                                <m:chr m:val="̂"/>
                                <m:ctrlPr>
                                  <a:rPr lang="en-US" sz="2200" b="1" i="1">
                                    <a:solidFill>
                                      <a:schemeClr val="bg2"/>
                                    </a:solidFill>
                                    <a:latin typeface="Cambria Math" panose="02040503050406030204" pitchFamily="18" charset="0"/>
                                    <a:ea typeface="Cambria Math"/>
                                  </a:rPr>
                                </m:ctrlPr>
                              </m:accPr>
                              <m:e>
                                <m:r>
                                  <a:rPr lang="en-US" sz="2200" b="1" i="1">
                                    <a:solidFill>
                                      <a:schemeClr val="bg2"/>
                                    </a:solidFill>
                                    <a:latin typeface="Cambria Math"/>
                                    <a:ea typeface="Cambria Math"/>
                                  </a:rPr>
                                  <m:t>𝒑</m:t>
                                </m:r>
                              </m:e>
                            </m:acc>
                            <m:r>
                              <a:rPr lang="en-US" sz="2200" b="1" i="1">
                                <a:solidFill>
                                  <a:schemeClr val="bg2"/>
                                </a:solidFill>
                                <a:latin typeface="Cambria Math"/>
                              </a:rPr>
                              <m:t>(</m:t>
                            </m:r>
                            <m:r>
                              <a:rPr lang="en-US" sz="2200" b="1" i="1">
                                <a:solidFill>
                                  <a:schemeClr val="bg2"/>
                                </a:solidFill>
                                <a:latin typeface="Cambria Math"/>
                              </a:rPr>
                              <m:t>𝟏</m:t>
                            </m:r>
                            <m:r>
                              <a:rPr lang="en-US" sz="2200" b="1" i="1">
                                <a:solidFill>
                                  <a:schemeClr val="bg2"/>
                                </a:solidFill>
                                <a:latin typeface="Cambria Math"/>
                              </a:rPr>
                              <m:t>−</m:t>
                            </m:r>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r>
                              <a:rPr lang="en-US" sz="2200" b="1" i="1">
                                <a:solidFill>
                                  <a:schemeClr val="bg2"/>
                                </a:solidFill>
                                <a:latin typeface="Cambria Math"/>
                              </a:rPr>
                              <m:t>)</m:t>
                            </m:r>
                          </m:num>
                          <m:den>
                            <m:r>
                              <a:rPr lang="en-US" sz="2200" b="1" i="1">
                                <a:solidFill>
                                  <a:schemeClr val="bg2"/>
                                </a:solidFill>
                                <a:latin typeface="Cambria Math"/>
                                <a:ea typeface="Cambria Math"/>
                              </a:rPr>
                              <m:t>𝒏</m:t>
                            </m:r>
                          </m:den>
                        </m:f>
                      </m:e>
                    </m:rad>
                  </m:oMath>
                </a14:m>
                <a:endParaRPr lang="en-US" sz="2200" b="1" dirty="0"/>
              </a:p>
              <a:p>
                <a:pPr marL="0" indent="0">
                  <a:spcBef>
                    <a:spcPts val="0"/>
                  </a:spcBef>
                  <a:spcAft>
                    <a:spcPts val="0"/>
                  </a:spcAft>
                  <a:buNone/>
                </a:pPr>
                <a:r>
                  <a:rPr lang="en-US" sz="2200" dirty="0"/>
                  <a:t>To compute the margin of error, we multiply the standard error by the critical value:</a:t>
                </a:r>
              </a:p>
              <a:p>
                <a:pPr marL="0" indent="0" algn="ctr">
                  <a:spcBef>
                    <a:spcPts val="0"/>
                  </a:spcBef>
                  <a:spcAft>
                    <a:spcPts val="0"/>
                  </a:spcAft>
                  <a:buNone/>
                </a:pPr>
                <a:r>
                  <a:rPr lang="en-US" sz="2200" b="1" dirty="0">
                    <a:solidFill>
                      <a:schemeClr val="bg2"/>
                    </a:solidFill>
                  </a:rPr>
                  <a:t>Margin of error =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𝒛</m:t>
                        </m:r>
                      </m:e>
                      <m:sub>
                        <m:r>
                          <a:rPr lang="en-US" sz="2200" b="1" i="1">
                            <a:solidFill>
                              <a:schemeClr val="bg2"/>
                            </a:solidFill>
                            <a:latin typeface="Cambria Math" panose="02040503050406030204" pitchFamily="18" charset="0"/>
                          </a:rPr>
                          <m:t>𝜶</m:t>
                        </m:r>
                        <m:r>
                          <a:rPr lang="en-US" sz="2200" b="1" i="1">
                            <a:solidFill>
                              <a:schemeClr val="bg2"/>
                            </a:solidFill>
                            <a:latin typeface="Cambria Math" panose="02040503050406030204" pitchFamily="18" charset="0"/>
                          </a:rPr>
                          <m:t>/</m:t>
                        </m:r>
                        <m:r>
                          <a:rPr lang="en-US" sz="2200" b="1" i="1">
                            <a:solidFill>
                              <a:schemeClr val="bg2"/>
                            </a:solidFill>
                            <a:latin typeface="Cambria Math" panose="02040503050406030204" pitchFamily="18" charset="0"/>
                          </a:rPr>
                          <m:t>𝟐</m:t>
                        </m:r>
                      </m:sub>
                    </m:sSub>
                    <m:r>
                      <a:rPr lang="en-US" sz="2200" b="1" i="1">
                        <a:solidFill>
                          <a:schemeClr val="bg2"/>
                        </a:solidFill>
                        <a:latin typeface="Cambria Math" panose="02040503050406030204" pitchFamily="18" charset="0"/>
                      </a:rPr>
                      <m:t>∙</m:t>
                    </m:r>
                    <m:rad>
                      <m:radPr>
                        <m:degHide m:val="on"/>
                        <m:ctrlPr>
                          <a:rPr lang="en-US" sz="2200" b="1" i="1">
                            <a:solidFill>
                              <a:schemeClr val="bg2"/>
                            </a:solidFill>
                            <a:latin typeface="Cambria Math" panose="02040503050406030204" pitchFamily="18" charset="0"/>
                            <a:ea typeface="Cambria Math"/>
                          </a:rPr>
                        </m:ctrlPr>
                      </m:radPr>
                      <m:deg/>
                      <m:e>
                        <m:f>
                          <m:fPr>
                            <m:ctrlPr>
                              <a:rPr lang="en-US" sz="2200" b="1" i="1">
                                <a:solidFill>
                                  <a:schemeClr val="bg2"/>
                                </a:solidFill>
                                <a:latin typeface="Cambria Math" panose="02040503050406030204" pitchFamily="18" charset="0"/>
                                <a:ea typeface="Cambria Math"/>
                              </a:rPr>
                            </m:ctrlPr>
                          </m:fPr>
                          <m:num>
                            <m:acc>
                              <m:accPr>
                                <m:chr m:val="̂"/>
                                <m:ctrlPr>
                                  <a:rPr lang="en-US" sz="2200" b="1" i="1">
                                    <a:solidFill>
                                      <a:schemeClr val="bg2"/>
                                    </a:solidFill>
                                    <a:latin typeface="Cambria Math" panose="02040503050406030204" pitchFamily="18" charset="0"/>
                                    <a:ea typeface="Cambria Math"/>
                                  </a:rPr>
                                </m:ctrlPr>
                              </m:accPr>
                              <m:e>
                                <m:r>
                                  <a:rPr lang="en-US" sz="2200" b="1" i="1">
                                    <a:solidFill>
                                      <a:schemeClr val="bg2"/>
                                    </a:solidFill>
                                    <a:latin typeface="Cambria Math"/>
                                    <a:ea typeface="Cambria Math"/>
                                  </a:rPr>
                                  <m:t>𝒑</m:t>
                                </m:r>
                              </m:e>
                            </m:acc>
                            <m:r>
                              <a:rPr lang="en-US" sz="2200" b="1" i="1">
                                <a:solidFill>
                                  <a:schemeClr val="bg2"/>
                                </a:solidFill>
                                <a:latin typeface="Cambria Math"/>
                              </a:rPr>
                              <m:t>(</m:t>
                            </m:r>
                            <m:r>
                              <a:rPr lang="en-US" sz="2200" b="1" i="1">
                                <a:solidFill>
                                  <a:schemeClr val="bg2"/>
                                </a:solidFill>
                                <a:latin typeface="Cambria Math"/>
                              </a:rPr>
                              <m:t>𝟏</m:t>
                            </m:r>
                            <m:r>
                              <a:rPr lang="en-US" sz="2200" b="1" i="1">
                                <a:solidFill>
                                  <a:schemeClr val="bg2"/>
                                </a:solidFill>
                                <a:latin typeface="Cambria Math"/>
                              </a:rPr>
                              <m:t>−</m:t>
                            </m:r>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r>
                              <a:rPr lang="en-US" sz="2200" b="1" i="1">
                                <a:solidFill>
                                  <a:schemeClr val="bg2"/>
                                </a:solidFill>
                                <a:latin typeface="Cambria Math"/>
                              </a:rPr>
                              <m:t>)</m:t>
                            </m:r>
                          </m:num>
                          <m:den>
                            <m:r>
                              <a:rPr lang="en-US" sz="2200" b="1" i="1">
                                <a:solidFill>
                                  <a:schemeClr val="bg2"/>
                                </a:solidFill>
                                <a:latin typeface="Cambria Math"/>
                                <a:ea typeface="Cambria Math"/>
                              </a:rPr>
                              <m:t>𝒏</m:t>
                            </m:r>
                          </m:den>
                        </m:f>
                      </m:e>
                    </m:rad>
                  </m:oMath>
                </a14:m>
                <a:endParaRPr lang="en-US" sz="2200" b="1" dirty="0"/>
              </a:p>
              <a:p>
                <a:pPr marL="0" indent="0">
                  <a:spcBef>
                    <a:spcPts val="0"/>
                  </a:spcBef>
                  <a:spcAft>
                    <a:spcPts val="0"/>
                  </a:spcAft>
                  <a:buNone/>
                </a:pPr>
                <a:r>
                  <a:rPr lang="en-US" sz="2200" dirty="0"/>
                  <a:t>The confidence interval is:</a:t>
                </a:r>
              </a:p>
              <a:p>
                <a:pPr marL="0" indent="0" algn="ctr">
                  <a:spcBef>
                    <a:spcPts val="0"/>
                  </a:spcBef>
                  <a:spcAft>
                    <a:spcPts val="0"/>
                  </a:spcAft>
                  <a:buNone/>
                </a:pPr>
                <a:r>
                  <a:rPr lang="en-US" sz="2200" b="1" dirty="0">
                    <a:solidFill>
                      <a:schemeClr val="bg2"/>
                    </a:solidFill>
                  </a:rPr>
                  <a:t>Point estimate </a:t>
                </a:r>
                <a14:m>
                  <m:oMath xmlns:m="http://schemas.openxmlformats.org/officeDocument/2006/math">
                    <m:r>
                      <a:rPr lang="en-US" sz="2200" b="1" i="1">
                        <a:solidFill>
                          <a:schemeClr val="bg2"/>
                        </a:solidFill>
                        <a:latin typeface="Cambria Math"/>
                        <a:ea typeface="Cambria Math"/>
                      </a:rPr>
                      <m:t>±</m:t>
                    </m:r>
                  </m:oMath>
                </a14:m>
                <a:r>
                  <a:rPr lang="en-US" sz="2200" b="1" dirty="0">
                    <a:solidFill>
                      <a:schemeClr val="bg2"/>
                    </a:solidFill>
                  </a:rPr>
                  <a:t> Margin of error</a:t>
                </a:r>
              </a:p>
              <a:p>
                <a:pPr marL="0" indent="0" algn="ctr">
                  <a:spcBef>
                    <a:spcPts val="0"/>
                  </a:spcBef>
                  <a:spcAft>
                    <a:spcPts val="0"/>
                  </a:spcAft>
                  <a:buNone/>
                </a:pP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oMath>
                </a14:m>
                <a:r>
                  <a:rPr lang="en-US" sz="2200" b="1" dirty="0">
                    <a:solidFill>
                      <a:schemeClr val="bg2"/>
                    </a:solidFill>
                    <a:ea typeface="Cambria Math"/>
                  </a:rPr>
                  <a:t> </a:t>
                </a:r>
                <a14:m>
                  <m:oMath xmlns:m="http://schemas.openxmlformats.org/officeDocument/2006/math">
                    <m:r>
                      <a:rPr lang="en-US" sz="2200" b="1" i="1">
                        <a:solidFill>
                          <a:schemeClr val="bg2"/>
                        </a:solidFill>
                        <a:latin typeface="Cambria Math"/>
                        <a:ea typeface="Cambria Math"/>
                      </a:rPr>
                      <m:t>±</m:t>
                    </m:r>
                  </m:oMath>
                </a14:m>
                <a:r>
                  <a:rPr lang="en-US" sz="2200" b="1" dirty="0">
                    <a:solidFill>
                      <a:schemeClr val="bg2"/>
                    </a:solidFill>
                  </a:rPr>
                  <a:t>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a:rPr>
                          <m:t>𝒛</m:t>
                        </m:r>
                      </m:e>
                      <m:sub>
                        <m:f>
                          <m:fPr>
                            <m:type m:val="lin"/>
                            <m:ctrlPr>
                              <a:rPr lang="en-US" sz="2200" b="1" i="1">
                                <a:solidFill>
                                  <a:schemeClr val="bg2"/>
                                </a:solidFill>
                                <a:latin typeface="Cambria Math" panose="02040503050406030204" pitchFamily="18" charset="0"/>
                              </a:rPr>
                            </m:ctrlPr>
                          </m:fPr>
                          <m:num>
                            <m:r>
                              <a:rPr lang="en-US" sz="2200" b="1" i="1">
                                <a:solidFill>
                                  <a:schemeClr val="bg2"/>
                                </a:solidFill>
                                <a:latin typeface="Cambria Math"/>
                                <a:ea typeface="Cambria Math"/>
                              </a:rPr>
                              <m:t>𝜶</m:t>
                            </m:r>
                          </m:num>
                          <m:den>
                            <m:r>
                              <a:rPr lang="en-US" sz="2200" b="1" i="1">
                                <a:solidFill>
                                  <a:schemeClr val="bg2"/>
                                </a:solidFill>
                                <a:latin typeface="Cambria Math"/>
                              </a:rPr>
                              <m:t>𝟐</m:t>
                            </m:r>
                          </m:den>
                        </m:f>
                      </m:sub>
                    </m:sSub>
                    <m:r>
                      <a:rPr lang="en-US" sz="2200" b="1" i="1">
                        <a:solidFill>
                          <a:schemeClr val="bg2"/>
                        </a:solidFill>
                        <a:latin typeface="Cambria Math"/>
                        <a:ea typeface="Cambria Math"/>
                      </a:rPr>
                      <m:t>∙</m:t>
                    </m:r>
                    <m:rad>
                      <m:radPr>
                        <m:degHide m:val="on"/>
                        <m:ctrlPr>
                          <a:rPr lang="en-US" sz="2200" b="1" i="1">
                            <a:solidFill>
                              <a:schemeClr val="bg2"/>
                            </a:solidFill>
                            <a:latin typeface="Cambria Math" panose="02040503050406030204" pitchFamily="18" charset="0"/>
                            <a:ea typeface="Cambria Math"/>
                          </a:rPr>
                        </m:ctrlPr>
                      </m:radPr>
                      <m:deg/>
                      <m:e>
                        <m:f>
                          <m:fPr>
                            <m:ctrlPr>
                              <a:rPr lang="en-US" sz="2200" b="1" i="1">
                                <a:solidFill>
                                  <a:schemeClr val="bg2"/>
                                </a:solidFill>
                                <a:latin typeface="Cambria Math" panose="02040503050406030204" pitchFamily="18" charset="0"/>
                                <a:ea typeface="Cambria Math"/>
                              </a:rPr>
                            </m:ctrlPr>
                          </m:fPr>
                          <m:num>
                            <m:acc>
                              <m:accPr>
                                <m:chr m:val="̂"/>
                                <m:ctrlPr>
                                  <a:rPr lang="en-US" sz="2200" b="1" i="1">
                                    <a:solidFill>
                                      <a:schemeClr val="bg2"/>
                                    </a:solidFill>
                                    <a:latin typeface="Cambria Math" panose="02040503050406030204" pitchFamily="18" charset="0"/>
                                    <a:ea typeface="Cambria Math"/>
                                  </a:rPr>
                                </m:ctrlPr>
                              </m:accPr>
                              <m:e>
                                <m:r>
                                  <a:rPr lang="en-US" sz="2200" b="1" i="1">
                                    <a:solidFill>
                                      <a:schemeClr val="bg2"/>
                                    </a:solidFill>
                                    <a:latin typeface="Cambria Math"/>
                                    <a:ea typeface="Cambria Math"/>
                                  </a:rPr>
                                  <m:t>𝒑</m:t>
                                </m:r>
                              </m:e>
                            </m:acc>
                            <m:r>
                              <a:rPr lang="en-US" sz="2200" b="1" i="1">
                                <a:solidFill>
                                  <a:schemeClr val="bg2"/>
                                </a:solidFill>
                                <a:latin typeface="Cambria Math"/>
                              </a:rPr>
                              <m:t>(</m:t>
                            </m:r>
                            <m:r>
                              <a:rPr lang="en-US" sz="2200" b="1" i="1">
                                <a:solidFill>
                                  <a:schemeClr val="bg2"/>
                                </a:solidFill>
                                <a:latin typeface="Cambria Math"/>
                              </a:rPr>
                              <m:t>𝟏</m:t>
                            </m:r>
                            <m:r>
                              <a:rPr lang="en-US" sz="2200" b="1" i="1">
                                <a:solidFill>
                                  <a:schemeClr val="bg2"/>
                                </a:solidFill>
                                <a:latin typeface="Cambria Math"/>
                              </a:rPr>
                              <m:t>−</m:t>
                            </m:r>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r>
                              <a:rPr lang="en-US" sz="2200" b="1" i="1">
                                <a:solidFill>
                                  <a:schemeClr val="bg2"/>
                                </a:solidFill>
                                <a:latin typeface="Cambria Math"/>
                              </a:rPr>
                              <m:t>)</m:t>
                            </m:r>
                          </m:num>
                          <m:den>
                            <m:r>
                              <a:rPr lang="en-US" sz="2200" b="1" i="1">
                                <a:solidFill>
                                  <a:schemeClr val="bg2"/>
                                </a:solidFill>
                                <a:latin typeface="Cambria Math"/>
                                <a:ea typeface="Cambria Math"/>
                              </a:rPr>
                              <m:t>𝒏</m:t>
                            </m:r>
                          </m:den>
                        </m:f>
                      </m:e>
                    </m:rad>
                  </m:oMath>
                </a14:m>
                <a:endParaRPr lang="en-US" sz="22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889" t="-5310" r="-1435" b="-659292"/>
                </a:stretch>
              </a:blipFill>
            </p:spPr>
            <p:txBody>
              <a:bodyPr/>
              <a:lstStyle/>
              <a:p>
                <a:r>
                  <a:rPr lang="en-US">
                    <a:noFill/>
                  </a:rPr>
                  <a:t> </a:t>
                </a:r>
              </a:p>
            </p:txBody>
          </p:sp>
        </mc:Fallback>
      </mc:AlternateContent>
    </p:spTree>
    <p:extLst>
      <p:ext uri="{BB962C8B-B14F-4D97-AF65-F5344CB8AC3E}">
        <p14:creationId xmlns:p14="http://schemas.microsoft.com/office/powerpoint/2010/main" val="258321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r>
              <a:rPr lang="en-US" dirty="0">
                <a:solidFill>
                  <a:schemeClr val="bg1"/>
                </a:solidFill>
              </a:rPr>
              <a:t>*</a:t>
            </a:r>
          </a:p>
        </p:txBody>
      </p:sp>
      <p:sp>
        <p:nvSpPr>
          <p:cNvPr id="3" name="Content Placeholder 2"/>
          <p:cNvSpPr>
            <a:spLocks noGrp="1"/>
          </p:cNvSpPr>
          <p:nvPr>
            <p:ph idx="1"/>
          </p:nvPr>
        </p:nvSpPr>
        <p:spPr>
          <a:xfrm>
            <a:off x="152400" y="1219200"/>
            <a:ext cx="8839200" cy="5334000"/>
          </a:xfrm>
        </p:spPr>
        <p:txBody>
          <a:bodyPr/>
          <a:lstStyle/>
          <a:p>
            <a:pPr marL="0" indent="0">
              <a:buNone/>
            </a:pPr>
            <a:r>
              <a:rPr lang="en-US" sz="2600" dirty="0"/>
              <a:t>The method for constructing a confidence interval for a population proportion requires that the sampling distribution be approximately normal. The following assumptions ensure this.</a:t>
            </a:r>
          </a:p>
          <a:p>
            <a:pPr marL="0" indent="0">
              <a:buNone/>
            </a:pPr>
            <a:endParaRPr lang="en-US" sz="2600" dirty="0"/>
          </a:p>
          <a:p>
            <a:pPr marL="739775" indent="-400050"/>
            <a:r>
              <a:rPr lang="en-US" sz="2600" dirty="0">
                <a:solidFill>
                  <a:schemeClr val="bg2"/>
                </a:solidFill>
              </a:rPr>
              <a:t>We have a simple random sample.</a:t>
            </a:r>
          </a:p>
          <a:p>
            <a:pPr marL="739775" indent="-400050"/>
            <a:r>
              <a:rPr lang="en-US" sz="2600" dirty="0">
                <a:solidFill>
                  <a:schemeClr val="bg2"/>
                </a:solidFill>
              </a:rPr>
              <a:t>The population is at least 20 times as large as the sample.</a:t>
            </a:r>
          </a:p>
          <a:p>
            <a:pPr marL="739775" indent="-400050"/>
            <a:r>
              <a:rPr lang="en-US" sz="2600" dirty="0">
                <a:solidFill>
                  <a:schemeClr val="bg2"/>
                </a:solidFill>
              </a:rPr>
              <a:t>The items in the population are divided into two categories.</a:t>
            </a:r>
          </a:p>
          <a:p>
            <a:pPr marL="739775" indent="-400050"/>
            <a:r>
              <a:rPr lang="en-US" sz="2600" dirty="0">
                <a:solidFill>
                  <a:schemeClr val="bg2"/>
                </a:solidFill>
              </a:rPr>
              <a:t>The sample must contain at least 10 individuals in each category.</a:t>
            </a:r>
          </a:p>
        </p:txBody>
      </p:sp>
    </p:spTree>
    <p:extLst>
      <p:ext uri="{BB962C8B-B14F-4D97-AF65-F5344CB8AC3E}">
        <p14:creationId xmlns:p14="http://schemas.microsoft.com/office/powerpoint/2010/main" val="277683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a:t>Example: Confidence Interval (Tables)</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2456"/>
                <a:ext cx="8763000" cy="5164182"/>
              </a:xfrm>
            </p:spPr>
            <p:txBody>
              <a:bodyPr/>
              <a:lstStyle/>
              <a:p>
                <a:pPr marL="0" indent="0">
                  <a:spcBef>
                    <a:spcPts val="100"/>
                  </a:spcBef>
                  <a:spcAft>
                    <a:spcPts val="100"/>
                  </a:spcAft>
                  <a:buNone/>
                </a:pPr>
                <a:r>
                  <a:rPr lang="en-US" sz="2300" dirty="0"/>
                  <a:t>In a survey of 800 parents, 632 said that music education has a positive effect on academic performance. Construct a 95% confidence interval for the proportion of parents who believe that music education has a positive effect.</a:t>
                </a:r>
              </a:p>
              <a:p>
                <a:pPr marL="0" indent="0">
                  <a:spcBef>
                    <a:spcPts val="100"/>
                  </a:spcBef>
                  <a:spcAft>
                    <a:spcPts val="100"/>
                  </a:spcAft>
                  <a:buNone/>
                </a:pPr>
                <a:endParaRPr lang="en-US" sz="1400" dirty="0"/>
              </a:p>
              <a:p>
                <a:pPr marL="0" indent="0">
                  <a:spcBef>
                    <a:spcPts val="100"/>
                  </a:spcBef>
                  <a:spcAft>
                    <a:spcPts val="100"/>
                  </a:spcAft>
                  <a:buNone/>
                </a:pPr>
                <a:r>
                  <a:rPr lang="en-US" sz="2300" b="1" dirty="0"/>
                  <a:t>Solution:</a:t>
                </a:r>
              </a:p>
              <a:p>
                <a:pPr marL="0" indent="0">
                  <a:spcBef>
                    <a:spcPts val="100"/>
                  </a:spcBef>
                  <a:spcAft>
                    <a:spcPts val="100"/>
                  </a:spcAft>
                  <a:buNone/>
                </a:pPr>
                <a:r>
                  <a:rPr lang="en-US" sz="2300" dirty="0"/>
                  <a:t>We begin by checking the assumptions. We have a simple random sample. The population of parents in the United States is at least 20 times as large as the sample. The items in the population can be divided into two categories. There are 632 parents who believe that music education has a positive effect, and 800 − 632 = 168 who do not, so there are 10 or more items in each category. The assumptions are met.</a:t>
                </a:r>
              </a:p>
              <a:p>
                <a:pPr marL="0" indent="0">
                  <a:spcBef>
                    <a:spcPts val="100"/>
                  </a:spcBef>
                  <a:spcAft>
                    <a:spcPts val="100"/>
                  </a:spcAft>
                  <a:buNone/>
                </a:pPr>
                <a:endParaRPr lang="en-US" sz="1200" dirty="0"/>
              </a:p>
              <a:p>
                <a:pPr marL="0" indent="0">
                  <a:spcBef>
                    <a:spcPts val="100"/>
                  </a:spcBef>
                  <a:spcAft>
                    <a:spcPts val="100"/>
                  </a:spcAft>
                  <a:buNone/>
                </a:pPr>
                <a:r>
                  <a:rPr lang="en-US" sz="2300" dirty="0"/>
                  <a:t>Note that </a:t>
                </a:r>
                <a14:m>
                  <m:oMath xmlns:m="http://schemas.openxmlformats.org/officeDocument/2006/math">
                    <m:r>
                      <a:rPr lang="en-US" sz="2300" i="1" dirty="0">
                        <a:latin typeface="Cambria Math" panose="02040503050406030204" pitchFamily="18" charset="0"/>
                      </a:rPr>
                      <m:t>𝑛</m:t>
                    </m:r>
                  </m:oMath>
                </a14:m>
                <a:r>
                  <a:rPr lang="en-US" sz="2300" dirty="0"/>
                  <a:t> = 800 and </a:t>
                </a:r>
                <a14:m>
                  <m:oMath xmlns:m="http://schemas.openxmlformats.org/officeDocument/2006/math">
                    <m:r>
                      <a:rPr lang="en-US" sz="2300" i="1" dirty="0">
                        <a:latin typeface="Cambria Math" panose="02040503050406030204" pitchFamily="18" charset="0"/>
                      </a:rPr>
                      <m:t>𝑥</m:t>
                    </m:r>
                  </m:oMath>
                </a14:m>
                <a:r>
                  <a:rPr lang="en-US" sz="2300" dirty="0"/>
                  <a:t> = 632, so </a:t>
                </a:r>
                <a14:m>
                  <m:oMath xmlns:m="http://schemas.openxmlformats.org/officeDocument/2006/math">
                    <m:acc>
                      <m:accPr>
                        <m:chr m:val="̂"/>
                        <m:ctrlPr>
                          <a:rPr lang="en-US" sz="2300" i="1">
                            <a:latin typeface="Cambria Math" panose="02040503050406030204" pitchFamily="18" charset="0"/>
                          </a:rPr>
                        </m:ctrlPr>
                      </m:accPr>
                      <m:e>
                        <m:r>
                          <a:rPr lang="en-US" sz="2300" i="1">
                            <a:latin typeface="Cambria Math" panose="02040503050406030204" pitchFamily="18" charset="0"/>
                          </a:rPr>
                          <m:t>𝑝</m:t>
                        </m:r>
                      </m:e>
                    </m:acc>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i="1">
                            <a:latin typeface="Cambria Math" panose="02040503050406030204" pitchFamily="18" charset="0"/>
                          </a:rPr>
                          <m:t>𝑥</m:t>
                        </m:r>
                      </m:num>
                      <m:den>
                        <m:r>
                          <a:rPr lang="en-US" sz="2300" i="1">
                            <a:latin typeface="Cambria Math" panose="02040503050406030204" pitchFamily="18" charset="0"/>
                          </a:rPr>
                          <m:t>𝑛</m:t>
                        </m:r>
                      </m:den>
                    </m:f>
                    <m:r>
                      <a:rPr lang="en-US" sz="2300" i="1">
                        <a:latin typeface="Cambria Math" panose="02040503050406030204" pitchFamily="18" charset="0"/>
                      </a:rPr>
                      <m:t>=</m:t>
                    </m:r>
                    <m:f>
                      <m:fPr>
                        <m:ctrlPr>
                          <a:rPr lang="en-US" sz="2300" i="1">
                            <a:latin typeface="Cambria Math" panose="02040503050406030204" pitchFamily="18" charset="0"/>
                          </a:rPr>
                        </m:ctrlPr>
                      </m:fPr>
                      <m:num>
                        <m:r>
                          <a:rPr lang="en-US" sz="2300" b="0" i="1" smtClean="0">
                            <a:latin typeface="Cambria Math" panose="02040503050406030204" pitchFamily="18" charset="0"/>
                          </a:rPr>
                          <m:t>632</m:t>
                        </m:r>
                      </m:num>
                      <m:den>
                        <m:r>
                          <a:rPr lang="en-US" sz="2300" b="0" i="1" smtClean="0">
                            <a:latin typeface="Cambria Math" panose="02040503050406030204" pitchFamily="18" charset="0"/>
                          </a:rPr>
                          <m:t>800</m:t>
                        </m:r>
                      </m:den>
                    </m:f>
                    <m:r>
                      <a:rPr lang="en-US" sz="2300" i="1">
                        <a:latin typeface="Cambria Math" panose="02040503050406030204" pitchFamily="18" charset="0"/>
                      </a:rPr>
                      <m:t>=0.</m:t>
                    </m:r>
                    <m:r>
                      <a:rPr lang="en-US" sz="2300" b="0" i="1" smtClean="0">
                        <a:latin typeface="Cambria Math" panose="02040503050406030204" pitchFamily="18" charset="0"/>
                      </a:rPr>
                      <m:t>79</m:t>
                    </m:r>
                  </m:oMath>
                </a14:m>
                <a:r>
                  <a:rPr lang="en-US" sz="2300" dirty="0"/>
                  <a:t>.</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2456"/>
                <a:ext cx="8763000" cy="5164182"/>
              </a:xfrm>
              <a:blipFill>
                <a:blip r:embed="rId3"/>
                <a:stretch>
                  <a:fillRect l="-974" t="-945" r="-1252"/>
                </a:stretch>
              </a:blipFill>
            </p:spPr>
            <p:txBody>
              <a:bodyPr/>
              <a:lstStyle/>
              <a:p>
                <a:r>
                  <a:rPr lang="en-US">
                    <a:noFill/>
                  </a:rPr>
                  <a:t> </a:t>
                </a:r>
              </a:p>
            </p:txBody>
          </p:sp>
        </mc:Fallback>
      </mc:AlternateContent>
    </p:spTree>
    <p:extLst>
      <p:ext uri="{BB962C8B-B14F-4D97-AF65-F5344CB8AC3E}">
        <p14:creationId xmlns:p14="http://schemas.microsoft.com/office/powerpoint/2010/main" val="377316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Confidence Interval (Tables, Continued 1)</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7010400" y="1190870"/>
                <a:ext cx="1981200" cy="994023"/>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𝑝</m:t>
                        </m:r>
                      </m:e>
                    </m:acc>
                    <m:r>
                      <a:rPr lang="en-US" sz="1800" i="1">
                        <a:latin typeface="Cambria Math" panose="02040503050406030204" pitchFamily="18" charset="0"/>
                      </a:rPr>
                      <m:t>=0.7</m:t>
                    </m:r>
                    <m:r>
                      <a:rPr lang="en-US" sz="1800" b="0" i="1" smtClean="0">
                        <a:latin typeface="Cambria Math" panose="02040503050406030204" pitchFamily="18" charset="0"/>
                      </a:rPr>
                      <m:t>9</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=800</m:t>
                    </m:r>
                  </m:oMath>
                </a14:m>
                <a:endParaRPr lang="en-US" sz="1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7010400" y="1190870"/>
                <a:ext cx="1981200" cy="994023"/>
              </a:xfrm>
              <a:blipFill>
                <a:blip r:embed="rId3"/>
                <a:stretch>
                  <a:fillRect l="-1824" t="-1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49"/>
                <a:ext cx="6477000" cy="868151"/>
              </a:xfrm>
            </p:spPr>
            <p:txBody>
              <a:bodyPr/>
              <a:lstStyle/>
              <a:p>
                <a:pPr marL="0" indent="0">
                  <a:buNone/>
                </a:pPr>
                <a:r>
                  <a:rPr lang="en-US" sz="2200" dirty="0"/>
                  <a:t>According to Table A.3, the critical value corresponding to a level of 95% is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𝑧</m:t>
                        </m:r>
                      </m:e>
                      <m:sub>
                        <m:r>
                          <a:rPr lang="en-US" sz="2200" i="1">
                            <a:latin typeface="Cambria Math" panose="02040503050406030204" pitchFamily="18" charset="0"/>
                          </a:rPr>
                          <m:t>𝛼</m:t>
                        </m:r>
                        <m:r>
                          <a:rPr lang="en-US" sz="2200" i="1">
                            <a:latin typeface="Cambria Math" panose="02040503050406030204" pitchFamily="18" charset="0"/>
                          </a:rPr>
                          <m:t>/2</m:t>
                        </m:r>
                      </m:sub>
                    </m:sSub>
                    <m:r>
                      <a:rPr lang="en-US" sz="2200" i="1">
                        <a:latin typeface="Cambria Math" panose="02040503050406030204" pitchFamily="18" charset="0"/>
                      </a:rPr>
                      <m:t>=1.96</m:t>
                    </m:r>
                  </m:oMath>
                </a14:m>
                <a:r>
                  <a:rPr lang="en-US" sz="2200" dirty="0"/>
                  <a:t>.</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49"/>
                <a:ext cx="6477000" cy="868151"/>
              </a:xfrm>
              <a:blipFill>
                <a:blip r:embed="rId4"/>
                <a:stretch>
                  <a:fillRect l="-1224" t="-4895" r="-847" b="-2797"/>
                </a:stretch>
              </a:blipFill>
            </p:spPr>
            <p:txBody>
              <a:bodyPr/>
              <a:lstStyle/>
              <a:p>
                <a:r>
                  <a:rPr lang="en-US">
                    <a:noFill/>
                  </a:rPr>
                  <a:t> </a:t>
                </a:r>
              </a:p>
            </p:txBody>
          </p:sp>
        </mc:Fallback>
      </mc:AlternateContent>
      <p:pic>
        <p:nvPicPr>
          <p:cNvPr id="7" name="Content Placeholder 6" descr="Image of critical values from Table A.3. For a confidence level of 20%, the critical value is 0.253. For 50%, it is 0.674. For 80%, it is 1.282. For 90%, it is 1.645. For 95%, it is 1.96. For 98, it is 2.326. For 99%, it is 2.576. For 99.5%, it is 2.807. For 99.8%, it is 3.09. For 99.9%, it is 3.291."/>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228600" y="2294555"/>
            <a:ext cx="8412480" cy="753445"/>
          </a:xfrm>
        </p:spPr>
      </p:pic>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a:xfrm>
                <a:off x="76200" y="3138055"/>
                <a:ext cx="9067800" cy="748145"/>
              </a:xfrm>
            </p:spPr>
            <p:txBody>
              <a:bodyPr/>
              <a:lstStyle/>
              <a:p>
                <a:pPr marL="0" indent="0">
                  <a:buNone/>
                </a:pPr>
                <a:r>
                  <a:rPr lang="en-US" sz="2200" dirty="0"/>
                  <a:t>Margin of Error: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𝑧</m:t>
                        </m:r>
                      </m:e>
                      <m:sub>
                        <m:f>
                          <m:fPr>
                            <m:type m:val="lin"/>
                            <m:ctrlPr>
                              <a:rPr lang="en-US" sz="2200" i="1">
                                <a:latin typeface="Cambria Math" panose="02040503050406030204" pitchFamily="18" charset="0"/>
                              </a:rPr>
                            </m:ctrlPr>
                          </m:fPr>
                          <m:num>
                            <m:r>
                              <a:rPr lang="en-US" sz="2200" i="1">
                                <a:latin typeface="Cambria Math"/>
                                <a:ea typeface="Cambria Math"/>
                              </a:rPr>
                              <m:t>𝛼</m:t>
                            </m:r>
                          </m:num>
                          <m:den>
                            <m:r>
                              <a:rPr lang="en-US" sz="2200" i="1">
                                <a:latin typeface="Cambria Math"/>
                              </a:rPr>
                              <m:t>2</m:t>
                            </m:r>
                          </m:den>
                        </m:f>
                      </m:sub>
                    </m:sSub>
                    <m:r>
                      <a:rPr lang="en-US" sz="2200" i="1">
                        <a:latin typeface="Cambria Math"/>
                        <a:ea typeface="Cambria Math"/>
                      </a:rPr>
                      <m:t>∙</m:t>
                    </m:r>
                    <m:rad>
                      <m:radPr>
                        <m:degHide m:val="on"/>
                        <m:ctrlPr>
                          <a:rPr lang="en-US" sz="2200" i="1">
                            <a:latin typeface="Cambria Math" panose="02040503050406030204" pitchFamily="18" charset="0"/>
                            <a:ea typeface="Cambria Math"/>
                          </a:rPr>
                        </m:ctrlPr>
                      </m:radPr>
                      <m:deg/>
                      <m:e>
                        <m:f>
                          <m:fPr>
                            <m:ctrlPr>
                              <a:rPr lang="en-US" sz="2200" i="1">
                                <a:latin typeface="Cambria Math" panose="02040503050406030204" pitchFamily="18" charset="0"/>
                                <a:ea typeface="Cambria Math"/>
                              </a:rPr>
                            </m:ctrlPr>
                          </m:fPr>
                          <m:num>
                            <m:acc>
                              <m:accPr>
                                <m:chr m:val="̂"/>
                                <m:ctrlPr>
                                  <a:rPr lang="en-US" sz="2200" i="1">
                                    <a:latin typeface="Cambria Math" panose="02040503050406030204" pitchFamily="18" charset="0"/>
                                    <a:ea typeface="Cambria Math"/>
                                  </a:rPr>
                                </m:ctrlPr>
                              </m:accPr>
                              <m:e>
                                <m:r>
                                  <a:rPr lang="en-US" sz="2200" i="1">
                                    <a:latin typeface="Cambria Math"/>
                                    <a:ea typeface="Cambria Math"/>
                                  </a:rPr>
                                  <m:t>𝑝</m:t>
                                </m:r>
                              </m:e>
                            </m:acc>
                            <m:d>
                              <m:dPr>
                                <m:ctrlPr>
                                  <a:rPr lang="en-US" sz="2200" i="1">
                                    <a:latin typeface="Cambria Math" panose="02040503050406030204" pitchFamily="18" charset="0"/>
                                    <a:ea typeface="Cambria Math"/>
                                  </a:rPr>
                                </m:ctrlPr>
                              </m:dPr>
                              <m:e>
                                <m:r>
                                  <a:rPr lang="en-US" sz="2200" i="1">
                                    <a:latin typeface="Cambria Math"/>
                                  </a:rPr>
                                  <m:t>1−</m:t>
                                </m:r>
                                <m:acc>
                                  <m:accPr>
                                    <m:chr m:val="̂"/>
                                    <m:ctrlPr>
                                      <a:rPr lang="en-US" sz="2200" i="1">
                                        <a:latin typeface="Cambria Math" panose="02040503050406030204" pitchFamily="18" charset="0"/>
                                      </a:rPr>
                                    </m:ctrlPr>
                                  </m:accPr>
                                  <m:e>
                                    <m:r>
                                      <a:rPr lang="en-US" sz="2200" i="1">
                                        <a:latin typeface="Cambria Math"/>
                                      </a:rPr>
                                      <m:t>𝑝</m:t>
                                    </m:r>
                                  </m:e>
                                </m:acc>
                              </m:e>
                            </m:d>
                          </m:num>
                          <m:den>
                            <m:r>
                              <a:rPr lang="en-US" sz="2200" i="1">
                                <a:latin typeface="Cambria Math"/>
                                <a:ea typeface="Cambria Math"/>
                              </a:rPr>
                              <m:t>𝑛</m:t>
                            </m:r>
                          </m:den>
                        </m:f>
                      </m:e>
                    </m:rad>
                    <m:r>
                      <a:rPr lang="en-US" sz="2200" i="1">
                        <a:latin typeface="Cambria Math" panose="02040503050406030204" pitchFamily="18" charset="0"/>
                      </a:rPr>
                      <m:t>=1.96∙</m:t>
                    </m:r>
                    <m:rad>
                      <m:radPr>
                        <m:degHide m:val="on"/>
                        <m:ctrlPr>
                          <a:rPr lang="en-US" sz="2200" i="1">
                            <a:latin typeface="Cambria Math" panose="02040503050406030204" pitchFamily="18" charset="0"/>
                          </a:rPr>
                        </m:ctrlPr>
                      </m:radPr>
                      <m:deg/>
                      <m:e>
                        <m:f>
                          <m:fPr>
                            <m:ctrlPr>
                              <a:rPr lang="en-US" sz="2200" i="1">
                                <a:latin typeface="Cambria Math" panose="02040503050406030204" pitchFamily="18" charset="0"/>
                              </a:rPr>
                            </m:ctrlPr>
                          </m:fPr>
                          <m:num>
                            <m:r>
                              <a:rPr lang="en-US" sz="2200" i="1">
                                <a:latin typeface="Cambria Math" panose="02040503050406030204" pitchFamily="18" charset="0"/>
                              </a:rPr>
                              <m:t>0.7</m:t>
                            </m:r>
                            <m:r>
                              <a:rPr lang="en-US" sz="2200" b="0" i="1" smtClean="0">
                                <a:latin typeface="Cambria Math" panose="02040503050406030204" pitchFamily="18" charset="0"/>
                              </a:rPr>
                              <m:t>9</m:t>
                            </m:r>
                            <m:d>
                              <m:dPr>
                                <m:ctrlPr>
                                  <a:rPr lang="en-US" sz="2200" i="1">
                                    <a:latin typeface="Cambria Math" panose="02040503050406030204" pitchFamily="18" charset="0"/>
                                  </a:rPr>
                                </m:ctrlPr>
                              </m:dPr>
                              <m:e>
                                <m:r>
                                  <a:rPr lang="en-US" sz="2200" i="1">
                                    <a:latin typeface="Cambria Math" panose="02040503050406030204" pitchFamily="18" charset="0"/>
                                  </a:rPr>
                                  <m:t>1−0.79</m:t>
                                </m:r>
                              </m:e>
                            </m:d>
                          </m:num>
                          <m:den>
                            <m:r>
                              <a:rPr lang="en-US" sz="2200" b="0" i="1" smtClean="0">
                                <a:latin typeface="Cambria Math" panose="02040503050406030204" pitchFamily="18" charset="0"/>
                              </a:rPr>
                              <m:t>800</m:t>
                            </m:r>
                          </m:den>
                        </m:f>
                      </m:e>
                    </m:rad>
                    <m:r>
                      <a:rPr lang="en-US" sz="2200" i="1">
                        <a:latin typeface="Cambria Math" panose="02040503050406030204" pitchFamily="18" charset="0"/>
                      </a:rPr>
                      <m:t>=0.</m:t>
                    </m:r>
                    <m:r>
                      <a:rPr lang="en-US" sz="2200" b="0" i="1" smtClean="0">
                        <a:latin typeface="Cambria Math" panose="02040503050406030204" pitchFamily="18" charset="0"/>
                      </a:rPr>
                      <m:t>028225</m:t>
                    </m:r>
                  </m:oMath>
                </a14:m>
                <a:r>
                  <a:rPr lang="en-US" sz="2200" dirty="0"/>
                  <a:t>.</a:t>
                </a:r>
              </a:p>
              <a:p>
                <a:pPr marL="0" indent="0">
                  <a:buNone/>
                </a:pPr>
                <a:endParaRPr lang="en-US" sz="2200" dirty="0"/>
              </a:p>
              <a:p>
                <a:pPr marL="0" indent="0">
                  <a:buNone/>
                </a:pPr>
                <a:r>
                  <a:rPr lang="en-US" sz="2200" dirty="0"/>
                  <a:t>95% Confidence Interval: </a:t>
                </a:r>
                <a:br>
                  <a:rPr lang="en-US" sz="2200" dirty="0"/>
                </a:br>
                <a:r>
                  <a:rPr lang="en-US" sz="2200" dirty="0"/>
                  <a:t>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a:rPr>
                          <m:t>𝑝</m:t>
                        </m:r>
                      </m:e>
                    </m:acc>
                  </m:oMath>
                </a14:m>
                <a:r>
                  <a:rPr lang="en-US" sz="2200" dirty="0">
                    <a:ea typeface="Cambria Math"/>
                  </a:rPr>
                  <a:t> </a:t>
                </a:r>
                <a14:m>
                  <m:oMath xmlns:m="http://schemas.openxmlformats.org/officeDocument/2006/math">
                    <m:r>
                      <a:rPr lang="en-US" sz="2200" i="1">
                        <a:latin typeface="Cambria Math"/>
                        <a:ea typeface="Cambria Math"/>
                      </a:rPr>
                      <m:t>±</m:t>
                    </m:r>
                  </m:oMath>
                </a14:m>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a:rPr>
                          <m:t>𝑧</m:t>
                        </m:r>
                      </m:e>
                      <m:sub>
                        <m:f>
                          <m:fPr>
                            <m:type m:val="lin"/>
                            <m:ctrlPr>
                              <a:rPr lang="en-US" sz="2200" i="1">
                                <a:latin typeface="Cambria Math" panose="02040503050406030204" pitchFamily="18" charset="0"/>
                              </a:rPr>
                            </m:ctrlPr>
                          </m:fPr>
                          <m:num>
                            <m:r>
                              <a:rPr lang="en-US" sz="2200" i="1">
                                <a:latin typeface="Cambria Math"/>
                                <a:ea typeface="Cambria Math"/>
                              </a:rPr>
                              <m:t>𝛼</m:t>
                            </m:r>
                          </m:num>
                          <m:den>
                            <m:r>
                              <a:rPr lang="en-US" sz="2200" i="1">
                                <a:latin typeface="Cambria Math"/>
                              </a:rPr>
                              <m:t>2</m:t>
                            </m:r>
                          </m:den>
                        </m:f>
                      </m:sub>
                    </m:sSub>
                    <m:r>
                      <a:rPr lang="en-US" sz="2200" i="1">
                        <a:latin typeface="Cambria Math"/>
                        <a:ea typeface="Cambria Math"/>
                      </a:rPr>
                      <m:t>∙</m:t>
                    </m:r>
                    <m:rad>
                      <m:radPr>
                        <m:degHide m:val="on"/>
                        <m:ctrlPr>
                          <a:rPr lang="en-US" sz="2200" i="1">
                            <a:latin typeface="Cambria Math" panose="02040503050406030204" pitchFamily="18" charset="0"/>
                            <a:ea typeface="Cambria Math"/>
                          </a:rPr>
                        </m:ctrlPr>
                      </m:radPr>
                      <m:deg/>
                      <m:e>
                        <m:f>
                          <m:fPr>
                            <m:ctrlPr>
                              <a:rPr lang="en-US" sz="2200" i="1">
                                <a:latin typeface="Cambria Math" panose="02040503050406030204" pitchFamily="18" charset="0"/>
                                <a:ea typeface="Cambria Math"/>
                              </a:rPr>
                            </m:ctrlPr>
                          </m:fPr>
                          <m:num>
                            <m:acc>
                              <m:accPr>
                                <m:chr m:val="̂"/>
                                <m:ctrlPr>
                                  <a:rPr lang="en-US" sz="2200" i="1">
                                    <a:latin typeface="Cambria Math" panose="02040503050406030204" pitchFamily="18" charset="0"/>
                                    <a:ea typeface="Cambria Math"/>
                                  </a:rPr>
                                </m:ctrlPr>
                              </m:accPr>
                              <m:e>
                                <m:r>
                                  <a:rPr lang="en-US" sz="2200" i="1">
                                    <a:latin typeface="Cambria Math"/>
                                    <a:ea typeface="Cambria Math"/>
                                  </a:rPr>
                                  <m:t>𝑝</m:t>
                                </m:r>
                              </m:e>
                            </m:acc>
                            <m:d>
                              <m:dPr>
                                <m:ctrlPr>
                                  <a:rPr lang="en-US" sz="2200" i="1">
                                    <a:latin typeface="Cambria Math" panose="02040503050406030204" pitchFamily="18" charset="0"/>
                                    <a:ea typeface="Cambria Math"/>
                                  </a:rPr>
                                </m:ctrlPr>
                              </m:dPr>
                              <m:e>
                                <m:r>
                                  <a:rPr lang="en-US" sz="2200" i="1">
                                    <a:latin typeface="Cambria Math"/>
                                  </a:rPr>
                                  <m:t>1−</m:t>
                                </m:r>
                                <m:acc>
                                  <m:accPr>
                                    <m:chr m:val="̂"/>
                                    <m:ctrlPr>
                                      <a:rPr lang="en-US" sz="2200" i="1">
                                        <a:latin typeface="Cambria Math" panose="02040503050406030204" pitchFamily="18" charset="0"/>
                                      </a:rPr>
                                    </m:ctrlPr>
                                  </m:accPr>
                                  <m:e>
                                    <m:r>
                                      <a:rPr lang="en-US" sz="2200" i="1">
                                        <a:latin typeface="Cambria Math"/>
                                      </a:rPr>
                                      <m:t>𝑝</m:t>
                                    </m:r>
                                  </m:e>
                                </m:acc>
                              </m:e>
                            </m:d>
                          </m:num>
                          <m:den>
                            <m:r>
                              <a:rPr lang="en-US" sz="2200" i="1">
                                <a:latin typeface="Cambria Math"/>
                                <a:ea typeface="Cambria Math"/>
                              </a:rPr>
                              <m:t>𝑛</m:t>
                            </m:r>
                          </m:den>
                        </m:f>
                      </m:e>
                    </m:rad>
                    <m:r>
                      <a:rPr lang="en-US" sz="2200" i="1">
                        <a:latin typeface="Cambria Math" panose="02040503050406030204" pitchFamily="18" charset="0"/>
                        <a:ea typeface="Cambria Math"/>
                      </a:rPr>
                      <m:t>=0.7</m:t>
                    </m:r>
                    <m:r>
                      <a:rPr lang="en-US" sz="2200" b="0" i="1" smtClean="0">
                        <a:latin typeface="Cambria Math" panose="02040503050406030204" pitchFamily="18" charset="0"/>
                        <a:ea typeface="Cambria Math"/>
                      </a:rPr>
                      <m:t>9</m:t>
                    </m:r>
                    <m:r>
                      <a:rPr lang="en-US" sz="2200" i="1">
                        <a:latin typeface="Cambria Math" panose="02040503050406030204" pitchFamily="18" charset="0"/>
                        <a:ea typeface="Cambria Math" panose="02040503050406030204" pitchFamily="18" charset="0"/>
                      </a:rPr>
                      <m:t>±0.0</m:t>
                    </m:r>
                    <m:r>
                      <a:rPr lang="en-US" sz="2200" b="0" i="1" smtClean="0">
                        <a:latin typeface="Cambria Math" panose="02040503050406030204" pitchFamily="18" charset="0"/>
                        <a:ea typeface="Cambria Math" panose="02040503050406030204" pitchFamily="18" charset="0"/>
                      </a:rPr>
                      <m:t>28225</m:t>
                    </m:r>
                  </m:oMath>
                </a14:m>
                <a:r>
                  <a:rPr lang="en-US" sz="2200" dirty="0">
                    <a:latin typeface="Cambria Math" panose="02040503050406030204" pitchFamily="18" charset="0"/>
                    <a:ea typeface="Cambria Math"/>
                  </a:rPr>
                  <a:t>  or  </a:t>
                </a:r>
                <a14:m>
                  <m:oMath xmlns:m="http://schemas.openxmlformats.org/officeDocument/2006/math">
                    <m:r>
                      <a:rPr lang="en-US" sz="2200" i="1">
                        <a:latin typeface="Cambria Math" panose="02040503050406030204" pitchFamily="18" charset="0"/>
                        <a:ea typeface="Cambria Math"/>
                      </a:rPr>
                      <m:t>0.7</m:t>
                    </m:r>
                    <m:r>
                      <a:rPr lang="en-US" sz="2200" b="0" i="1" smtClean="0">
                        <a:latin typeface="Cambria Math" panose="02040503050406030204" pitchFamily="18" charset="0"/>
                        <a:ea typeface="Cambria Math"/>
                      </a:rPr>
                      <m:t>62</m:t>
                    </m:r>
                    <m:r>
                      <a:rPr lang="en-US" sz="2200" i="1">
                        <a:latin typeface="Cambria Math" panose="02040503050406030204" pitchFamily="18" charset="0"/>
                        <a:ea typeface="Cambria Math"/>
                      </a:rPr>
                      <m:t>&lt;</m:t>
                    </m:r>
                    <m:r>
                      <a:rPr lang="en-US" sz="2200" i="1">
                        <a:latin typeface="Cambria Math" panose="02040503050406030204" pitchFamily="18" charset="0"/>
                        <a:ea typeface="Cambria Math"/>
                      </a:rPr>
                      <m:t>𝑝</m:t>
                    </m:r>
                    <m:r>
                      <a:rPr lang="en-US" sz="2200" i="1">
                        <a:latin typeface="Cambria Math" panose="02040503050406030204" pitchFamily="18" charset="0"/>
                        <a:ea typeface="Cambria Math"/>
                      </a:rPr>
                      <m:t>&lt;0.818</m:t>
                    </m:r>
                  </m:oMath>
                </a14:m>
                <a:endParaRPr lang="en-US" sz="2200" dirty="0">
                  <a:latin typeface="Cambria Math" panose="02040503050406030204" pitchFamily="18" charset="0"/>
                  <a:ea typeface="Cambria Math"/>
                </a:endParaRPr>
              </a:p>
              <a:p>
                <a:pPr marL="0" indent="0">
                  <a:buNone/>
                </a:pPr>
                <a:endParaRPr lang="en-US" sz="2200" dirty="0"/>
              </a:p>
              <a:p>
                <a:pPr marL="0" indent="0">
                  <a:buNone/>
                </a:pPr>
                <a:r>
                  <a:rPr lang="en-US" sz="2200" dirty="0">
                    <a:solidFill>
                      <a:schemeClr val="bg2"/>
                    </a:solidFill>
                  </a:rPr>
                  <a:t>We are 95% confident that the proportion of parents who believe that music education has a positive effect is between 0.762 and 0.818.</a:t>
                </a: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xfrm>
                <a:off x="76200" y="3138055"/>
                <a:ext cx="9067800" cy="748145"/>
              </a:xfrm>
              <a:blipFill>
                <a:blip r:embed="rId6"/>
                <a:stretch>
                  <a:fillRect l="-874" b="-360976"/>
                </a:stretch>
              </a:blipFill>
            </p:spPr>
            <p:txBody>
              <a:bodyPr/>
              <a:lstStyle/>
              <a:p>
                <a:r>
                  <a:rPr lang="en-US">
                    <a:noFill/>
                  </a:rPr>
                  <a:t> </a:t>
                </a:r>
              </a:p>
            </p:txBody>
          </p:sp>
        </mc:Fallback>
      </mc:AlternateContent>
    </p:spTree>
    <p:extLst>
      <p:ext uri="{BB962C8B-B14F-4D97-AF65-F5344CB8AC3E}">
        <p14:creationId xmlns:p14="http://schemas.microsoft.com/office/powerpoint/2010/main" val="358863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Example: Confidence Interval (Tables, Continued 2)</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49"/>
                <a:ext cx="8839200" cy="1477751"/>
              </a:xfrm>
            </p:spPr>
            <p:txBody>
              <a:bodyPr/>
              <a:lstStyle/>
              <a:p>
                <a:pPr marL="0" indent="0">
                  <a:buNone/>
                </a:pPr>
                <a:r>
                  <a:rPr lang="en-US" sz="2800" dirty="0">
                    <a:solidFill>
                      <a:schemeClr val="tx1"/>
                    </a:solidFill>
                  </a:rPr>
                  <a:t>A 95% confidence interval for the proportion of parents who believe that music education has a positive effect is 0.762 &lt; </a:t>
                </a:r>
                <a14:m>
                  <m:oMath xmlns:m="http://schemas.openxmlformats.org/officeDocument/2006/math">
                    <m:r>
                      <a:rPr lang="en-US" sz="2800" i="1">
                        <a:solidFill>
                          <a:schemeClr val="tx1"/>
                        </a:solidFill>
                        <a:latin typeface="Cambria Math" panose="02040503050406030204" pitchFamily="18" charset="0"/>
                        <a:ea typeface="Cambria Math"/>
                      </a:rPr>
                      <m:t>𝑝</m:t>
                    </m:r>
                  </m:oMath>
                </a14:m>
                <a:r>
                  <a:rPr lang="en-US" sz="2800" dirty="0">
                    <a:solidFill>
                      <a:schemeClr val="tx1"/>
                    </a:solidFill>
                  </a:rPr>
                  <a:t> &lt; 0.818. One music teacher claims that 80% of parents believe that music education has a positive effect. Does the confidence interval contradict this claim?</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49"/>
                <a:ext cx="8839200" cy="1477751"/>
              </a:xfrm>
              <a:blipFill>
                <a:blip r:embed="rId3"/>
                <a:stretch>
                  <a:fillRect l="-1448" t="-3704" b="-62140"/>
                </a:stretch>
              </a:blipFill>
            </p:spPr>
            <p:txBody>
              <a:bodyPr/>
              <a:lstStyle/>
              <a:p>
                <a:r>
                  <a:rPr lang="en-US">
                    <a:noFill/>
                  </a:rPr>
                  <a:t> </a:t>
                </a:r>
              </a:p>
            </p:txBody>
          </p:sp>
        </mc:Fallback>
      </mc:AlternateContent>
      <p:sp>
        <p:nvSpPr>
          <p:cNvPr id="3" name="Content Placeholder 2"/>
          <p:cNvSpPr>
            <a:spLocks noGrp="1"/>
          </p:cNvSpPr>
          <p:nvPr>
            <p:ph sz="quarter" idx="10"/>
          </p:nvPr>
        </p:nvSpPr>
        <p:spPr>
          <a:xfrm>
            <a:off x="76200" y="4128655"/>
            <a:ext cx="9067800" cy="748145"/>
          </a:xfrm>
        </p:spPr>
        <p:txBody>
          <a:bodyPr/>
          <a:lstStyle/>
          <a:p>
            <a:pPr marL="0" indent="0">
              <a:buNone/>
            </a:pPr>
            <a:r>
              <a:rPr lang="en-US" sz="2800" dirty="0">
                <a:solidFill>
                  <a:schemeClr val="accent6"/>
                </a:solidFill>
              </a:rPr>
              <a:t>Since the value 0.80 is within the confidence interval, the confidence interval does not contradict the claim.</a:t>
            </a:r>
          </a:p>
        </p:txBody>
      </p:sp>
    </p:spTree>
    <p:extLst>
      <p:ext uri="{BB962C8B-B14F-4D97-AF65-F5344CB8AC3E}">
        <p14:creationId xmlns:p14="http://schemas.microsoft.com/office/powerpoint/2010/main" val="236737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a:xfrm>
            <a:off x="228600" y="4038600"/>
            <a:ext cx="5867400" cy="685800"/>
          </a:xfrm>
        </p:spPr>
        <p:txBody>
          <a:bodyPr/>
          <a:lstStyle/>
          <a:p>
            <a:r>
              <a:rPr lang="en-US" dirty="0"/>
              <a:t>Construct a confidence interval for a population proportion</a:t>
            </a:r>
          </a:p>
          <a:p>
            <a:r>
              <a:rPr lang="en-US" dirty="0"/>
              <a:t>**(</a:t>
            </a:r>
            <a:r>
              <a:rPr lang="en-US" i="1" dirty="0"/>
              <a:t>TI-84 PLUS</a:t>
            </a:r>
            <a:r>
              <a:rPr lang="en-US" dirty="0"/>
              <a:t>)</a:t>
            </a:r>
          </a:p>
        </p:txBody>
      </p:sp>
      <p:sp>
        <p:nvSpPr>
          <p:cNvPr id="2" name="Title 1"/>
          <p:cNvSpPr>
            <a:spLocks noGrp="1"/>
          </p:cNvSpPr>
          <p:nvPr>
            <p:ph type="ctrTitle"/>
          </p:nvPr>
        </p:nvSpPr>
        <p:spPr/>
        <p:txBody>
          <a:bodyPr/>
          <a:lstStyle/>
          <a:p>
            <a:r>
              <a:rPr lang="en-US" dirty="0"/>
              <a:t>Objective 1**</a:t>
            </a:r>
          </a:p>
        </p:txBody>
      </p:sp>
    </p:spTree>
    <p:extLst>
      <p:ext uri="{BB962C8B-B14F-4D97-AF65-F5344CB8AC3E}">
        <p14:creationId xmlns:p14="http://schemas.microsoft.com/office/powerpoint/2010/main" val="16525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a:t>Confidence Interval for a Proportion</a:t>
            </a:r>
            <a:r>
              <a:rPr lang="en-US" sz="3500" dirty="0">
                <a:solidFill>
                  <a:schemeClr val="bg1"/>
                </a:solidFill>
              </a:rPr>
              <a:t>**</a:t>
            </a:r>
          </a:p>
        </p:txBody>
      </p:sp>
      <p:sp>
        <p:nvSpPr>
          <p:cNvPr id="4" name="Content Placeholder 3"/>
          <p:cNvSpPr>
            <a:spLocks noGrp="1"/>
          </p:cNvSpPr>
          <p:nvPr>
            <p:ph sz="quarter" idx="12"/>
          </p:nvPr>
        </p:nvSpPr>
        <p:spPr>
          <a:xfrm>
            <a:off x="152400" y="1295400"/>
            <a:ext cx="8763000" cy="5164182"/>
          </a:xfrm>
        </p:spPr>
        <p:txBody>
          <a:bodyPr/>
          <a:lstStyle/>
          <a:p>
            <a:pPr marL="0" indent="0">
              <a:buNone/>
            </a:pPr>
            <a:r>
              <a:rPr lang="en-US" dirty="0"/>
              <a:t>The National Association of Music Merchants surveyed 800 parents of children 5-18, and 632 of them said that music education has a positive effect on academic performance.</a:t>
            </a:r>
          </a:p>
          <a:p>
            <a:pPr marL="0" indent="0">
              <a:buNone/>
            </a:pPr>
            <a:endParaRPr lang="en-US" dirty="0"/>
          </a:p>
          <a:p>
            <a:pPr marL="0" indent="0">
              <a:buNone/>
            </a:pPr>
            <a:r>
              <a:rPr lang="en-US" dirty="0"/>
              <a:t>Assuming these parents to be a random sample, we would like to construct a </a:t>
            </a:r>
            <a:r>
              <a:rPr lang="en-US" b="1" dirty="0"/>
              <a:t>confidence interval for the proportion </a:t>
            </a:r>
            <a:r>
              <a:rPr lang="en-US" dirty="0"/>
              <a:t>of parents who believe that music education has a positive effect on academic performance.</a:t>
            </a:r>
          </a:p>
        </p:txBody>
      </p:sp>
    </p:spTree>
    <p:extLst>
      <p:ext uri="{BB962C8B-B14F-4D97-AF65-F5344CB8AC3E}">
        <p14:creationId xmlns:p14="http://schemas.microsoft.com/office/powerpoint/2010/main" val="169834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Notation</a:t>
            </a:r>
            <a:r>
              <a:rPr lang="en-US" dirty="0">
                <a:solidFill>
                  <a:schemeClr val="bg1"/>
                </a:solidFill>
              </a:rPr>
              <a:t>**</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800" dirty="0"/>
                  <a:t>We use the following notation:</a:t>
                </a:r>
              </a:p>
              <a:p>
                <a:pPr marL="285750" indent="-285750">
                  <a:buFont typeface="Arial" pitchFamily="34" charset="0"/>
                  <a:buChar char="•"/>
                </a:pPr>
                <a14:m>
                  <m:oMath xmlns:m="http://schemas.openxmlformats.org/officeDocument/2006/math">
                    <m:r>
                      <a:rPr lang="en-US" sz="2800" i="1" dirty="0">
                        <a:latin typeface="Cambria Math" panose="02040503050406030204" pitchFamily="18" charset="0"/>
                      </a:rPr>
                      <m:t>𝑝</m:t>
                    </m:r>
                  </m:oMath>
                </a14:m>
                <a:r>
                  <a:rPr lang="en-US" sz="2800" dirty="0"/>
                  <a:t> is the </a:t>
                </a:r>
                <a:r>
                  <a:rPr lang="en-US" sz="2800" b="1" dirty="0">
                    <a:solidFill>
                      <a:schemeClr val="accent4"/>
                    </a:solidFill>
                  </a:rPr>
                  <a:t>population proportion </a:t>
                </a:r>
                <a:r>
                  <a:rPr lang="en-US" sz="2800" dirty="0"/>
                  <a:t>of individuals who are in a specified category.</a:t>
                </a:r>
              </a:p>
              <a:p>
                <a:pPr marL="285750" indent="-285750">
                  <a:buFont typeface="Arial" pitchFamily="34" charset="0"/>
                  <a:buChar char="•"/>
                </a:pPr>
                <a14:m>
                  <m:oMath xmlns:m="http://schemas.openxmlformats.org/officeDocument/2006/math">
                    <m:r>
                      <a:rPr lang="en-US" sz="2800" i="1" dirty="0">
                        <a:latin typeface="Cambria Math" panose="02040503050406030204" pitchFamily="18" charset="0"/>
                      </a:rPr>
                      <m:t>𝑥</m:t>
                    </m:r>
                  </m:oMath>
                </a14:m>
                <a:r>
                  <a:rPr lang="en-US" sz="2800" dirty="0"/>
                  <a:t> is the </a:t>
                </a:r>
                <a:r>
                  <a:rPr lang="en-US" sz="2800" b="1" dirty="0">
                    <a:solidFill>
                      <a:schemeClr val="accent4"/>
                    </a:solidFill>
                  </a:rPr>
                  <a:t>number of individuals </a:t>
                </a:r>
                <a:r>
                  <a:rPr lang="en-US" sz="2800" dirty="0"/>
                  <a:t>in the sample who are in the specified category.</a:t>
                </a:r>
              </a:p>
              <a:p>
                <a:pPr marL="285750" indent="-285750">
                  <a:buFont typeface="Arial" pitchFamily="34" charset="0"/>
                  <a:buChar char="•"/>
                </a:pPr>
                <a14:m>
                  <m:oMath xmlns:m="http://schemas.openxmlformats.org/officeDocument/2006/math">
                    <m:r>
                      <a:rPr lang="en-US" sz="2800" i="1" dirty="0">
                        <a:latin typeface="Cambria Math" panose="02040503050406030204" pitchFamily="18" charset="0"/>
                      </a:rPr>
                      <m:t>𝑛</m:t>
                    </m:r>
                  </m:oMath>
                </a14:m>
                <a:r>
                  <a:rPr lang="en-US" sz="2800" dirty="0"/>
                  <a:t> is the </a:t>
                </a:r>
                <a:r>
                  <a:rPr lang="en-US" sz="2800" b="1" dirty="0">
                    <a:solidFill>
                      <a:schemeClr val="accent4"/>
                    </a:solidFill>
                  </a:rPr>
                  <a:t>sample size</a:t>
                </a:r>
                <a:r>
                  <a:rPr lang="en-US" sz="2800" dirty="0"/>
                  <a:t>.</a:t>
                </a:r>
              </a:p>
              <a:p>
                <a:pPr marL="285750" indent="-285750">
                  <a:buFont typeface="Arial" pitchFamily="34" charset="0"/>
                  <a:buChar char="•"/>
                </a:pPr>
                <a14:m>
                  <m:oMath xmlns:m="http://schemas.openxmlformats.org/officeDocument/2006/math">
                    <m:acc>
                      <m:accPr>
                        <m:chr m:val="̂"/>
                        <m:ctrlPr>
                          <a:rPr lang="en-US" sz="2800" i="1" smtClean="0">
                            <a:latin typeface="Cambria Math" panose="02040503050406030204" pitchFamily="18" charset="0"/>
                          </a:rPr>
                        </m:ctrlPr>
                      </m:accPr>
                      <m:e>
                        <m:r>
                          <a:rPr lang="en-US" sz="2800" i="1">
                            <a:latin typeface="Cambria Math"/>
                          </a:rPr>
                          <m:t>𝑝</m:t>
                        </m:r>
                      </m:e>
                    </m:acc>
                  </m:oMath>
                </a14:m>
                <a:r>
                  <a:rPr lang="en-US" sz="2800" dirty="0"/>
                  <a:t> is the </a:t>
                </a:r>
                <a:r>
                  <a:rPr lang="en-US" sz="2800" b="1" dirty="0">
                    <a:solidFill>
                      <a:schemeClr val="accent4"/>
                    </a:solidFill>
                  </a:rPr>
                  <a:t>sample proportion </a:t>
                </a:r>
                <a:r>
                  <a:rPr lang="en-US" sz="2800" dirty="0"/>
                  <a:t>of individuals who are in the specified category.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oMath>
                </a14:m>
                <a:r>
                  <a:rPr lang="en-US" sz="2800" dirty="0"/>
                  <a:t> is defined as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r>
                      <a:rPr lang="en-US" sz="2800" i="1">
                        <a:latin typeface="Cambria Math"/>
                      </a:rPr>
                      <m:t>=</m:t>
                    </m:r>
                    <m:f>
                      <m:fPr>
                        <m:ctrlPr>
                          <a:rPr lang="en-US" sz="2800" i="1">
                            <a:latin typeface="Cambria Math" panose="02040503050406030204" pitchFamily="18" charset="0"/>
                          </a:rPr>
                        </m:ctrlPr>
                      </m:fPr>
                      <m:num>
                        <m:r>
                          <a:rPr lang="en-US" sz="2800" i="1">
                            <a:latin typeface="Cambria Math"/>
                          </a:rPr>
                          <m:t>𝑥</m:t>
                        </m:r>
                      </m:num>
                      <m:den>
                        <m:r>
                          <a:rPr lang="en-US" sz="2800" i="1">
                            <a:latin typeface="Cambria Math"/>
                          </a:rPr>
                          <m:t>𝑛</m:t>
                        </m:r>
                      </m:den>
                    </m:f>
                    <m:r>
                      <a:rPr lang="en-US" sz="2800">
                        <a:latin typeface="Cambria Math" panose="02040503050406030204" pitchFamily="18" charset="0"/>
                      </a:rPr>
                      <m:t>.</m:t>
                    </m:r>
                  </m:oMath>
                </a14:m>
                <a:endParaRPr lang="en-US" sz="2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1367" t="-7965" r="-615" b="-457522"/>
                </a:stretch>
              </a:blipFill>
            </p:spPr>
            <p:txBody>
              <a:bodyPr/>
              <a:lstStyle/>
              <a:p>
                <a:r>
                  <a:rPr lang="en-US">
                    <a:noFill/>
                  </a:rPr>
                  <a:t> </a:t>
                </a:r>
              </a:p>
            </p:txBody>
          </p:sp>
        </mc:Fallback>
      </mc:AlternateContent>
    </p:spTree>
    <p:extLst>
      <p:ext uri="{BB962C8B-B14F-4D97-AF65-F5344CB8AC3E}">
        <p14:creationId xmlns:p14="http://schemas.microsoft.com/office/powerpoint/2010/main" val="45463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Confidence Interval</a:t>
            </a:r>
            <a:r>
              <a:rPr lang="en-US" dirty="0">
                <a:solidFill>
                  <a:schemeClr val="bg1"/>
                </a:solidFill>
              </a:rPr>
              <a:t>**</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spcBef>
                    <a:spcPts val="0"/>
                  </a:spcBef>
                  <a:spcAft>
                    <a:spcPts val="0"/>
                  </a:spcAft>
                  <a:buNone/>
                </a:pPr>
                <a:r>
                  <a:rPr lang="en-US" sz="2200" dirty="0"/>
                  <a:t>To construct a confidence interval, we need a point estimate. The point estimate for the population proportion </a:t>
                </a:r>
                <a14:m>
                  <m:oMath xmlns:m="http://schemas.openxmlformats.org/officeDocument/2006/math">
                    <m:r>
                      <a:rPr lang="en-US" sz="2200" i="1" dirty="0">
                        <a:latin typeface="Cambria Math" panose="02040503050406030204" pitchFamily="18" charset="0"/>
                      </a:rPr>
                      <m:t>𝑝</m:t>
                    </m:r>
                  </m:oMath>
                </a14:m>
                <a:r>
                  <a:rPr lang="en-US" sz="2200" b="1" dirty="0"/>
                  <a:t> </a:t>
                </a:r>
                <a:r>
                  <a:rPr lang="en-US" sz="2200" dirty="0"/>
                  <a:t>is:</a:t>
                </a:r>
              </a:p>
              <a:p>
                <a:pPr marL="0" indent="0" algn="ctr">
                  <a:spcBef>
                    <a:spcPts val="0"/>
                  </a:spcBef>
                  <a:spcAft>
                    <a:spcPts val="0"/>
                  </a:spcAft>
                  <a:buNone/>
                </a:pPr>
                <a:r>
                  <a:rPr lang="en-US" sz="2200" b="1" dirty="0">
                    <a:solidFill>
                      <a:schemeClr val="bg2"/>
                    </a:solidFill>
                  </a:rPr>
                  <a:t>Point </a:t>
                </a:r>
                <a:r>
                  <a:rPr lang="en-US" sz="2200" b="1" dirty="0" smtClean="0">
                    <a:solidFill>
                      <a:schemeClr val="bg2"/>
                    </a:solidFill>
                  </a:rPr>
                  <a:t>estimate:  </a:t>
                </a: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r>
                      <a:rPr lang="en-US" sz="2200" b="1" i="1" dirty="0">
                        <a:solidFill>
                          <a:schemeClr val="bg2"/>
                        </a:solidFill>
                        <a:latin typeface="Cambria Math" panose="02040503050406030204" pitchFamily="18" charset="0"/>
                      </a:rPr>
                      <m:t>=</m:t>
                    </m:r>
                    <m:f>
                      <m:fPr>
                        <m:ctrlPr>
                          <a:rPr lang="en-US" sz="2200" b="1" i="1" dirty="0">
                            <a:solidFill>
                              <a:schemeClr val="bg2"/>
                            </a:solidFill>
                            <a:latin typeface="Cambria Math" panose="02040503050406030204" pitchFamily="18" charset="0"/>
                          </a:rPr>
                        </m:ctrlPr>
                      </m:fPr>
                      <m:num>
                        <m:r>
                          <a:rPr lang="en-US" sz="2200" b="1" i="1" dirty="0">
                            <a:solidFill>
                              <a:schemeClr val="bg2"/>
                            </a:solidFill>
                            <a:latin typeface="Cambria Math" panose="02040503050406030204" pitchFamily="18" charset="0"/>
                          </a:rPr>
                          <m:t>𝒙</m:t>
                        </m:r>
                      </m:num>
                      <m:den>
                        <m:r>
                          <a:rPr lang="en-US" sz="2200" b="1" i="1" dirty="0">
                            <a:solidFill>
                              <a:schemeClr val="bg2"/>
                            </a:solidFill>
                            <a:latin typeface="Cambria Math" panose="02040503050406030204" pitchFamily="18" charset="0"/>
                          </a:rPr>
                          <m:t>𝒏</m:t>
                        </m:r>
                      </m:den>
                    </m:f>
                  </m:oMath>
                </a14:m>
                <a:endParaRPr lang="en-US" sz="2200" b="1" dirty="0">
                  <a:solidFill>
                    <a:schemeClr val="bg2"/>
                  </a:solidFill>
                </a:endParaRPr>
              </a:p>
              <a:p>
                <a:pPr marL="0" indent="0">
                  <a:spcBef>
                    <a:spcPts val="0"/>
                  </a:spcBef>
                  <a:spcAft>
                    <a:spcPts val="0"/>
                  </a:spcAft>
                  <a:buNone/>
                </a:pPr>
                <a:r>
                  <a:rPr lang="en-US" sz="2200" dirty="0"/>
                  <a:t>We also need the standard error of </a:t>
                </a:r>
                <a14:m>
                  <m:oMath xmlns:m="http://schemas.openxmlformats.org/officeDocument/2006/math">
                    <m:acc>
                      <m:accPr>
                        <m:chr m:val="̂"/>
                        <m:ctrlPr>
                          <a:rPr lang="en-US" sz="2200" i="1">
                            <a:latin typeface="Cambria Math" panose="02040503050406030204" pitchFamily="18" charset="0"/>
                          </a:rPr>
                        </m:ctrlPr>
                      </m:accPr>
                      <m:e>
                        <m:r>
                          <a:rPr lang="en-US" sz="2200" i="1">
                            <a:latin typeface="Cambria Math" panose="02040503050406030204" pitchFamily="18" charset="0"/>
                          </a:rPr>
                          <m:t>𝑝</m:t>
                        </m:r>
                      </m:e>
                    </m:acc>
                  </m:oMath>
                </a14:m>
                <a:r>
                  <a:rPr lang="en-US" sz="2200" dirty="0"/>
                  <a:t>. By the Central Limit Theorem for Proportions, we have:</a:t>
                </a:r>
              </a:p>
              <a:p>
                <a:pPr marL="0" indent="0" algn="ctr">
                  <a:spcBef>
                    <a:spcPts val="0"/>
                  </a:spcBef>
                  <a:spcAft>
                    <a:spcPts val="0"/>
                  </a:spcAft>
                  <a:buNone/>
                </a:pPr>
                <a:r>
                  <a:rPr lang="en-US" sz="2200" b="1" dirty="0">
                    <a:solidFill>
                      <a:schemeClr val="bg2"/>
                    </a:solidFill>
                  </a:rPr>
                  <a:t>Standard error of </a:t>
                </a: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panose="02040503050406030204" pitchFamily="18" charset="0"/>
                          </a:rPr>
                          <m:t>𝒑</m:t>
                        </m:r>
                      </m:e>
                    </m:acc>
                  </m:oMath>
                </a14:m>
                <a:r>
                  <a:rPr lang="en-US" sz="2200" b="1" dirty="0">
                    <a:solidFill>
                      <a:schemeClr val="bg2"/>
                    </a:solidFill>
                  </a:rPr>
                  <a:t> =</a:t>
                </a:r>
                <a14:m>
                  <m:oMath xmlns:m="http://schemas.openxmlformats.org/officeDocument/2006/math">
                    <m:rad>
                      <m:radPr>
                        <m:degHide m:val="on"/>
                        <m:ctrlPr>
                          <a:rPr lang="en-US" sz="2200" b="1" i="1">
                            <a:solidFill>
                              <a:schemeClr val="bg2"/>
                            </a:solidFill>
                            <a:latin typeface="Cambria Math" panose="02040503050406030204" pitchFamily="18" charset="0"/>
                            <a:ea typeface="Cambria Math"/>
                          </a:rPr>
                        </m:ctrlPr>
                      </m:radPr>
                      <m:deg/>
                      <m:e>
                        <m:f>
                          <m:fPr>
                            <m:ctrlPr>
                              <a:rPr lang="en-US" sz="2200" b="1" i="1">
                                <a:solidFill>
                                  <a:schemeClr val="bg2"/>
                                </a:solidFill>
                                <a:latin typeface="Cambria Math" panose="02040503050406030204" pitchFamily="18" charset="0"/>
                                <a:ea typeface="Cambria Math"/>
                              </a:rPr>
                            </m:ctrlPr>
                          </m:fPr>
                          <m:num>
                            <m:acc>
                              <m:accPr>
                                <m:chr m:val="̂"/>
                                <m:ctrlPr>
                                  <a:rPr lang="en-US" sz="2200" b="1" i="1">
                                    <a:solidFill>
                                      <a:schemeClr val="bg2"/>
                                    </a:solidFill>
                                    <a:latin typeface="Cambria Math" panose="02040503050406030204" pitchFamily="18" charset="0"/>
                                    <a:ea typeface="Cambria Math"/>
                                  </a:rPr>
                                </m:ctrlPr>
                              </m:accPr>
                              <m:e>
                                <m:r>
                                  <a:rPr lang="en-US" sz="2200" b="1" i="1">
                                    <a:solidFill>
                                      <a:schemeClr val="bg2"/>
                                    </a:solidFill>
                                    <a:latin typeface="Cambria Math"/>
                                    <a:ea typeface="Cambria Math"/>
                                  </a:rPr>
                                  <m:t>𝒑</m:t>
                                </m:r>
                              </m:e>
                            </m:acc>
                            <m:r>
                              <a:rPr lang="en-US" sz="2200" b="1" i="1">
                                <a:solidFill>
                                  <a:schemeClr val="bg2"/>
                                </a:solidFill>
                                <a:latin typeface="Cambria Math"/>
                              </a:rPr>
                              <m:t>(</m:t>
                            </m:r>
                            <m:r>
                              <a:rPr lang="en-US" sz="2200" b="1" i="1">
                                <a:solidFill>
                                  <a:schemeClr val="bg2"/>
                                </a:solidFill>
                                <a:latin typeface="Cambria Math"/>
                              </a:rPr>
                              <m:t>𝟏</m:t>
                            </m:r>
                            <m:r>
                              <a:rPr lang="en-US" sz="2200" b="1" i="1">
                                <a:solidFill>
                                  <a:schemeClr val="bg2"/>
                                </a:solidFill>
                                <a:latin typeface="Cambria Math"/>
                              </a:rPr>
                              <m:t>−</m:t>
                            </m:r>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r>
                              <a:rPr lang="en-US" sz="2200" b="1" i="1">
                                <a:solidFill>
                                  <a:schemeClr val="bg2"/>
                                </a:solidFill>
                                <a:latin typeface="Cambria Math"/>
                              </a:rPr>
                              <m:t>)</m:t>
                            </m:r>
                          </m:num>
                          <m:den>
                            <m:r>
                              <a:rPr lang="en-US" sz="2200" b="1" i="1">
                                <a:solidFill>
                                  <a:schemeClr val="bg2"/>
                                </a:solidFill>
                                <a:latin typeface="Cambria Math"/>
                                <a:ea typeface="Cambria Math"/>
                              </a:rPr>
                              <m:t>𝒏</m:t>
                            </m:r>
                          </m:den>
                        </m:f>
                      </m:e>
                    </m:rad>
                  </m:oMath>
                </a14:m>
                <a:endParaRPr lang="en-US" sz="2200" b="1" dirty="0"/>
              </a:p>
              <a:p>
                <a:pPr marL="0" indent="0">
                  <a:spcBef>
                    <a:spcPts val="0"/>
                  </a:spcBef>
                  <a:spcAft>
                    <a:spcPts val="0"/>
                  </a:spcAft>
                  <a:buNone/>
                </a:pPr>
                <a:r>
                  <a:rPr lang="en-US" sz="2200" dirty="0"/>
                  <a:t>To compute the margin of error, we multiply the standard error by the critical value:</a:t>
                </a:r>
              </a:p>
              <a:p>
                <a:pPr marL="0" indent="0" algn="ctr">
                  <a:spcBef>
                    <a:spcPts val="0"/>
                  </a:spcBef>
                  <a:spcAft>
                    <a:spcPts val="0"/>
                  </a:spcAft>
                  <a:buNone/>
                </a:pPr>
                <a:r>
                  <a:rPr lang="en-US" sz="2200" b="1" dirty="0">
                    <a:solidFill>
                      <a:schemeClr val="bg2"/>
                    </a:solidFill>
                  </a:rPr>
                  <a:t>Margin of error =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panose="02040503050406030204" pitchFamily="18" charset="0"/>
                          </a:rPr>
                          <m:t>𝒛</m:t>
                        </m:r>
                      </m:e>
                      <m:sub>
                        <m:r>
                          <a:rPr lang="en-US" sz="2200" b="1" i="1">
                            <a:solidFill>
                              <a:schemeClr val="bg2"/>
                            </a:solidFill>
                            <a:latin typeface="Cambria Math" panose="02040503050406030204" pitchFamily="18" charset="0"/>
                          </a:rPr>
                          <m:t>𝜶</m:t>
                        </m:r>
                        <m:r>
                          <a:rPr lang="en-US" sz="2200" b="1" i="1">
                            <a:solidFill>
                              <a:schemeClr val="bg2"/>
                            </a:solidFill>
                            <a:latin typeface="Cambria Math" panose="02040503050406030204" pitchFamily="18" charset="0"/>
                          </a:rPr>
                          <m:t>/</m:t>
                        </m:r>
                        <m:r>
                          <a:rPr lang="en-US" sz="2200" b="1" i="1">
                            <a:solidFill>
                              <a:schemeClr val="bg2"/>
                            </a:solidFill>
                            <a:latin typeface="Cambria Math" panose="02040503050406030204" pitchFamily="18" charset="0"/>
                          </a:rPr>
                          <m:t>𝟐</m:t>
                        </m:r>
                      </m:sub>
                    </m:sSub>
                    <m:r>
                      <a:rPr lang="en-US" sz="2200" b="1" i="1">
                        <a:solidFill>
                          <a:schemeClr val="bg2"/>
                        </a:solidFill>
                        <a:latin typeface="Cambria Math" panose="02040503050406030204" pitchFamily="18" charset="0"/>
                      </a:rPr>
                      <m:t>∙</m:t>
                    </m:r>
                    <m:rad>
                      <m:radPr>
                        <m:degHide m:val="on"/>
                        <m:ctrlPr>
                          <a:rPr lang="en-US" sz="2200" b="1" i="1">
                            <a:solidFill>
                              <a:schemeClr val="bg2"/>
                            </a:solidFill>
                            <a:latin typeface="Cambria Math" panose="02040503050406030204" pitchFamily="18" charset="0"/>
                            <a:ea typeface="Cambria Math"/>
                          </a:rPr>
                        </m:ctrlPr>
                      </m:radPr>
                      <m:deg/>
                      <m:e>
                        <m:f>
                          <m:fPr>
                            <m:ctrlPr>
                              <a:rPr lang="en-US" sz="2200" b="1" i="1">
                                <a:solidFill>
                                  <a:schemeClr val="bg2"/>
                                </a:solidFill>
                                <a:latin typeface="Cambria Math" panose="02040503050406030204" pitchFamily="18" charset="0"/>
                                <a:ea typeface="Cambria Math"/>
                              </a:rPr>
                            </m:ctrlPr>
                          </m:fPr>
                          <m:num>
                            <m:acc>
                              <m:accPr>
                                <m:chr m:val="̂"/>
                                <m:ctrlPr>
                                  <a:rPr lang="en-US" sz="2200" b="1" i="1">
                                    <a:solidFill>
                                      <a:schemeClr val="bg2"/>
                                    </a:solidFill>
                                    <a:latin typeface="Cambria Math" panose="02040503050406030204" pitchFamily="18" charset="0"/>
                                    <a:ea typeface="Cambria Math"/>
                                  </a:rPr>
                                </m:ctrlPr>
                              </m:accPr>
                              <m:e>
                                <m:r>
                                  <a:rPr lang="en-US" sz="2200" b="1" i="1">
                                    <a:solidFill>
                                      <a:schemeClr val="bg2"/>
                                    </a:solidFill>
                                    <a:latin typeface="Cambria Math"/>
                                    <a:ea typeface="Cambria Math"/>
                                  </a:rPr>
                                  <m:t>𝒑</m:t>
                                </m:r>
                              </m:e>
                            </m:acc>
                            <m:r>
                              <a:rPr lang="en-US" sz="2200" b="1" i="1">
                                <a:solidFill>
                                  <a:schemeClr val="bg2"/>
                                </a:solidFill>
                                <a:latin typeface="Cambria Math"/>
                              </a:rPr>
                              <m:t>(</m:t>
                            </m:r>
                            <m:r>
                              <a:rPr lang="en-US" sz="2200" b="1" i="1">
                                <a:solidFill>
                                  <a:schemeClr val="bg2"/>
                                </a:solidFill>
                                <a:latin typeface="Cambria Math"/>
                              </a:rPr>
                              <m:t>𝟏</m:t>
                            </m:r>
                            <m:r>
                              <a:rPr lang="en-US" sz="2200" b="1" i="1">
                                <a:solidFill>
                                  <a:schemeClr val="bg2"/>
                                </a:solidFill>
                                <a:latin typeface="Cambria Math"/>
                              </a:rPr>
                              <m:t>−</m:t>
                            </m:r>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r>
                              <a:rPr lang="en-US" sz="2200" b="1" i="1">
                                <a:solidFill>
                                  <a:schemeClr val="bg2"/>
                                </a:solidFill>
                                <a:latin typeface="Cambria Math"/>
                              </a:rPr>
                              <m:t>)</m:t>
                            </m:r>
                          </m:num>
                          <m:den>
                            <m:r>
                              <a:rPr lang="en-US" sz="2200" b="1" i="1">
                                <a:solidFill>
                                  <a:schemeClr val="bg2"/>
                                </a:solidFill>
                                <a:latin typeface="Cambria Math"/>
                                <a:ea typeface="Cambria Math"/>
                              </a:rPr>
                              <m:t>𝒏</m:t>
                            </m:r>
                          </m:den>
                        </m:f>
                      </m:e>
                    </m:rad>
                  </m:oMath>
                </a14:m>
                <a:endParaRPr lang="en-US" sz="2200" b="1" dirty="0"/>
              </a:p>
              <a:p>
                <a:pPr marL="0" indent="0">
                  <a:spcBef>
                    <a:spcPts val="0"/>
                  </a:spcBef>
                  <a:spcAft>
                    <a:spcPts val="0"/>
                  </a:spcAft>
                  <a:buNone/>
                </a:pPr>
                <a:r>
                  <a:rPr lang="en-US" sz="2200" dirty="0"/>
                  <a:t>The confidence interval is:</a:t>
                </a:r>
              </a:p>
              <a:p>
                <a:pPr marL="0" indent="0" algn="ctr">
                  <a:spcBef>
                    <a:spcPts val="0"/>
                  </a:spcBef>
                  <a:spcAft>
                    <a:spcPts val="0"/>
                  </a:spcAft>
                  <a:buNone/>
                </a:pPr>
                <a:r>
                  <a:rPr lang="en-US" sz="2200" b="1" dirty="0">
                    <a:solidFill>
                      <a:schemeClr val="bg2"/>
                    </a:solidFill>
                  </a:rPr>
                  <a:t>Point estimate </a:t>
                </a:r>
                <a14:m>
                  <m:oMath xmlns:m="http://schemas.openxmlformats.org/officeDocument/2006/math">
                    <m:r>
                      <a:rPr lang="en-US" sz="2200" b="1" i="1">
                        <a:solidFill>
                          <a:schemeClr val="bg2"/>
                        </a:solidFill>
                        <a:latin typeface="Cambria Math"/>
                        <a:ea typeface="Cambria Math"/>
                      </a:rPr>
                      <m:t>±</m:t>
                    </m:r>
                  </m:oMath>
                </a14:m>
                <a:r>
                  <a:rPr lang="en-US" sz="2200" b="1" dirty="0">
                    <a:solidFill>
                      <a:schemeClr val="bg2"/>
                    </a:solidFill>
                  </a:rPr>
                  <a:t> Margin of error</a:t>
                </a:r>
              </a:p>
              <a:p>
                <a:pPr marL="0" indent="0" algn="ctr">
                  <a:spcBef>
                    <a:spcPts val="0"/>
                  </a:spcBef>
                  <a:spcAft>
                    <a:spcPts val="0"/>
                  </a:spcAft>
                  <a:buNone/>
                </a:pPr>
                <a14:m>
                  <m:oMath xmlns:m="http://schemas.openxmlformats.org/officeDocument/2006/math">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oMath>
                </a14:m>
                <a:r>
                  <a:rPr lang="en-US" sz="2200" b="1" dirty="0">
                    <a:solidFill>
                      <a:schemeClr val="bg2"/>
                    </a:solidFill>
                    <a:ea typeface="Cambria Math"/>
                  </a:rPr>
                  <a:t> </a:t>
                </a:r>
                <a14:m>
                  <m:oMath xmlns:m="http://schemas.openxmlformats.org/officeDocument/2006/math">
                    <m:r>
                      <a:rPr lang="en-US" sz="2200" b="1" i="1">
                        <a:solidFill>
                          <a:schemeClr val="bg2"/>
                        </a:solidFill>
                        <a:latin typeface="Cambria Math"/>
                        <a:ea typeface="Cambria Math"/>
                      </a:rPr>
                      <m:t>±</m:t>
                    </m:r>
                  </m:oMath>
                </a14:m>
                <a:r>
                  <a:rPr lang="en-US" sz="2200" b="1" dirty="0">
                    <a:solidFill>
                      <a:schemeClr val="bg2"/>
                    </a:solidFill>
                  </a:rPr>
                  <a:t> </a:t>
                </a:r>
                <a14:m>
                  <m:oMath xmlns:m="http://schemas.openxmlformats.org/officeDocument/2006/math">
                    <m:sSub>
                      <m:sSubPr>
                        <m:ctrlPr>
                          <a:rPr lang="en-US" sz="2200" b="1" i="1">
                            <a:solidFill>
                              <a:schemeClr val="bg2"/>
                            </a:solidFill>
                            <a:latin typeface="Cambria Math" panose="02040503050406030204" pitchFamily="18" charset="0"/>
                          </a:rPr>
                        </m:ctrlPr>
                      </m:sSubPr>
                      <m:e>
                        <m:r>
                          <a:rPr lang="en-US" sz="2200" b="1" i="1">
                            <a:solidFill>
                              <a:schemeClr val="bg2"/>
                            </a:solidFill>
                            <a:latin typeface="Cambria Math"/>
                          </a:rPr>
                          <m:t>𝒛</m:t>
                        </m:r>
                      </m:e>
                      <m:sub>
                        <m:f>
                          <m:fPr>
                            <m:type m:val="lin"/>
                            <m:ctrlPr>
                              <a:rPr lang="en-US" sz="2200" b="1" i="1">
                                <a:solidFill>
                                  <a:schemeClr val="bg2"/>
                                </a:solidFill>
                                <a:latin typeface="Cambria Math" panose="02040503050406030204" pitchFamily="18" charset="0"/>
                              </a:rPr>
                            </m:ctrlPr>
                          </m:fPr>
                          <m:num>
                            <m:r>
                              <a:rPr lang="en-US" sz="2200" b="1" i="1">
                                <a:solidFill>
                                  <a:schemeClr val="bg2"/>
                                </a:solidFill>
                                <a:latin typeface="Cambria Math"/>
                                <a:ea typeface="Cambria Math"/>
                              </a:rPr>
                              <m:t>𝜶</m:t>
                            </m:r>
                          </m:num>
                          <m:den>
                            <m:r>
                              <a:rPr lang="en-US" sz="2200" b="1" i="1">
                                <a:solidFill>
                                  <a:schemeClr val="bg2"/>
                                </a:solidFill>
                                <a:latin typeface="Cambria Math"/>
                              </a:rPr>
                              <m:t>𝟐</m:t>
                            </m:r>
                          </m:den>
                        </m:f>
                      </m:sub>
                    </m:sSub>
                    <m:r>
                      <a:rPr lang="en-US" sz="2200" b="1" i="1">
                        <a:solidFill>
                          <a:schemeClr val="bg2"/>
                        </a:solidFill>
                        <a:latin typeface="Cambria Math"/>
                        <a:ea typeface="Cambria Math"/>
                      </a:rPr>
                      <m:t>∙</m:t>
                    </m:r>
                    <m:rad>
                      <m:radPr>
                        <m:degHide m:val="on"/>
                        <m:ctrlPr>
                          <a:rPr lang="en-US" sz="2200" b="1" i="1">
                            <a:solidFill>
                              <a:schemeClr val="bg2"/>
                            </a:solidFill>
                            <a:latin typeface="Cambria Math" panose="02040503050406030204" pitchFamily="18" charset="0"/>
                            <a:ea typeface="Cambria Math"/>
                          </a:rPr>
                        </m:ctrlPr>
                      </m:radPr>
                      <m:deg/>
                      <m:e>
                        <m:f>
                          <m:fPr>
                            <m:ctrlPr>
                              <a:rPr lang="en-US" sz="2200" b="1" i="1">
                                <a:solidFill>
                                  <a:schemeClr val="bg2"/>
                                </a:solidFill>
                                <a:latin typeface="Cambria Math" panose="02040503050406030204" pitchFamily="18" charset="0"/>
                                <a:ea typeface="Cambria Math"/>
                              </a:rPr>
                            </m:ctrlPr>
                          </m:fPr>
                          <m:num>
                            <m:acc>
                              <m:accPr>
                                <m:chr m:val="̂"/>
                                <m:ctrlPr>
                                  <a:rPr lang="en-US" sz="2200" b="1" i="1">
                                    <a:solidFill>
                                      <a:schemeClr val="bg2"/>
                                    </a:solidFill>
                                    <a:latin typeface="Cambria Math" panose="02040503050406030204" pitchFamily="18" charset="0"/>
                                    <a:ea typeface="Cambria Math"/>
                                  </a:rPr>
                                </m:ctrlPr>
                              </m:accPr>
                              <m:e>
                                <m:r>
                                  <a:rPr lang="en-US" sz="2200" b="1" i="1">
                                    <a:solidFill>
                                      <a:schemeClr val="bg2"/>
                                    </a:solidFill>
                                    <a:latin typeface="Cambria Math"/>
                                    <a:ea typeface="Cambria Math"/>
                                  </a:rPr>
                                  <m:t>𝒑</m:t>
                                </m:r>
                              </m:e>
                            </m:acc>
                            <m:r>
                              <a:rPr lang="en-US" sz="2200" b="1" i="1">
                                <a:solidFill>
                                  <a:schemeClr val="bg2"/>
                                </a:solidFill>
                                <a:latin typeface="Cambria Math"/>
                              </a:rPr>
                              <m:t>(</m:t>
                            </m:r>
                            <m:r>
                              <a:rPr lang="en-US" sz="2200" b="1" i="1">
                                <a:solidFill>
                                  <a:schemeClr val="bg2"/>
                                </a:solidFill>
                                <a:latin typeface="Cambria Math"/>
                              </a:rPr>
                              <m:t>𝟏</m:t>
                            </m:r>
                            <m:r>
                              <a:rPr lang="en-US" sz="2200" b="1" i="1">
                                <a:solidFill>
                                  <a:schemeClr val="bg2"/>
                                </a:solidFill>
                                <a:latin typeface="Cambria Math"/>
                              </a:rPr>
                              <m:t>−</m:t>
                            </m:r>
                            <m:acc>
                              <m:accPr>
                                <m:chr m:val="̂"/>
                                <m:ctrlPr>
                                  <a:rPr lang="en-US" sz="2200" b="1" i="1">
                                    <a:solidFill>
                                      <a:schemeClr val="bg2"/>
                                    </a:solidFill>
                                    <a:latin typeface="Cambria Math" panose="02040503050406030204" pitchFamily="18" charset="0"/>
                                  </a:rPr>
                                </m:ctrlPr>
                              </m:accPr>
                              <m:e>
                                <m:r>
                                  <a:rPr lang="en-US" sz="2200" b="1" i="1">
                                    <a:solidFill>
                                      <a:schemeClr val="bg2"/>
                                    </a:solidFill>
                                    <a:latin typeface="Cambria Math"/>
                                  </a:rPr>
                                  <m:t>𝒑</m:t>
                                </m:r>
                              </m:e>
                            </m:acc>
                            <m:r>
                              <a:rPr lang="en-US" sz="2200" b="1" i="1">
                                <a:solidFill>
                                  <a:schemeClr val="bg2"/>
                                </a:solidFill>
                                <a:latin typeface="Cambria Math"/>
                              </a:rPr>
                              <m:t>)</m:t>
                            </m:r>
                          </m:num>
                          <m:den>
                            <m:r>
                              <a:rPr lang="en-US" sz="2200" b="1" i="1">
                                <a:solidFill>
                                  <a:schemeClr val="bg2"/>
                                </a:solidFill>
                                <a:latin typeface="Cambria Math"/>
                                <a:ea typeface="Cambria Math"/>
                              </a:rPr>
                              <m:t>𝒏</m:t>
                            </m:r>
                          </m:den>
                        </m:f>
                      </m:e>
                    </m:rad>
                  </m:oMath>
                </a14:m>
                <a:endParaRPr lang="en-US" sz="22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889" t="-5310" r="-1435" b="-659292"/>
                </a:stretch>
              </a:blipFill>
            </p:spPr>
            <p:txBody>
              <a:bodyPr/>
              <a:lstStyle/>
              <a:p>
                <a:r>
                  <a:rPr lang="en-US">
                    <a:noFill/>
                  </a:rPr>
                  <a:t> </a:t>
                </a:r>
              </a:p>
            </p:txBody>
          </p:sp>
        </mc:Fallback>
      </mc:AlternateContent>
    </p:spTree>
    <p:extLst>
      <p:ext uri="{BB962C8B-B14F-4D97-AF65-F5344CB8AC3E}">
        <p14:creationId xmlns:p14="http://schemas.microsoft.com/office/powerpoint/2010/main" val="121386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Confidence Interval</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3"/>
              </p:nvPr>
            </p:nvSpPr>
            <p:spPr>
              <a:xfrm>
                <a:off x="152400" y="1226065"/>
                <a:ext cx="8839200" cy="2888735"/>
              </a:xfrm>
            </p:spPr>
            <p:txBody>
              <a:bodyPr/>
              <a:lstStyle/>
              <a:p>
                <a:pPr marL="0" indent="0">
                  <a:buNone/>
                </a:pPr>
                <a:r>
                  <a:rPr lang="en-US" dirty="0"/>
                  <a:t>Suppose we want to be 95% confident in our interval. We need to determine how large to make the margin of error so that the interval is likely to contain the population mean. To do this, we use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𝑥</m:t>
                        </m:r>
                      </m:e>
                    </m:acc>
                  </m:oMath>
                </a14:m>
                <a:r>
                  <a:rPr lang="en-US" dirty="0"/>
                  <a:t>. </a:t>
                </a:r>
              </a:p>
              <a:p>
                <a:pPr marL="0" indent="0">
                  <a:buNone/>
                </a:pPr>
                <a:r>
                  <a:rPr lang="en-US" dirty="0"/>
                  <a:t>Because the sample size is large (</a:t>
                </a:r>
                <a14:m>
                  <m:oMath xmlns:m="http://schemas.openxmlformats.org/officeDocument/2006/math">
                    <m:r>
                      <a:rPr lang="en-US" i="1" dirty="0">
                        <a:latin typeface="Cambria Math" panose="02040503050406030204" pitchFamily="18" charset="0"/>
                      </a:rPr>
                      <m:t>𝑛</m:t>
                    </m:r>
                    <m:r>
                      <a:rPr lang="en-US" i="1" dirty="0">
                        <a:latin typeface="Cambria Math" panose="02040503050406030204" pitchFamily="18" charset="0"/>
                      </a:rPr>
                      <m:t>&gt;30</m:t>
                    </m:r>
                  </m:oMath>
                </a14:m>
                <a:r>
                  <a:rPr lang="en-US" dirty="0"/>
                  <a:t>), the Central Limit Theorem tells us that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t> is approximately normal with mean </a:t>
                </a:r>
                <a14:m>
                  <m:oMath xmlns:m="http://schemas.openxmlformats.org/officeDocument/2006/math">
                    <m:r>
                      <a:rPr lang="en-US" i="1">
                        <a:latin typeface="Cambria Math" panose="02040503050406030204" pitchFamily="18" charset="0"/>
                      </a:rPr>
                      <m:t>𝜇</m:t>
                    </m:r>
                  </m:oMath>
                </a14:m>
                <a:r>
                  <a:rPr lang="en-US" dirty="0"/>
                  <a:t> and standard error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𝜎</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den>
                    </m:f>
                  </m:oMath>
                </a14:m>
                <a:r>
                  <a:rPr lang="en-US" dirty="0"/>
                  <a:t>.  </a:t>
                </a:r>
              </a:p>
            </p:txBody>
          </p:sp>
        </mc:Choice>
        <mc:Fallback xmlns="">
          <p:sp>
            <p:nvSpPr>
              <p:cNvPr id="6" name="Content Placeholder 5"/>
              <p:cNvSpPr>
                <a:spLocks noGrp="1" noRot="1" noChangeAspect="1" noMove="1" noResize="1" noEditPoints="1" noAdjustHandles="1" noChangeArrowheads="1" noChangeShapeType="1" noTextEdit="1"/>
              </p:cNvSpPr>
              <p:nvPr>
                <p:ph sz="quarter" idx="13"/>
              </p:nvPr>
            </p:nvSpPr>
            <p:spPr>
              <a:xfrm>
                <a:off x="152400" y="1226065"/>
                <a:ext cx="8839200" cy="2888735"/>
              </a:xfrm>
              <a:blipFill>
                <a:blip r:embed="rId3"/>
                <a:stretch>
                  <a:fillRect l="-1034" t="-1688"/>
                </a:stretch>
              </a:blipFill>
            </p:spPr>
            <p:txBody>
              <a:bodyPr/>
              <a:lstStyle/>
              <a:p>
                <a:r>
                  <a:rPr lang="en-US">
                    <a:noFill/>
                  </a:rPr>
                  <a:t> </a:t>
                </a:r>
              </a:p>
            </p:txBody>
          </p:sp>
        </mc:Fallback>
      </mc:AlternateContent>
      <p:pic>
        <p:nvPicPr>
          <p:cNvPr id="12" name="Content Placeholder 11" descr="Decorative image"/>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2194560" y="4217039"/>
            <a:ext cx="4754880" cy="2336161"/>
          </a:xfrm>
        </p:spPr>
      </p:pic>
    </p:spTree>
    <p:extLst>
      <p:ext uri="{BB962C8B-B14F-4D97-AF65-F5344CB8AC3E}">
        <p14:creationId xmlns:p14="http://schemas.microsoft.com/office/powerpoint/2010/main" val="296811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r>
              <a:rPr lang="en-US" dirty="0">
                <a:solidFill>
                  <a:schemeClr val="bg1"/>
                </a:solidFill>
              </a:rPr>
              <a:t>**</a:t>
            </a:r>
          </a:p>
        </p:txBody>
      </p:sp>
      <p:sp>
        <p:nvSpPr>
          <p:cNvPr id="3" name="Content Placeholder 2"/>
          <p:cNvSpPr>
            <a:spLocks noGrp="1"/>
          </p:cNvSpPr>
          <p:nvPr>
            <p:ph idx="1"/>
          </p:nvPr>
        </p:nvSpPr>
        <p:spPr>
          <a:xfrm>
            <a:off x="152400" y="1219200"/>
            <a:ext cx="8839200" cy="5334000"/>
          </a:xfrm>
        </p:spPr>
        <p:txBody>
          <a:bodyPr/>
          <a:lstStyle/>
          <a:p>
            <a:pPr marL="0" indent="0">
              <a:buNone/>
            </a:pPr>
            <a:r>
              <a:rPr lang="en-US" sz="2600" dirty="0"/>
              <a:t>The method for constructing a confidence interval for a population proportion requires that the sampling distribution be approximately normal. The following assumptions ensure this.</a:t>
            </a:r>
          </a:p>
          <a:p>
            <a:pPr marL="0" indent="0">
              <a:buNone/>
            </a:pPr>
            <a:endParaRPr lang="en-US" sz="2600" dirty="0"/>
          </a:p>
          <a:p>
            <a:pPr marL="739775" indent="-400050"/>
            <a:r>
              <a:rPr lang="en-US" sz="2600" dirty="0">
                <a:solidFill>
                  <a:schemeClr val="bg2"/>
                </a:solidFill>
              </a:rPr>
              <a:t>We have a simple random sample.</a:t>
            </a:r>
          </a:p>
          <a:p>
            <a:pPr marL="739775" indent="-400050"/>
            <a:r>
              <a:rPr lang="en-US" sz="2600" dirty="0">
                <a:solidFill>
                  <a:schemeClr val="bg2"/>
                </a:solidFill>
              </a:rPr>
              <a:t>The population is at least 20 times as large as the sample.</a:t>
            </a:r>
          </a:p>
          <a:p>
            <a:pPr marL="739775" indent="-400050"/>
            <a:r>
              <a:rPr lang="en-US" sz="2600" dirty="0">
                <a:solidFill>
                  <a:schemeClr val="bg2"/>
                </a:solidFill>
              </a:rPr>
              <a:t>The items in the population are divided into two categories.</a:t>
            </a:r>
          </a:p>
          <a:p>
            <a:pPr marL="739775" indent="-400050"/>
            <a:r>
              <a:rPr lang="en-US" sz="2600" dirty="0">
                <a:solidFill>
                  <a:schemeClr val="bg2"/>
                </a:solidFill>
              </a:rPr>
              <a:t>The sample must contain at least 10 individuals in each category.</a:t>
            </a:r>
          </a:p>
        </p:txBody>
      </p:sp>
    </p:spTree>
    <p:extLst>
      <p:ext uri="{BB962C8B-B14F-4D97-AF65-F5344CB8AC3E}">
        <p14:creationId xmlns:p14="http://schemas.microsoft.com/office/powerpoint/2010/main" val="45554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Intervals on the TI-84 PLUS</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1" y="1189250"/>
                <a:ext cx="5867399" cy="791950"/>
              </a:xfrm>
            </p:spPr>
            <p:txBody>
              <a:bodyPr/>
              <a:lstStyle/>
              <a:p>
                <a:pPr marL="0" indent="0">
                  <a:buNone/>
                </a:pPr>
                <a:endParaRPr lang="en-US" sz="2800" dirty="0"/>
              </a:p>
              <a:p>
                <a:pPr marL="0" indent="0">
                  <a:buNone/>
                </a:pPr>
                <a:r>
                  <a:rPr lang="en-US" sz="2800" dirty="0"/>
                  <a:t>The </a:t>
                </a:r>
                <a:r>
                  <a:rPr lang="en-US" sz="2800" b="1" dirty="0"/>
                  <a:t>1-PropZInt </a:t>
                </a:r>
                <a:r>
                  <a:rPr lang="en-US" sz="2800" dirty="0"/>
                  <a:t>command constructs confidence intervals for the population proportion. This command is accessed by pressing </a:t>
                </a:r>
                <a:r>
                  <a:rPr lang="en-US" sz="2800" b="1" dirty="0"/>
                  <a:t>STAT </a:t>
                </a:r>
                <a:r>
                  <a:rPr lang="en-US" sz="2800" dirty="0"/>
                  <a:t>and highlighting the </a:t>
                </a:r>
                <a:r>
                  <a:rPr lang="en-US" sz="2800" b="1" dirty="0"/>
                  <a:t>TESTS </a:t>
                </a:r>
                <a:r>
                  <a:rPr lang="en-US" sz="2800" dirty="0"/>
                  <a:t>menu.</a:t>
                </a:r>
              </a:p>
              <a:p>
                <a:pPr marL="0" indent="0">
                  <a:buNone/>
                </a:pPr>
                <a:endParaRPr lang="en-US" sz="2800" dirty="0"/>
              </a:p>
              <a:p>
                <a:pPr marL="0" indent="0">
                  <a:buNone/>
                </a:pPr>
                <a:endParaRPr lang="en-US" sz="2800" dirty="0"/>
              </a:p>
              <a:p>
                <a:pPr marL="0" indent="0">
                  <a:buNone/>
                </a:pPr>
                <a:r>
                  <a:rPr lang="en-US" sz="2800" dirty="0"/>
                  <a:t>Enter the values of </a:t>
                </a:r>
                <a14:m>
                  <m:oMath xmlns:m="http://schemas.openxmlformats.org/officeDocument/2006/math">
                    <m:r>
                      <a:rPr lang="en-US" sz="2800" i="1" dirty="0">
                        <a:latin typeface="Cambria Math" panose="02040503050406030204" pitchFamily="18" charset="0"/>
                      </a:rPr>
                      <m:t>𝑥</m:t>
                    </m:r>
                  </m:oMath>
                </a14:m>
                <a:r>
                  <a:rPr lang="en-US" sz="2800" dirty="0"/>
                  <a:t>, </a:t>
                </a:r>
                <a14:m>
                  <m:oMath xmlns:m="http://schemas.openxmlformats.org/officeDocument/2006/math">
                    <m:r>
                      <a:rPr lang="en-US" sz="2800" i="1" dirty="0">
                        <a:latin typeface="Cambria Math" panose="02040503050406030204" pitchFamily="18" charset="0"/>
                      </a:rPr>
                      <m:t>𝑛</m:t>
                    </m:r>
                  </m:oMath>
                </a14:m>
                <a:r>
                  <a:rPr lang="en-US" sz="2800" dirty="0"/>
                  <a:t>, and the confidence level.</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1" y="1189250"/>
                <a:ext cx="5867399" cy="791950"/>
              </a:xfrm>
              <a:blipFill>
                <a:blip r:embed="rId3"/>
                <a:stretch>
                  <a:fillRect l="-2183" r="-2183" b="-484615"/>
                </a:stretch>
              </a:blipFill>
            </p:spPr>
            <p:txBody>
              <a:bodyPr/>
              <a:lstStyle/>
              <a:p>
                <a:r>
                  <a:rPr lang="en-US">
                    <a:noFill/>
                  </a:rPr>
                  <a:t> </a:t>
                </a:r>
              </a:p>
            </p:txBody>
          </p:sp>
        </mc:Fallback>
      </mc:AlternateContent>
      <p:pic>
        <p:nvPicPr>
          <p:cNvPr id="4" name="Content Placeholder 3" descr="TI-84 screen shots of the 1-PropZInterval command"/>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6388386" y="1981200"/>
            <a:ext cx="2280347" cy="3653996"/>
          </a:xfrm>
        </p:spPr>
      </p:pic>
    </p:spTree>
    <p:extLst>
      <p:ext uri="{BB962C8B-B14F-4D97-AF65-F5344CB8AC3E}">
        <p14:creationId xmlns:p14="http://schemas.microsoft.com/office/powerpoint/2010/main" val="19174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500" dirty="0"/>
              <a:t>Example: Confidence Interval (TI-84 PLUS)</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2456"/>
                <a:ext cx="8763000" cy="5164182"/>
              </a:xfrm>
            </p:spPr>
            <p:txBody>
              <a:bodyPr/>
              <a:lstStyle/>
              <a:p>
                <a:pPr marL="0" indent="0">
                  <a:spcBef>
                    <a:spcPts val="100"/>
                  </a:spcBef>
                  <a:spcAft>
                    <a:spcPts val="100"/>
                  </a:spcAft>
                  <a:buNone/>
                </a:pPr>
                <a:r>
                  <a:rPr lang="en-US" sz="2300" dirty="0"/>
                  <a:t>In a survey of 800 parents, 632 said that music education has a positive effect on academic performance. Construct a 95% confidence interval for the proportion of parents who believe that music education has a positive effect.</a:t>
                </a:r>
              </a:p>
              <a:p>
                <a:pPr marL="0" indent="0">
                  <a:spcBef>
                    <a:spcPts val="100"/>
                  </a:spcBef>
                  <a:spcAft>
                    <a:spcPts val="100"/>
                  </a:spcAft>
                  <a:buNone/>
                </a:pPr>
                <a:endParaRPr lang="en-US" sz="1400" dirty="0"/>
              </a:p>
              <a:p>
                <a:pPr marL="0" indent="0">
                  <a:spcBef>
                    <a:spcPts val="100"/>
                  </a:spcBef>
                  <a:spcAft>
                    <a:spcPts val="100"/>
                  </a:spcAft>
                  <a:buNone/>
                </a:pPr>
                <a:r>
                  <a:rPr lang="en-US" sz="2300" b="1" dirty="0"/>
                  <a:t>Solution:</a:t>
                </a:r>
              </a:p>
              <a:p>
                <a:pPr marL="0" indent="0">
                  <a:spcBef>
                    <a:spcPts val="100"/>
                  </a:spcBef>
                  <a:spcAft>
                    <a:spcPts val="100"/>
                  </a:spcAft>
                  <a:buNone/>
                </a:pPr>
                <a:r>
                  <a:rPr lang="en-US" sz="2300" dirty="0"/>
                  <a:t>We begin by checking the assumptions. We have a simple random sample. The population of parents in the United States is at least 20 times as large as the sample. The items in the population can be divided into two categories. There are 632 parents who believe that music education has a positive effect, and 800 − 632 = 168 who do not, so there are 10 or more items in each category. The assumptions are met.</a:t>
                </a:r>
              </a:p>
              <a:p>
                <a:pPr marL="0" indent="0">
                  <a:spcBef>
                    <a:spcPts val="100"/>
                  </a:spcBef>
                  <a:spcAft>
                    <a:spcPts val="100"/>
                  </a:spcAft>
                  <a:buNone/>
                </a:pPr>
                <a:endParaRPr lang="en-US" sz="1200" dirty="0"/>
              </a:p>
              <a:p>
                <a:pPr marL="0" indent="0">
                  <a:spcBef>
                    <a:spcPts val="100"/>
                  </a:spcBef>
                  <a:spcAft>
                    <a:spcPts val="100"/>
                  </a:spcAft>
                  <a:buNone/>
                </a:pPr>
                <a:r>
                  <a:rPr lang="en-US" sz="2300" dirty="0"/>
                  <a:t>Note that </a:t>
                </a:r>
                <a14:m>
                  <m:oMath xmlns:m="http://schemas.openxmlformats.org/officeDocument/2006/math">
                    <m:r>
                      <a:rPr lang="en-US" sz="2300" i="1" dirty="0">
                        <a:latin typeface="Cambria Math" panose="02040503050406030204" pitchFamily="18" charset="0"/>
                      </a:rPr>
                      <m:t>𝑛</m:t>
                    </m:r>
                  </m:oMath>
                </a14:m>
                <a:r>
                  <a:rPr lang="en-US" sz="2300" dirty="0"/>
                  <a:t> = 800 and </a:t>
                </a:r>
                <a14:m>
                  <m:oMath xmlns:m="http://schemas.openxmlformats.org/officeDocument/2006/math">
                    <m:r>
                      <a:rPr lang="en-US" sz="2300" i="1" dirty="0">
                        <a:latin typeface="Cambria Math" panose="02040503050406030204" pitchFamily="18" charset="0"/>
                      </a:rPr>
                      <m:t>𝑥</m:t>
                    </m:r>
                  </m:oMath>
                </a14:m>
                <a:r>
                  <a:rPr lang="en-US" sz="2300" dirty="0"/>
                  <a:t> = 632.</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2456"/>
                <a:ext cx="8763000" cy="5164182"/>
              </a:xfrm>
              <a:blipFill>
                <a:blip r:embed="rId3"/>
                <a:stretch>
                  <a:fillRect l="-974" t="-945" r="-1252"/>
                </a:stretch>
              </a:blipFill>
            </p:spPr>
            <p:txBody>
              <a:bodyPr/>
              <a:lstStyle/>
              <a:p>
                <a:r>
                  <a:rPr lang="en-US">
                    <a:noFill/>
                  </a:rPr>
                  <a:t> </a:t>
                </a:r>
              </a:p>
            </p:txBody>
          </p:sp>
        </mc:Fallback>
      </mc:AlternateContent>
    </p:spTree>
    <p:extLst>
      <p:ext uri="{BB962C8B-B14F-4D97-AF65-F5344CB8AC3E}">
        <p14:creationId xmlns:p14="http://schemas.microsoft.com/office/powerpoint/2010/main" val="372521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Confidence Interval (TI-84 PLUS, Continued)</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5791200" y="1190871"/>
                <a:ext cx="3048000" cy="641872"/>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r>
                      <a:rPr lang="en-US" sz="1800" b="0" i="1" smtClean="0">
                        <a:latin typeface="Cambria Math" panose="02040503050406030204" pitchFamily="18" charset="0"/>
                      </a:rPr>
                      <m:t>𝑥</m:t>
                    </m:r>
                    <m:r>
                      <a:rPr lang="en-US" sz="1800" i="1">
                        <a:latin typeface="Cambria Math" panose="02040503050406030204" pitchFamily="18" charset="0"/>
                      </a:rPr>
                      <m:t>=</m:t>
                    </m:r>
                    <m:r>
                      <a:rPr lang="en-US" sz="1800" b="0" i="1" smtClean="0">
                        <a:latin typeface="Cambria Math" panose="02040503050406030204" pitchFamily="18" charset="0"/>
                      </a:rPr>
                      <m:t>632</m:t>
                    </m:r>
                  </m:oMath>
                </a14:m>
                <a:r>
                  <a:rPr lang="en-US" sz="1800" dirty="0"/>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=800</m:t>
                    </m:r>
                  </m:oMath>
                </a14:m>
                <a:endParaRPr lang="en-US" sz="18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5791200" y="1190871"/>
                <a:ext cx="3048000" cy="641872"/>
              </a:xfrm>
              <a:blipFill>
                <a:blip r:embed="rId3"/>
                <a:stretch>
                  <a:fillRect l="-1190" t="-2727" b="-1818"/>
                </a:stretch>
              </a:blipFill>
            </p:spPr>
            <p:txBody>
              <a:bodyPr/>
              <a:lstStyle/>
              <a:p>
                <a:r>
                  <a:rPr lang="en-US">
                    <a:noFill/>
                  </a:rPr>
                  <a:t> </a:t>
                </a:r>
              </a:p>
            </p:txBody>
          </p:sp>
        </mc:Fallback>
      </mc:AlternateContent>
      <p:sp>
        <p:nvSpPr>
          <p:cNvPr id="9" name="Content Placeholder 8"/>
          <p:cNvSpPr>
            <a:spLocks noGrp="1"/>
          </p:cNvSpPr>
          <p:nvPr>
            <p:ph sz="quarter" idx="11"/>
          </p:nvPr>
        </p:nvSpPr>
        <p:spPr>
          <a:xfrm>
            <a:off x="110359" y="1209287"/>
            <a:ext cx="5299841" cy="623455"/>
          </a:xfrm>
        </p:spPr>
        <p:txBody>
          <a:bodyPr/>
          <a:lstStyle/>
          <a:p>
            <a:pPr marL="0" indent="0">
              <a:buNone/>
            </a:pPr>
            <a:r>
              <a:rPr lang="en-US" sz="2300" dirty="0"/>
              <a:t>We press </a:t>
            </a:r>
            <a:r>
              <a:rPr lang="en-US" sz="2300" b="1" dirty="0"/>
              <a:t>STAT</a:t>
            </a:r>
            <a:r>
              <a:rPr lang="en-US" sz="2300" dirty="0"/>
              <a:t> and highlight the </a:t>
            </a:r>
            <a:r>
              <a:rPr lang="en-US" sz="2300" b="1" dirty="0"/>
              <a:t>TESTS </a:t>
            </a:r>
            <a:r>
              <a:rPr lang="en-US" sz="2300" dirty="0"/>
              <a:t>menu and select </a:t>
            </a:r>
            <a:r>
              <a:rPr lang="en-US" sz="2300" b="1" dirty="0"/>
              <a:t>1-PropZInt</a:t>
            </a:r>
            <a:r>
              <a:rPr lang="en-US" sz="2300" dirty="0"/>
              <a:t>.</a:t>
            </a:r>
          </a:p>
          <a:p>
            <a:pPr marL="0" indent="0">
              <a:buNone/>
            </a:pPr>
            <a:endParaRPr lang="en-US" sz="2300"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a:xfrm>
                <a:off x="110359" y="2057400"/>
                <a:ext cx="5985641" cy="748145"/>
              </a:xfrm>
            </p:spPr>
            <p:txBody>
              <a:bodyPr/>
              <a:lstStyle/>
              <a:p>
                <a:pPr marL="0" indent="0">
                  <a:spcBef>
                    <a:spcPts val="0"/>
                  </a:spcBef>
                  <a:buNone/>
                </a:pPr>
                <a:endParaRPr lang="en-US" sz="2300" dirty="0">
                  <a:cs typeface="Calibri"/>
                </a:endParaRPr>
              </a:p>
              <a:p>
                <a:pPr marL="0" indent="0">
                  <a:spcBef>
                    <a:spcPts val="0"/>
                  </a:spcBef>
                  <a:buNone/>
                </a:pPr>
                <a:r>
                  <a:rPr lang="en-US" sz="2300" dirty="0">
                    <a:cs typeface="Calibri"/>
                  </a:rPr>
                  <a:t>Enter 632 in the </a:t>
                </a:r>
                <a14:m>
                  <m:oMath xmlns:m="http://schemas.openxmlformats.org/officeDocument/2006/math">
                    <m:r>
                      <a:rPr lang="en-US" sz="2300" i="1" dirty="0">
                        <a:latin typeface="Cambria Math"/>
                        <a:cs typeface="Calibri"/>
                      </a:rPr>
                      <m:t>𝑥</m:t>
                    </m:r>
                  </m:oMath>
                </a14:m>
                <a:r>
                  <a:rPr lang="en-US" sz="2300" i="1" dirty="0">
                    <a:cs typeface="Calibri"/>
                  </a:rPr>
                  <a:t> </a:t>
                </a:r>
                <a:r>
                  <a:rPr lang="en-US" sz="2300" dirty="0">
                    <a:cs typeface="Calibri"/>
                  </a:rPr>
                  <a:t>field, 800 in the </a:t>
                </a:r>
                <a14:m>
                  <m:oMath xmlns:m="http://schemas.openxmlformats.org/officeDocument/2006/math">
                    <m:r>
                      <a:rPr lang="en-US" sz="2300" i="1" dirty="0">
                        <a:latin typeface="Cambria Math"/>
                        <a:cs typeface="Calibri"/>
                      </a:rPr>
                      <m:t>𝑛</m:t>
                    </m:r>
                  </m:oMath>
                </a14:m>
                <a:r>
                  <a:rPr lang="en-US" sz="2300" i="1" dirty="0">
                    <a:cs typeface="Calibri"/>
                  </a:rPr>
                  <a:t> </a:t>
                </a:r>
                <a:r>
                  <a:rPr lang="en-US" sz="2300" dirty="0">
                    <a:cs typeface="Calibri"/>
                  </a:rPr>
                  <a:t>field, and 0.95 in the C-level field. Select </a:t>
                </a:r>
                <a:r>
                  <a:rPr lang="en-US" sz="2300" b="1" dirty="0">
                    <a:cs typeface="Calibri"/>
                  </a:rPr>
                  <a:t>Calculate</a:t>
                </a:r>
                <a:r>
                  <a:rPr lang="en-US" sz="2300" dirty="0">
                    <a:cs typeface="Calibri"/>
                  </a:rPr>
                  <a:t>. </a:t>
                </a:r>
              </a:p>
              <a:p>
                <a:pPr marL="0" indent="0">
                  <a:spcBef>
                    <a:spcPts val="0"/>
                  </a:spcBef>
                  <a:buNone/>
                </a:pPr>
                <a:endParaRPr lang="en-US" sz="2300" dirty="0">
                  <a:cs typeface="Calibri"/>
                </a:endParaRPr>
              </a:p>
              <a:p>
                <a:pPr marL="0" indent="0">
                  <a:spcBef>
                    <a:spcPts val="0"/>
                  </a:spcBef>
                  <a:buNone/>
                </a:pPr>
                <a:r>
                  <a:rPr lang="en-US" sz="2300" dirty="0">
                    <a:cs typeface="Calibri"/>
                  </a:rPr>
                  <a:t>The confidence interval is (0.762, 0.818).</a:t>
                </a:r>
                <a:endParaRPr lang="en-US" sz="2300" dirty="0"/>
              </a:p>
              <a:p>
                <a:pPr marL="0" indent="0">
                  <a:buNone/>
                </a:pPr>
                <a:endParaRPr lang="en-US" sz="2300" dirty="0"/>
              </a:p>
              <a:p>
                <a:pPr marL="0" indent="0">
                  <a:buNone/>
                </a:pPr>
                <a:r>
                  <a:rPr lang="en-US" sz="2300" dirty="0">
                    <a:solidFill>
                      <a:schemeClr val="bg2"/>
                    </a:solidFill>
                  </a:rPr>
                  <a:t>We are 95% confident that the proportion of parents who believe that music education has a positive effect is between 0.762 and 0.818.</a:t>
                </a: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xfrm>
                <a:off x="110359" y="2057400"/>
                <a:ext cx="5985641" cy="748145"/>
              </a:xfrm>
              <a:blipFill>
                <a:blip r:embed="rId4"/>
                <a:stretch>
                  <a:fillRect l="-1426" r="-102" b="-377869"/>
                </a:stretch>
              </a:blipFill>
            </p:spPr>
            <p:txBody>
              <a:bodyPr/>
              <a:lstStyle/>
              <a:p>
                <a:r>
                  <a:rPr lang="en-US">
                    <a:noFill/>
                  </a:rPr>
                  <a:t> </a:t>
                </a:r>
              </a:p>
            </p:txBody>
          </p:sp>
        </mc:Fallback>
      </mc:AlternateContent>
      <p:pic>
        <p:nvPicPr>
          <p:cNvPr id="8" name="Content Placeholder 7" descr="TI-84 PLUS screen shots showing the 1-PropZInt command to construct a confidence interval. The result is 0.76178 to 0.81822."/>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6211664" y="1946304"/>
            <a:ext cx="2207071" cy="4768851"/>
          </a:xfrm>
        </p:spPr>
      </p:pic>
    </p:spTree>
    <p:extLst>
      <p:ext uri="{BB962C8B-B14F-4D97-AF65-F5344CB8AC3E}">
        <p14:creationId xmlns:p14="http://schemas.microsoft.com/office/powerpoint/2010/main" val="199479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Example: Confidence Interval (TI-84 PLUS, Continued 2)</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49"/>
                <a:ext cx="8839200" cy="1477751"/>
              </a:xfrm>
            </p:spPr>
            <p:txBody>
              <a:bodyPr/>
              <a:lstStyle/>
              <a:p>
                <a:pPr marL="0" indent="0">
                  <a:buNone/>
                </a:pPr>
                <a:r>
                  <a:rPr lang="en-US" sz="2800" dirty="0">
                    <a:solidFill>
                      <a:schemeClr val="tx1"/>
                    </a:solidFill>
                  </a:rPr>
                  <a:t>A 95% confidence interval for the proportion of parents who believe that music education has a positive effect is 0.762 &lt; </a:t>
                </a:r>
                <a14:m>
                  <m:oMath xmlns:m="http://schemas.openxmlformats.org/officeDocument/2006/math">
                    <m:r>
                      <a:rPr lang="en-US" sz="2800" i="1">
                        <a:solidFill>
                          <a:schemeClr val="tx1"/>
                        </a:solidFill>
                        <a:latin typeface="Cambria Math" panose="02040503050406030204" pitchFamily="18" charset="0"/>
                        <a:ea typeface="Cambria Math"/>
                      </a:rPr>
                      <m:t>𝑝</m:t>
                    </m:r>
                  </m:oMath>
                </a14:m>
                <a:r>
                  <a:rPr lang="en-US" sz="2800" dirty="0">
                    <a:solidFill>
                      <a:schemeClr val="tx1"/>
                    </a:solidFill>
                  </a:rPr>
                  <a:t> &lt; 0.818. One music teacher claims that 80% of parents believe that music education has a positive effect. Does the confidence interval contradict this claim?</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49"/>
                <a:ext cx="8839200" cy="1477751"/>
              </a:xfrm>
              <a:blipFill>
                <a:blip r:embed="rId3"/>
                <a:stretch>
                  <a:fillRect l="-1448" t="-3704" b="-62140"/>
                </a:stretch>
              </a:blipFill>
            </p:spPr>
            <p:txBody>
              <a:bodyPr/>
              <a:lstStyle/>
              <a:p>
                <a:r>
                  <a:rPr lang="en-US">
                    <a:noFill/>
                  </a:rPr>
                  <a:t> </a:t>
                </a:r>
              </a:p>
            </p:txBody>
          </p:sp>
        </mc:Fallback>
      </mc:AlternateContent>
      <p:sp>
        <p:nvSpPr>
          <p:cNvPr id="3" name="Content Placeholder 2"/>
          <p:cNvSpPr>
            <a:spLocks noGrp="1"/>
          </p:cNvSpPr>
          <p:nvPr>
            <p:ph sz="quarter" idx="10"/>
          </p:nvPr>
        </p:nvSpPr>
        <p:spPr>
          <a:xfrm>
            <a:off x="76200" y="4128655"/>
            <a:ext cx="9067800" cy="748145"/>
          </a:xfrm>
        </p:spPr>
        <p:txBody>
          <a:bodyPr/>
          <a:lstStyle/>
          <a:p>
            <a:pPr marL="0" indent="0">
              <a:buNone/>
            </a:pPr>
            <a:r>
              <a:rPr lang="en-US" sz="2800" dirty="0">
                <a:solidFill>
                  <a:schemeClr val="accent6"/>
                </a:solidFill>
              </a:rPr>
              <a:t>Since the value 0.80 is within the confidence interval, the confidence interval does not contradict the claim.</a:t>
            </a:r>
          </a:p>
        </p:txBody>
      </p:sp>
    </p:spTree>
    <p:extLst>
      <p:ext uri="{BB962C8B-B14F-4D97-AF65-F5344CB8AC3E}">
        <p14:creationId xmlns:p14="http://schemas.microsoft.com/office/powerpoint/2010/main" val="240710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Find the sample size necessary to obtain a confidence interval of a given width</a:t>
            </a:r>
          </a:p>
        </p:txBody>
      </p:sp>
      <p:sp>
        <p:nvSpPr>
          <p:cNvPr id="2" name="Title 1"/>
          <p:cNvSpPr>
            <a:spLocks noGrp="1"/>
          </p:cNvSpPr>
          <p:nvPr>
            <p:ph type="ctrTitle"/>
          </p:nvPr>
        </p:nvSpPr>
        <p:spPr/>
        <p:txBody>
          <a:bodyPr/>
          <a:lstStyle/>
          <a:p>
            <a:r>
              <a:rPr lang="en-US" dirty="0"/>
              <a:t>Objective 2</a:t>
            </a:r>
          </a:p>
        </p:txBody>
      </p:sp>
    </p:spTree>
    <p:extLst>
      <p:ext uri="{BB962C8B-B14F-4D97-AF65-F5344CB8AC3E}">
        <p14:creationId xmlns:p14="http://schemas.microsoft.com/office/powerpoint/2010/main" val="118003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Margin of Error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spcBef>
                    <a:spcPts val="0"/>
                  </a:spcBef>
                  <a:buNone/>
                </a:pPr>
                <a:r>
                  <a:rPr lang="en-US" dirty="0"/>
                  <a:t>If we wish to make the margin of error of a confidence interval smaller while keeping the confidence level the same, we can do this by making the sample size larger. </a:t>
                </a:r>
              </a:p>
              <a:p>
                <a:pPr marL="0" indent="0">
                  <a:spcBef>
                    <a:spcPts val="0"/>
                  </a:spcBef>
                  <a:buNone/>
                </a:pPr>
                <a:r>
                  <a:rPr lang="en-US" dirty="0"/>
                  <a:t>Let </a:t>
                </a:r>
                <a14:m>
                  <m:oMath xmlns:m="http://schemas.openxmlformats.org/officeDocument/2006/math">
                    <m:r>
                      <a:rPr lang="en-US" i="1" dirty="0">
                        <a:latin typeface="Cambria Math"/>
                      </a:rPr>
                      <m:t>𝑚</m:t>
                    </m:r>
                  </m:oMath>
                </a14:m>
                <a:r>
                  <a:rPr lang="en-US" dirty="0"/>
                  <a:t> represent the margin of error: </a:t>
                </a:r>
                <a14:m>
                  <m:oMath xmlns:m="http://schemas.openxmlformats.org/officeDocument/2006/math">
                    <m:r>
                      <a:rPr lang="en-US" i="1">
                        <a:latin typeface="Cambria Math"/>
                      </a:rPr>
                      <m:t>𝑚</m:t>
                    </m:r>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r>
                      <a:rPr lang="en-US" i="1">
                        <a:latin typeface="Cambria Math"/>
                        <a:ea typeface="Cambria Math"/>
                      </a:rPr>
                      <m:t>∙</m:t>
                    </m:r>
                    <m:rad>
                      <m:radPr>
                        <m:degHide m:val="on"/>
                        <m:ctrlPr>
                          <a:rPr lang="en-US" i="1">
                            <a:latin typeface="Cambria Math" panose="02040503050406030204" pitchFamily="18" charset="0"/>
                            <a:ea typeface="Cambria Math"/>
                          </a:rPr>
                        </m:ctrlPr>
                      </m:radPr>
                      <m:deg/>
                      <m:e>
                        <m:f>
                          <m:fPr>
                            <m:ctrlPr>
                              <a:rPr lang="en-US" i="1">
                                <a:latin typeface="Cambria Math" panose="02040503050406030204" pitchFamily="18" charset="0"/>
                                <a:ea typeface="Cambria Math"/>
                              </a:rPr>
                            </m:ctrlPr>
                          </m:fPr>
                          <m:num>
                            <m:acc>
                              <m:accPr>
                                <m:chr m:val="̂"/>
                                <m:ctrlPr>
                                  <a:rPr lang="en-US" i="1">
                                    <a:latin typeface="Cambria Math" panose="02040503050406030204" pitchFamily="18" charset="0"/>
                                    <a:ea typeface="Cambria Math"/>
                                  </a:rPr>
                                </m:ctrlPr>
                              </m:accPr>
                              <m:e>
                                <m:r>
                                  <a:rPr lang="en-US" i="1">
                                    <a:latin typeface="Cambria Math"/>
                                    <a:ea typeface="Cambria Math"/>
                                  </a:rPr>
                                  <m:t>𝑝</m:t>
                                </m:r>
                              </m:e>
                            </m:acc>
                            <m:r>
                              <a:rPr lang="en-US" i="1">
                                <a:latin typeface="Cambria Math"/>
                              </a:rPr>
                              <m:t>(1−</m:t>
                            </m:r>
                            <m:acc>
                              <m:accPr>
                                <m:chr m:val="̂"/>
                                <m:ctrlPr>
                                  <a:rPr lang="en-US" i="1">
                                    <a:latin typeface="Cambria Math" panose="02040503050406030204" pitchFamily="18" charset="0"/>
                                  </a:rPr>
                                </m:ctrlPr>
                              </m:accPr>
                              <m:e>
                                <m:r>
                                  <a:rPr lang="en-US" i="1">
                                    <a:latin typeface="Cambria Math"/>
                                  </a:rPr>
                                  <m:t>𝑝</m:t>
                                </m:r>
                              </m:e>
                            </m:acc>
                            <m:r>
                              <a:rPr lang="en-US" i="1">
                                <a:latin typeface="Cambria Math"/>
                              </a:rPr>
                              <m:t>)</m:t>
                            </m:r>
                          </m:num>
                          <m:den>
                            <m:r>
                              <a:rPr lang="en-US" i="1">
                                <a:latin typeface="Cambria Math"/>
                                <a:ea typeface="Cambria Math"/>
                              </a:rPr>
                              <m:t>𝑛</m:t>
                            </m:r>
                          </m:den>
                        </m:f>
                      </m:e>
                    </m:rad>
                  </m:oMath>
                </a14:m>
                <a:r>
                  <a:rPr lang="en-US" dirty="0"/>
                  <a:t>. We rewrite this formula as follows by solving for </a:t>
                </a:r>
                <a14:m>
                  <m:oMath xmlns:m="http://schemas.openxmlformats.org/officeDocument/2006/math">
                    <m:r>
                      <a:rPr lang="en-US" i="1" dirty="0">
                        <a:latin typeface="Cambria Math" panose="02040503050406030204" pitchFamily="18" charset="0"/>
                      </a:rPr>
                      <m:t>𝑛</m:t>
                    </m:r>
                  </m:oMath>
                </a14:m>
                <a:r>
                  <a:rPr lang="en-US" dirty="0"/>
                  <a:t>.</a:t>
                </a:r>
              </a:p>
              <a:p>
                <a:pPr marL="0" indent="0" algn="ctr">
                  <a:spcBef>
                    <a:spcPts val="0"/>
                  </a:spcBef>
                  <a:buNone/>
                </a:pPr>
                <a14:m>
                  <m:oMath xmlns:m="http://schemas.openxmlformats.org/officeDocument/2006/math">
                    <m:r>
                      <a:rPr lang="en-US" b="1" i="1" smtClean="0">
                        <a:solidFill>
                          <a:schemeClr val="bg2"/>
                        </a:solidFill>
                        <a:latin typeface="Cambria Math"/>
                      </a:rPr>
                      <m:t>𝒏</m:t>
                    </m:r>
                    <m:r>
                      <a:rPr lang="en-US" b="1" i="1" smtClean="0">
                        <a:solidFill>
                          <a:schemeClr val="bg2"/>
                        </a:solidFill>
                        <a:latin typeface="Cambria Math"/>
                      </a:rPr>
                      <m:t>=</m:t>
                    </m:r>
                    <m:acc>
                      <m:accPr>
                        <m:chr m:val="̂"/>
                        <m:ctrlPr>
                          <a:rPr lang="en-US" b="1" i="1">
                            <a:solidFill>
                              <a:schemeClr val="bg2"/>
                            </a:solidFill>
                            <a:latin typeface="Cambria Math" panose="02040503050406030204" pitchFamily="18" charset="0"/>
                          </a:rPr>
                        </m:ctrlPr>
                      </m:accPr>
                      <m:e>
                        <m:r>
                          <a:rPr lang="en-US" b="1" i="1">
                            <a:solidFill>
                              <a:schemeClr val="bg2"/>
                            </a:solidFill>
                            <a:latin typeface="Cambria Math"/>
                          </a:rPr>
                          <m:t>𝒑</m:t>
                        </m:r>
                      </m:e>
                    </m:acc>
                    <m:r>
                      <a:rPr lang="en-US" b="1" i="1">
                        <a:solidFill>
                          <a:schemeClr val="bg2"/>
                        </a:solidFill>
                        <a:latin typeface="Cambria Math"/>
                      </a:rPr>
                      <m:t>(</m:t>
                    </m:r>
                    <m:r>
                      <a:rPr lang="en-US" b="1" i="1">
                        <a:solidFill>
                          <a:schemeClr val="bg2"/>
                        </a:solidFill>
                        <a:latin typeface="Cambria Math"/>
                      </a:rPr>
                      <m:t>𝟏</m:t>
                    </m:r>
                    <m:r>
                      <a:rPr lang="en-US" b="1" i="1">
                        <a:solidFill>
                          <a:schemeClr val="bg2"/>
                        </a:solidFill>
                        <a:latin typeface="Cambria Math"/>
                      </a:rPr>
                      <m:t>−</m:t>
                    </m:r>
                    <m:acc>
                      <m:accPr>
                        <m:chr m:val="̂"/>
                        <m:ctrlPr>
                          <a:rPr lang="en-US" b="1" i="1">
                            <a:solidFill>
                              <a:schemeClr val="bg2"/>
                            </a:solidFill>
                            <a:latin typeface="Cambria Math" panose="02040503050406030204" pitchFamily="18" charset="0"/>
                          </a:rPr>
                        </m:ctrlPr>
                      </m:accPr>
                      <m:e>
                        <m:r>
                          <a:rPr lang="en-US" b="1" i="1">
                            <a:solidFill>
                              <a:schemeClr val="bg2"/>
                            </a:solidFill>
                            <a:latin typeface="Cambria Math"/>
                          </a:rPr>
                          <m:t>𝒑</m:t>
                        </m:r>
                      </m:e>
                    </m:acc>
                    <m:r>
                      <a:rPr lang="en-US" b="1" i="1">
                        <a:solidFill>
                          <a:schemeClr val="bg2"/>
                        </a:solidFill>
                        <a:latin typeface="Cambria Math"/>
                      </a:rPr>
                      <m:t>)</m:t>
                    </m:r>
                    <m:sSup>
                      <m:sSupPr>
                        <m:ctrlPr>
                          <a:rPr lang="en-US" b="1" i="1">
                            <a:solidFill>
                              <a:schemeClr val="bg2"/>
                            </a:solidFill>
                            <a:latin typeface="Cambria Math" panose="02040503050406030204" pitchFamily="18" charset="0"/>
                          </a:rPr>
                        </m:ctrlPr>
                      </m:sSupPr>
                      <m:e>
                        <m:d>
                          <m:dPr>
                            <m:ctrlPr>
                              <a:rPr lang="en-US" b="1" i="1">
                                <a:solidFill>
                                  <a:schemeClr val="bg2"/>
                                </a:solidFill>
                                <a:latin typeface="Cambria Math" panose="02040503050406030204" pitchFamily="18" charset="0"/>
                              </a:rPr>
                            </m:ctrlPr>
                          </m:dPr>
                          <m:e>
                            <m:f>
                              <m:fPr>
                                <m:ctrlPr>
                                  <a:rPr lang="en-US" b="1" i="1">
                                    <a:solidFill>
                                      <a:schemeClr val="bg2"/>
                                    </a:solidFill>
                                    <a:latin typeface="Cambria Math" panose="02040503050406030204" pitchFamily="18" charset="0"/>
                                  </a:rPr>
                                </m:ctrlPr>
                              </m:fPr>
                              <m:num>
                                <m:sSub>
                                  <m:sSubPr>
                                    <m:ctrlPr>
                                      <a:rPr lang="en-US" b="1" i="1">
                                        <a:solidFill>
                                          <a:schemeClr val="bg2"/>
                                        </a:solidFill>
                                        <a:latin typeface="Cambria Math" panose="02040503050406030204" pitchFamily="18" charset="0"/>
                                      </a:rPr>
                                    </m:ctrlPr>
                                  </m:sSubPr>
                                  <m:e>
                                    <m:r>
                                      <a:rPr lang="en-US" b="1" i="1">
                                        <a:solidFill>
                                          <a:schemeClr val="bg2"/>
                                        </a:solidFill>
                                        <a:latin typeface="Cambria Math"/>
                                      </a:rPr>
                                      <m:t>𝒛</m:t>
                                    </m:r>
                                  </m:e>
                                  <m:sub>
                                    <m:f>
                                      <m:fPr>
                                        <m:type m:val="lin"/>
                                        <m:ctrlPr>
                                          <a:rPr lang="en-US" b="1" i="1">
                                            <a:solidFill>
                                              <a:schemeClr val="bg2"/>
                                            </a:solidFill>
                                            <a:latin typeface="Cambria Math" panose="02040503050406030204" pitchFamily="18" charset="0"/>
                                          </a:rPr>
                                        </m:ctrlPr>
                                      </m:fPr>
                                      <m:num>
                                        <m:r>
                                          <a:rPr lang="en-US" b="1" i="1">
                                            <a:solidFill>
                                              <a:schemeClr val="bg2"/>
                                            </a:solidFill>
                                            <a:latin typeface="Cambria Math"/>
                                            <a:ea typeface="Cambria Math"/>
                                          </a:rPr>
                                          <m:t>𝜶</m:t>
                                        </m:r>
                                      </m:num>
                                      <m:den>
                                        <m:r>
                                          <a:rPr lang="en-US" b="1" i="1">
                                            <a:solidFill>
                                              <a:schemeClr val="bg2"/>
                                            </a:solidFill>
                                            <a:latin typeface="Cambria Math"/>
                                          </a:rPr>
                                          <m:t>𝟐</m:t>
                                        </m:r>
                                      </m:den>
                                    </m:f>
                                  </m:sub>
                                </m:sSub>
                              </m:num>
                              <m:den>
                                <m:r>
                                  <a:rPr lang="en-US" b="1" i="1">
                                    <a:solidFill>
                                      <a:schemeClr val="bg2"/>
                                    </a:solidFill>
                                    <a:latin typeface="Cambria Math"/>
                                  </a:rPr>
                                  <m:t>𝒎</m:t>
                                </m:r>
                              </m:den>
                            </m:f>
                          </m:e>
                        </m:d>
                      </m:e>
                      <m:sup>
                        <m:r>
                          <a:rPr lang="en-US" b="1" i="1">
                            <a:solidFill>
                              <a:schemeClr val="bg2"/>
                            </a:solidFill>
                            <a:latin typeface="Cambria Math"/>
                          </a:rPr>
                          <m:t>𝟐</m:t>
                        </m:r>
                      </m:sup>
                    </m:sSup>
                  </m:oMath>
                </a14:m>
                <a:r>
                  <a:rPr lang="en-US" b="1" dirty="0">
                    <a:solidFill>
                      <a:schemeClr val="bg2"/>
                    </a:solidFill>
                  </a:rPr>
                  <a:t> </a:t>
                </a:r>
              </a:p>
              <a:p>
                <a:pPr marL="0" indent="0" algn="ctr">
                  <a:spcBef>
                    <a:spcPts val="0"/>
                  </a:spcBef>
                  <a:buNone/>
                </a:pPr>
                <a:endParaRPr lang="en-US" dirty="0"/>
              </a:p>
              <a:p>
                <a:pPr marL="0" indent="0">
                  <a:spcBef>
                    <a:spcPts val="0"/>
                  </a:spcBef>
                  <a:buNone/>
                </a:pPr>
                <a:r>
                  <a:rPr lang="en-US" dirty="0"/>
                  <a:t>This is the minimum sample size needed to attain a margin of error of size </a:t>
                </a:r>
                <a14:m>
                  <m:oMath xmlns:m="http://schemas.openxmlformats.org/officeDocument/2006/math">
                    <m:r>
                      <a:rPr lang="en-US" i="1" dirty="0">
                        <a:latin typeface="Cambria Math" panose="02040503050406030204" pitchFamily="18" charset="0"/>
                      </a:rPr>
                      <m:t>𝑚</m:t>
                    </m:r>
                  </m:oMath>
                </a14:m>
                <a:r>
                  <a:rPr lang="en-US" dirty="0"/>
                  <a:t>. If the value of </a:t>
                </a:r>
                <a14:m>
                  <m:oMath xmlns:m="http://schemas.openxmlformats.org/officeDocument/2006/math">
                    <m:r>
                      <a:rPr lang="en-US" i="1" dirty="0">
                        <a:latin typeface="Cambria Math" panose="02040503050406030204" pitchFamily="18" charset="0"/>
                      </a:rPr>
                      <m:t>𝑛</m:t>
                    </m:r>
                  </m:oMath>
                </a14:m>
                <a:r>
                  <a:rPr lang="en-US" dirty="0"/>
                  <a:t> is not a whole number, round up to the nearest whole number.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t="-914" r="-966"/>
                </a:stretch>
              </a:blipFill>
            </p:spPr>
            <p:txBody>
              <a:bodyPr/>
              <a:lstStyle/>
              <a:p>
                <a:r>
                  <a:rPr lang="en-US">
                    <a:noFill/>
                  </a:rPr>
                  <a:t> </a:t>
                </a:r>
              </a:p>
            </p:txBody>
          </p:sp>
        </mc:Fallback>
      </mc:AlternateContent>
    </p:spTree>
    <p:extLst>
      <p:ext uri="{BB962C8B-B14F-4D97-AF65-F5344CB8AC3E}">
        <p14:creationId xmlns:p14="http://schemas.microsoft.com/office/powerpoint/2010/main" val="25265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the Margin of Error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dirty="0"/>
                  <a:t>In order to use the formula </a:t>
                </a:r>
                <a14:m>
                  <m:oMath xmlns:m="http://schemas.openxmlformats.org/officeDocument/2006/math">
                    <m:r>
                      <a:rPr lang="en-US" b="0" i="1">
                        <a:latin typeface="Cambria Math"/>
                      </a:rPr>
                      <m:t>𝑛</m:t>
                    </m:r>
                    <m:r>
                      <a:rPr lang="en-US" b="0" i="1">
                        <a:latin typeface="Cambria Math"/>
                      </a:rPr>
                      <m:t>=</m:t>
                    </m:r>
                    <m:acc>
                      <m:accPr>
                        <m:chr m:val="̂"/>
                        <m:ctrlPr>
                          <a:rPr lang="en-US" i="1">
                            <a:latin typeface="Cambria Math" panose="02040503050406030204" pitchFamily="18" charset="0"/>
                          </a:rPr>
                        </m:ctrlPr>
                      </m:accPr>
                      <m:e>
                        <m:r>
                          <a:rPr lang="en-US" b="0" i="1">
                            <a:latin typeface="Cambria Math"/>
                          </a:rPr>
                          <m:t>𝑝</m:t>
                        </m:r>
                      </m:e>
                    </m:acc>
                    <m:r>
                      <a:rPr lang="en-US" b="0" i="1">
                        <a:latin typeface="Cambria Math"/>
                      </a:rPr>
                      <m:t>(1−</m:t>
                    </m:r>
                    <m:acc>
                      <m:accPr>
                        <m:chr m:val="̂"/>
                        <m:ctrlPr>
                          <a:rPr lang="en-US" i="1">
                            <a:latin typeface="Cambria Math" panose="02040503050406030204" pitchFamily="18" charset="0"/>
                          </a:rPr>
                        </m:ctrlPr>
                      </m:accPr>
                      <m:e>
                        <m:r>
                          <a:rPr lang="en-US" b="0" i="1">
                            <a:latin typeface="Cambria Math"/>
                          </a:rPr>
                          <m:t>𝑝</m:t>
                        </m:r>
                      </m:e>
                    </m:acc>
                    <m:r>
                      <a:rPr lang="en-US" b="0"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0" i="1">
                                        <a:latin typeface="Cambria Math"/>
                                      </a:rPr>
                                      <m:t>𝑧</m:t>
                                    </m:r>
                                  </m:e>
                                  <m:sub>
                                    <m:f>
                                      <m:fPr>
                                        <m:type m:val="lin"/>
                                        <m:ctrlPr>
                                          <a:rPr lang="en-US" i="1">
                                            <a:latin typeface="Cambria Math" panose="02040503050406030204" pitchFamily="18" charset="0"/>
                                          </a:rPr>
                                        </m:ctrlPr>
                                      </m:fPr>
                                      <m:num>
                                        <m:r>
                                          <a:rPr lang="en-US" b="0" i="1">
                                            <a:latin typeface="Cambria Math"/>
                                            <a:ea typeface="Cambria Math"/>
                                          </a:rPr>
                                          <m:t>𝛼</m:t>
                                        </m:r>
                                      </m:num>
                                      <m:den>
                                        <m:r>
                                          <a:rPr lang="en-US" b="0" i="1">
                                            <a:latin typeface="Cambria Math"/>
                                          </a:rPr>
                                          <m:t>2</m:t>
                                        </m:r>
                                      </m:den>
                                    </m:f>
                                  </m:sub>
                                </m:sSub>
                              </m:num>
                              <m:den>
                                <m:r>
                                  <a:rPr lang="en-US" b="0" i="1">
                                    <a:latin typeface="Cambria Math"/>
                                  </a:rPr>
                                  <m:t>𝑚</m:t>
                                </m:r>
                              </m:den>
                            </m:f>
                          </m:e>
                        </m:d>
                      </m:e>
                      <m:sup>
                        <m:r>
                          <a:rPr lang="en-US" b="0" i="1">
                            <a:latin typeface="Cambria Math"/>
                          </a:rPr>
                          <m:t>2</m:t>
                        </m:r>
                      </m:sup>
                    </m:sSup>
                  </m:oMath>
                </a14:m>
                <a:r>
                  <a:rPr lang="en-US" dirty="0"/>
                  <a:t>, we need a value for </a:t>
                </a:r>
                <a14:m>
                  <m:oMath xmlns:m="http://schemas.openxmlformats.org/officeDocument/2006/math">
                    <m:r>
                      <a:rPr lang="en-US" b="0" i="1">
                        <a:latin typeface="Cambria Math"/>
                      </a:rPr>
                      <m:t>𝑚</m:t>
                    </m:r>
                  </m:oMath>
                </a14:m>
                <a:r>
                  <a:rPr lang="en-US" dirty="0"/>
                  <a:t> and </a:t>
                </a:r>
                <a14:m>
                  <m:oMath xmlns:m="http://schemas.openxmlformats.org/officeDocument/2006/math">
                    <m:acc>
                      <m:accPr>
                        <m:chr m:val="̂"/>
                        <m:ctrlPr>
                          <a:rPr lang="en-US" i="1">
                            <a:latin typeface="Cambria Math" panose="02040503050406030204" pitchFamily="18" charset="0"/>
                          </a:rPr>
                        </m:ctrlPr>
                      </m:accPr>
                      <m:e>
                        <m:r>
                          <a:rPr lang="en-US" b="0" i="1">
                            <a:latin typeface="Cambria Math"/>
                          </a:rPr>
                          <m:t>𝑝</m:t>
                        </m:r>
                      </m:e>
                    </m:acc>
                  </m:oMath>
                </a14:m>
                <a:r>
                  <a:rPr lang="en-US" dirty="0"/>
                  <a:t>. We can set the value of </a:t>
                </a:r>
                <a14:m>
                  <m:oMath xmlns:m="http://schemas.openxmlformats.org/officeDocument/2006/math">
                    <m:r>
                      <a:rPr lang="en-US" b="0" i="1">
                        <a:latin typeface="Cambria Math"/>
                      </a:rPr>
                      <m:t>𝑚</m:t>
                    </m:r>
                  </m:oMath>
                </a14:m>
                <a:r>
                  <a:rPr lang="en-US" dirty="0"/>
                  <a:t>, but we don’t know ahead of time what </a:t>
                </a:r>
                <a14:m>
                  <m:oMath xmlns:m="http://schemas.openxmlformats.org/officeDocument/2006/math">
                    <m:acc>
                      <m:accPr>
                        <m:chr m:val="̂"/>
                        <m:ctrlPr>
                          <a:rPr lang="en-US" i="1">
                            <a:latin typeface="Cambria Math" panose="02040503050406030204" pitchFamily="18" charset="0"/>
                          </a:rPr>
                        </m:ctrlPr>
                      </m:accPr>
                      <m:e>
                        <m:r>
                          <a:rPr lang="en-US" b="0" i="1">
                            <a:latin typeface="Cambria Math"/>
                          </a:rPr>
                          <m:t>𝑝</m:t>
                        </m:r>
                      </m:e>
                    </m:acc>
                  </m:oMath>
                </a14:m>
                <a:r>
                  <a:rPr lang="en-US" dirty="0"/>
                  <a:t> is going to be.</a:t>
                </a:r>
              </a:p>
              <a:p>
                <a:endParaRPr lang="en-US" dirty="0"/>
              </a:p>
              <a:p>
                <a:pPr marL="0" indent="0">
                  <a:buNone/>
                </a:pPr>
                <a:r>
                  <a:rPr lang="en-US" dirty="0"/>
                  <a:t>There are two ways to determine a value for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r>
                  <a:rPr lang="en-US" dirty="0"/>
                  <a:t>.</a:t>
                </a:r>
              </a:p>
              <a:p>
                <a:pPr marL="777240" lvl="1" indent="-457200">
                  <a:buFont typeface="+mj-lt"/>
                  <a:buAutoNum type="arabicPeriod"/>
                </a:pPr>
                <a:r>
                  <a:rPr lang="en-US" sz="2400" dirty="0"/>
                  <a:t>Use a value that is available from a previously drawn sample.</a:t>
                </a:r>
              </a:p>
              <a:p>
                <a:pPr marL="777240" lvl="1" indent="-457200">
                  <a:buFont typeface="+mj-lt"/>
                  <a:buAutoNum type="arabicPeriod"/>
                </a:pPr>
                <a:r>
                  <a:rPr lang="en-US" sz="2400" dirty="0"/>
                  <a:t>To assume that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a:rPr>
                          <m:t>𝑝</m:t>
                        </m:r>
                      </m:e>
                    </m:acc>
                  </m:oMath>
                </a14:m>
                <a:r>
                  <a:rPr lang="en-US" sz="2400" dirty="0"/>
                  <a:t> = 0.5, which makes the margin of error as large as possible for any sample size. In this case, the formula simplifies to </a:t>
                </a:r>
                <a14:m>
                  <m:oMath xmlns:m="http://schemas.openxmlformats.org/officeDocument/2006/math">
                    <m:r>
                      <a:rPr lang="en-US" sz="2400" i="1">
                        <a:latin typeface="Cambria Math"/>
                      </a:rPr>
                      <m:t>𝑛</m:t>
                    </m:r>
                    <m:r>
                      <a:rPr lang="en-US" sz="2400" i="1">
                        <a:latin typeface="Cambria Math"/>
                      </a:rPr>
                      <m:t>=0.25</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𝑧</m:t>
                                    </m:r>
                                  </m:e>
                                  <m:sub>
                                    <m:f>
                                      <m:fPr>
                                        <m:type m:val="lin"/>
                                        <m:ctrlPr>
                                          <a:rPr lang="en-US" sz="2400" i="1">
                                            <a:latin typeface="Cambria Math" panose="02040503050406030204" pitchFamily="18" charset="0"/>
                                          </a:rPr>
                                        </m:ctrlPr>
                                      </m:fPr>
                                      <m:num>
                                        <m:r>
                                          <a:rPr lang="en-US" sz="2400" i="1">
                                            <a:latin typeface="Cambria Math"/>
                                            <a:ea typeface="Cambria Math"/>
                                          </a:rPr>
                                          <m:t>𝛼</m:t>
                                        </m:r>
                                      </m:num>
                                      <m:den>
                                        <m:r>
                                          <a:rPr lang="en-US" sz="2400" i="1">
                                            <a:latin typeface="Cambria Math"/>
                                          </a:rPr>
                                          <m:t>2</m:t>
                                        </m:r>
                                      </m:den>
                                    </m:f>
                                  </m:sub>
                                </m:sSub>
                              </m:num>
                              <m:den>
                                <m:r>
                                  <a:rPr lang="en-US" sz="2400" i="1">
                                    <a:latin typeface="Cambria Math"/>
                                  </a:rPr>
                                  <m:t>𝑚</m:t>
                                </m:r>
                              </m:den>
                            </m:f>
                          </m:e>
                        </m:d>
                      </m:e>
                      <m:sup>
                        <m:r>
                          <a:rPr lang="en-US" sz="2400" i="1">
                            <a:latin typeface="Cambria Math"/>
                          </a:rPr>
                          <m:t>2</m:t>
                        </m:r>
                      </m:sup>
                    </m:sSup>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r="-1655"/>
                </a:stretch>
              </a:blipFill>
            </p:spPr>
            <p:txBody>
              <a:bodyPr/>
              <a:lstStyle/>
              <a:p>
                <a:r>
                  <a:rPr lang="en-US">
                    <a:noFill/>
                  </a:rPr>
                  <a:t> </a:t>
                </a:r>
              </a:p>
            </p:txBody>
          </p:sp>
        </mc:Fallback>
      </mc:AlternateContent>
    </p:spTree>
    <p:extLst>
      <p:ext uri="{BB962C8B-B14F-4D97-AF65-F5344CB8AC3E}">
        <p14:creationId xmlns:p14="http://schemas.microsoft.com/office/powerpoint/2010/main" val="387960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1: Finding the Sample Size</a:t>
            </a:r>
          </a:p>
        </p:txBody>
      </p:sp>
      <p:sp>
        <p:nvSpPr>
          <p:cNvPr id="4" name="Content Placeholder 3"/>
          <p:cNvSpPr>
            <a:spLocks noGrp="1"/>
          </p:cNvSpPr>
          <p:nvPr>
            <p:ph sz="quarter" idx="12"/>
          </p:nvPr>
        </p:nvSpPr>
        <p:spPr>
          <a:xfrm>
            <a:off x="152400" y="1160418"/>
            <a:ext cx="8763000" cy="685800"/>
          </a:xfrm>
        </p:spPr>
        <p:txBody>
          <a:bodyPr/>
          <a:lstStyle/>
          <a:p>
            <a:pPr marL="0" indent="0">
              <a:spcBef>
                <a:spcPts val="0"/>
              </a:spcBef>
              <a:buNone/>
            </a:pPr>
            <a:r>
              <a:rPr lang="en-US" dirty="0"/>
              <a:t>In a survey of 800 music teachers, 632 said that music education has a positive effect on academic performance. Estimate the sample size needed so that a 95% confidence interval will have a margin of error of 0.025.</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139430" y="2971800"/>
                <a:ext cx="8852170" cy="3657600"/>
              </a:xfrm>
            </p:spPr>
            <p:txBody>
              <a:bodyPr/>
              <a:lstStyle/>
              <a:p>
                <a:pPr marL="0" indent="0">
                  <a:spcAft>
                    <a:spcPts val="0"/>
                  </a:spcAft>
                  <a:buNone/>
                </a:pPr>
                <a:r>
                  <a:rPr lang="en-US" sz="2200" b="1" dirty="0"/>
                  <a:t>Solution:</a:t>
                </a:r>
              </a:p>
              <a:p>
                <a:pPr marL="0" indent="0">
                  <a:spcAft>
                    <a:spcPts val="0"/>
                  </a:spcAft>
                  <a:buNone/>
                </a:pPr>
                <a:r>
                  <a:rPr lang="en-US" dirty="0"/>
                  <a:t>From the bottom row of Table A.3, or by technology, we see that the critical value for a 95% confidence interval is 1.96. </a:t>
                </a:r>
              </a:p>
              <a:p>
                <a:pPr marL="0" indent="0">
                  <a:spcBef>
                    <a:spcPts val="0"/>
                  </a:spcBef>
                  <a:spcAft>
                    <a:spcPts val="0"/>
                  </a:spcAft>
                  <a:buNone/>
                </a:pPr>
                <a:r>
                  <a:rPr lang="en-US" dirty="0"/>
                  <a:t>We compute</a:t>
                </a:r>
                <a14:m>
                  <m:oMath xmlns:m="http://schemas.openxmlformats.org/officeDocument/2006/math">
                    <m:r>
                      <a:rPr lang="en-US">
                        <a:latin typeface="Cambria Math"/>
                      </a:rPr>
                      <m:t> </m:t>
                    </m:r>
                    <m:acc>
                      <m:accPr>
                        <m:chr m:val="̂"/>
                        <m:ctrlPr>
                          <a:rPr lang="en-US" i="1">
                            <a:latin typeface="Cambria Math" panose="02040503050406030204" pitchFamily="18" charset="0"/>
                          </a:rPr>
                        </m:ctrlPr>
                      </m:accPr>
                      <m:e>
                        <m:r>
                          <a:rPr lang="en-US" i="1">
                            <a:latin typeface="Cambria Math"/>
                          </a:rPr>
                          <m:t>𝑝</m:t>
                        </m:r>
                      </m:e>
                    </m:acc>
                    <m:r>
                      <a:rPr lang="en-US">
                        <a:latin typeface="Cambria Math"/>
                      </a:rPr>
                      <m:t>= </m:t>
                    </m:r>
                    <m:f>
                      <m:fPr>
                        <m:ctrlPr>
                          <a:rPr lang="en-US" i="1">
                            <a:latin typeface="Cambria Math" panose="02040503050406030204" pitchFamily="18" charset="0"/>
                          </a:rPr>
                        </m:ctrlPr>
                      </m:fPr>
                      <m:num>
                        <m:r>
                          <a:rPr lang="en-US" i="1">
                            <a:latin typeface="Cambria Math"/>
                          </a:rPr>
                          <m:t>𝑥</m:t>
                        </m:r>
                      </m:num>
                      <m:den>
                        <m:r>
                          <a:rPr lang="en-US" i="1">
                            <a:latin typeface="Cambria Math"/>
                          </a:rPr>
                          <m:t>𝑛</m:t>
                        </m:r>
                      </m:den>
                    </m:f>
                    <m:r>
                      <a:rPr lang="en-US" i="1">
                        <a:latin typeface="Cambria Math"/>
                      </a:rPr>
                      <m:t>=</m:t>
                    </m:r>
                    <m:f>
                      <m:fPr>
                        <m:ctrlPr>
                          <a:rPr lang="en-US" i="1">
                            <a:latin typeface="Cambria Math" panose="02040503050406030204" pitchFamily="18" charset="0"/>
                          </a:rPr>
                        </m:ctrlPr>
                      </m:fPr>
                      <m:num>
                        <m:r>
                          <a:rPr lang="en-US" b="0" i="1" smtClean="0">
                            <a:latin typeface="Cambria Math" panose="02040503050406030204" pitchFamily="18" charset="0"/>
                          </a:rPr>
                          <m:t>632</m:t>
                        </m:r>
                      </m:num>
                      <m:den>
                        <m:r>
                          <a:rPr lang="en-US" b="0" i="1" smtClean="0">
                            <a:latin typeface="Cambria Math" panose="02040503050406030204" pitchFamily="18" charset="0"/>
                          </a:rPr>
                          <m:t>800</m:t>
                        </m:r>
                      </m:den>
                    </m:f>
                    <m:r>
                      <a:rPr lang="en-US" i="1">
                        <a:latin typeface="Cambria Math"/>
                      </a:rPr>
                      <m:t>=0.7</m:t>
                    </m:r>
                    <m:r>
                      <a:rPr lang="en-US" b="0" i="1" smtClean="0">
                        <a:latin typeface="Cambria Math" panose="02040503050406030204" pitchFamily="18" charset="0"/>
                      </a:rPr>
                      <m:t>9</m:t>
                    </m:r>
                  </m:oMath>
                </a14:m>
                <a:r>
                  <a:rPr lang="en-US" dirty="0"/>
                  <a:t>. The desired margin of error is </a:t>
                </a:r>
                <a14:m>
                  <m:oMath xmlns:m="http://schemas.openxmlformats.org/officeDocument/2006/math">
                    <m:r>
                      <a:rPr lang="en-US" i="1">
                        <a:latin typeface="Cambria Math"/>
                      </a:rPr>
                      <m:t>𝑚</m:t>
                    </m:r>
                    <m:r>
                      <a:rPr lang="en-US" i="1">
                        <a:latin typeface="Cambria Math"/>
                      </a:rPr>
                      <m:t> </m:t>
                    </m:r>
                  </m:oMath>
                </a14:m>
                <a:r>
                  <a:rPr lang="en-US" dirty="0"/>
                  <a:t>= 0.025. The necessary sample size is</a:t>
                </a:r>
              </a:p>
              <a:p>
                <a:pPr marL="0" indent="0">
                  <a:spcBef>
                    <a:spcPts val="0"/>
                  </a:spcBef>
                  <a:spcAft>
                    <a:spcPts val="0"/>
                  </a:spcAft>
                  <a:buNone/>
                </a:pPr>
                <a:r>
                  <a:rPr lang="en-US" dirty="0"/>
                  <a:t>		</a:t>
                </a:r>
                <a14:m>
                  <m:oMath xmlns:m="http://schemas.openxmlformats.org/officeDocument/2006/math">
                    <m:r>
                      <a:rPr lang="en-US" i="1">
                        <a:latin typeface="Cambria Math"/>
                      </a:rPr>
                      <m:t>𝑛</m:t>
                    </m:r>
                    <m:r>
                      <a:rPr lang="en-US" i="1">
                        <a:latin typeface="Cambria Math"/>
                      </a:rPr>
                      <m:t>=</m:t>
                    </m:r>
                    <m:acc>
                      <m:accPr>
                        <m:chr m:val="̂"/>
                        <m:ctrlPr>
                          <a:rPr lang="en-US" i="1">
                            <a:latin typeface="Cambria Math" panose="02040503050406030204" pitchFamily="18" charset="0"/>
                          </a:rPr>
                        </m:ctrlPr>
                      </m:accPr>
                      <m:e>
                        <m:r>
                          <a:rPr lang="en-US" i="1">
                            <a:latin typeface="Cambria Math"/>
                          </a:rPr>
                          <m:t>𝑝</m:t>
                        </m:r>
                      </m:e>
                    </m:acc>
                    <m:r>
                      <a:rPr lang="en-US" i="1">
                        <a:latin typeface="Cambria Math"/>
                      </a:rPr>
                      <m:t>(1−</m:t>
                    </m:r>
                    <m:acc>
                      <m:accPr>
                        <m:chr m:val="̂"/>
                        <m:ctrlPr>
                          <a:rPr lang="en-US" i="1">
                            <a:latin typeface="Cambria Math" panose="02040503050406030204" pitchFamily="18" charset="0"/>
                          </a:rPr>
                        </m:ctrlPr>
                      </m:accPr>
                      <m:e>
                        <m:r>
                          <a:rPr lang="en-US" i="1">
                            <a:latin typeface="Cambria Math"/>
                          </a:rPr>
                          <m:t>𝑝</m:t>
                        </m:r>
                      </m:e>
                    </m:acc>
                    <m:r>
                      <a:rPr lang="en-US" i="1">
                        <a:latin typeface="Cambria Math"/>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num>
                              <m:den>
                                <m:r>
                                  <a:rPr lang="en-US" i="1">
                                    <a:latin typeface="Cambria Math"/>
                                  </a:rPr>
                                  <m:t>𝑚</m:t>
                                </m:r>
                              </m:den>
                            </m:f>
                          </m:e>
                        </m:d>
                      </m:e>
                      <m:sup>
                        <m:r>
                          <a:rPr lang="en-US" i="1">
                            <a:latin typeface="Cambria Math"/>
                          </a:rPr>
                          <m:t>2</m:t>
                        </m:r>
                      </m:sup>
                    </m:sSup>
                  </m:oMath>
                </a14:m>
                <a:endParaRPr lang="en-US" dirty="0"/>
              </a:p>
              <a:p>
                <a:pPr marL="0" indent="0">
                  <a:spcBef>
                    <a:spcPts val="0"/>
                  </a:spcBef>
                  <a:spcAft>
                    <a:spcPts val="0"/>
                  </a:spcAft>
                  <a:buNone/>
                </a:pPr>
                <a:r>
                  <a:rPr lang="en-US" dirty="0"/>
                  <a:t>		     =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(0.</m:t>
                        </m:r>
                        <m:r>
                          <a:rPr lang="en-US" b="0" i="1" smtClean="0">
                            <a:latin typeface="Cambria Math" panose="02040503050406030204" pitchFamily="18" charset="0"/>
                          </a:rPr>
                          <m:t>79</m:t>
                        </m:r>
                        <m:r>
                          <a:rPr lang="en-US" i="1">
                            <a:latin typeface="Cambria Math" panose="02040503050406030204" pitchFamily="18" charset="0"/>
                          </a:rPr>
                          <m:t>)(1−0.7</m:t>
                        </m:r>
                        <m:r>
                          <a:rPr lang="en-US" b="0" i="1" smtClean="0">
                            <a:latin typeface="Cambria Math" panose="02040503050406030204" pitchFamily="18" charset="0"/>
                          </a:rPr>
                          <m:t>9</m:t>
                        </m:r>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1.96</m:t>
                                </m:r>
                              </m:num>
                              <m:den>
                                <m:r>
                                  <a:rPr lang="en-US" i="1">
                                    <a:latin typeface="Cambria Math"/>
                                  </a:rPr>
                                  <m:t>0.0</m:t>
                                </m:r>
                                <m:r>
                                  <a:rPr lang="en-US" b="0" i="1" smtClean="0">
                                    <a:latin typeface="Cambria Math" panose="02040503050406030204" pitchFamily="18" charset="0"/>
                                  </a:rPr>
                                  <m:t>25</m:t>
                                </m:r>
                              </m:den>
                            </m:f>
                          </m:e>
                        </m:d>
                      </m:e>
                      <m:sup>
                        <m:r>
                          <a:rPr lang="en-US" i="1">
                            <a:latin typeface="Cambria Math"/>
                          </a:rPr>
                          <m:t>2</m:t>
                        </m:r>
                      </m:sup>
                    </m:sSup>
                    <m:r>
                      <a:rPr lang="en-US" i="1">
                        <a:latin typeface="Cambria Math" panose="02040503050406030204" pitchFamily="18" charset="0"/>
                      </a:rPr>
                      <m:t>=</m:t>
                    </m:r>
                    <m:r>
                      <a:rPr lang="en-US" b="0" i="1" smtClean="0">
                        <a:latin typeface="Cambria Math" panose="02040503050406030204" pitchFamily="18" charset="0"/>
                      </a:rPr>
                      <m:t>1019.71</m:t>
                    </m:r>
                  </m:oMath>
                </a14:m>
                <a:endParaRPr lang="en-US" dirty="0"/>
              </a:p>
              <a:p>
                <a:pPr marL="0" indent="0">
                  <a:spcBef>
                    <a:spcPts val="0"/>
                  </a:spcBef>
                  <a:spcAft>
                    <a:spcPts val="0"/>
                  </a:spcAft>
                  <a:buNone/>
                </a:pPr>
                <a:r>
                  <a:rPr lang="en-US" dirty="0"/>
                  <a:t>We round up to 1020.</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139430" y="2971800"/>
                <a:ext cx="8852170" cy="3657600"/>
              </a:xfrm>
              <a:blipFill>
                <a:blip r:embed="rId3"/>
                <a:stretch>
                  <a:fillRect l="-1102" t="-1167" r="-207" b="-4167"/>
                </a:stretch>
              </a:blipFill>
            </p:spPr>
            <p:txBody>
              <a:bodyPr/>
              <a:lstStyle/>
              <a:p>
                <a:r>
                  <a:rPr lang="en-US">
                    <a:noFill/>
                  </a:rPr>
                  <a:t> </a:t>
                </a:r>
              </a:p>
            </p:txBody>
          </p:sp>
        </mc:Fallback>
      </mc:AlternateContent>
      <p:pic>
        <p:nvPicPr>
          <p:cNvPr id="3" name="Content Placeholder 2" descr="Image of Table A.3 which shows that the critical value of a 95% confidence interval is 1.960."/>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650702" y="2362200"/>
            <a:ext cx="3340898" cy="944962"/>
          </a:xfrm>
        </p:spPr>
      </p:pic>
    </p:spTree>
    <p:extLst>
      <p:ext uri="{BB962C8B-B14F-4D97-AF65-F5344CB8AC3E}">
        <p14:creationId xmlns:p14="http://schemas.microsoft.com/office/powerpoint/2010/main" val="396836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Example 2: Finding the Sample Size</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76200" y="1160418"/>
                <a:ext cx="9067800" cy="685800"/>
              </a:xfrm>
            </p:spPr>
            <p:txBody>
              <a:bodyPr/>
              <a:lstStyle/>
              <a:p>
                <a:pPr marL="0" indent="0">
                  <a:buNone/>
                </a:pPr>
                <a:r>
                  <a:rPr lang="en-US" dirty="0"/>
                  <a:t>We plan to sample parents in order to construct a 95% confidence interval for the proportion who believe that physical education has a positive effect on academic performance. We have no value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oMath>
                </a14:m>
                <a:r>
                  <a:rPr lang="en-US" i="1" dirty="0"/>
                  <a:t> </a:t>
                </a:r>
                <a:r>
                  <a:rPr lang="en-US" dirty="0"/>
                  <a:t>available. Estimate the sample size needed so that a 95% confidence interval will have a margin of error of 0.025.</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76200" y="1160418"/>
                <a:ext cx="9067800" cy="685800"/>
              </a:xfrm>
              <a:blipFill>
                <a:blip r:embed="rId3"/>
                <a:stretch>
                  <a:fillRect l="-1076" t="-7080" b="-199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quarter" idx="14"/>
              </p:nvPr>
            </p:nvSpPr>
            <p:spPr>
              <a:xfrm>
                <a:off x="76200" y="3048000"/>
                <a:ext cx="8852170" cy="3657600"/>
              </a:xfrm>
            </p:spPr>
            <p:txBody>
              <a:bodyPr/>
              <a:lstStyle/>
              <a:p>
                <a:pPr marL="0" indent="0">
                  <a:spcAft>
                    <a:spcPts val="0"/>
                  </a:spcAft>
                  <a:buNone/>
                </a:pPr>
                <a:r>
                  <a:rPr lang="en-US" sz="2200" b="1" dirty="0"/>
                  <a:t>Solution:</a:t>
                </a:r>
              </a:p>
              <a:p>
                <a:pPr marL="0" indent="0">
                  <a:spcAft>
                    <a:spcPts val="0"/>
                  </a:spcAft>
                  <a:buNone/>
                </a:pPr>
                <a:r>
                  <a:rPr lang="en-US" dirty="0"/>
                  <a:t>From the bottom row of Table A.3, or by </a:t>
                </a:r>
                <a:br>
                  <a:rPr lang="en-US" dirty="0"/>
                </a:br>
                <a:r>
                  <a:rPr lang="en-US" dirty="0"/>
                  <a:t>technology, we see that the critical value </a:t>
                </a:r>
                <a:br>
                  <a:rPr lang="en-US" dirty="0"/>
                </a:br>
                <a:r>
                  <a:rPr lang="en-US" dirty="0"/>
                  <a:t>for a 95% confidence interval is 1.96. </a:t>
                </a:r>
              </a:p>
              <a:p>
                <a:pPr marL="0" indent="0">
                  <a:spcBef>
                    <a:spcPts val="0"/>
                  </a:spcBef>
                  <a:spcAft>
                    <a:spcPts val="0"/>
                  </a:spcAft>
                  <a:buNone/>
                </a:pPr>
                <a:r>
                  <a:rPr lang="en-US" dirty="0"/>
                  <a:t>Since we have no estimate of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r>
                  <a:rPr lang="en-US" dirty="0"/>
                  <a:t>, use the formula </a:t>
                </a:r>
                <a14:m>
                  <m:oMath xmlns:m="http://schemas.openxmlformats.org/officeDocument/2006/math">
                    <m:r>
                      <a:rPr lang="en-US" i="1">
                        <a:latin typeface="Cambria Math"/>
                      </a:rPr>
                      <m:t>𝑛</m:t>
                    </m:r>
                    <m:r>
                      <a:rPr lang="en-US" i="1">
                        <a:latin typeface="Cambria Math"/>
                      </a:rPr>
                      <m:t>=0.25</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num>
                              <m:den>
                                <m:r>
                                  <a:rPr lang="en-US" i="1">
                                    <a:latin typeface="Cambria Math"/>
                                  </a:rPr>
                                  <m:t>𝑚</m:t>
                                </m:r>
                              </m:den>
                            </m:f>
                          </m:e>
                        </m:d>
                      </m:e>
                      <m:sup>
                        <m:r>
                          <a:rPr lang="en-US" i="1">
                            <a:latin typeface="Cambria Math"/>
                          </a:rPr>
                          <m:t>2</m:t>
                        </m:r>
                      </m:sup>
                    </m:sSup>
                  </m:oMath>
                </a14:m>
                <a:r>
                  <a:rPr lang="en-US" dirty="0"/>
                  <a:t>. The desired margin of error is </a:t>
                </a:r>
                <a14:m>
                  <m:oMath xmlns:m="http://schemas.openxmlformats.org/officeDocument/2006/math">
                    <m:r>
                      <a:rPr lang="en-US" i="1">
                        <a:latin typeface="Cambria Math"/>
                      </a:rPr>
                      <m:t>𝑚</m:t>
                    </m:r>
                    <m:r>
                      <a:rPr lang="en-US" i="1">
                        <a:latin typeface="Cambria Math"/>
                      </a:rPr>
                      <m:t> </m:t>
                    </m:r>
                  </m:oMath>
                </a14:m>
                <a:r>
                  <a:rPr lang="en-US" dirty="0"/>
                  <a:t>= 0.025. The necessary sample size is</a:t>
                </a:r>
              </a:p>
              <a:p>
                <a:pPr marL="0" indent="0">
                  <a:spcBef>
                    <a:spcPts val="0"/>
                  </a:spcBef>
                  <a:spcAft>
                    <a:spcPts val="0"/>
                  </a:spcAft>
                  <a:buNone/>
                </a:pPr>
                <a:r>
                  <a:rPr lang="en-US" dirty="0"/>
                  <a:t>		</a:t>
                </a:r>
                <a14:m>
                  <m:oMath xmlns:m="http://schemas.openxmlformats.org/officeDocument/2006/math">
                    <m:r>
                      <a:rPr lang="en-US" i="1">
                        <a:latin typeface="Cambria Math"/>
                      </a:rPr>
                      <m:t>𝑛</m:t>
                    </m:r>
                    <m:r>
                      <a:rPr lang="en-US" i="1">
                        <a:latin typeface="Cambria Math"/>
                      </a:rPr>
                      <m:t>=0.25</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𝑧</m:t>
                                    </m:r>
                                  </m:e>
                                  <m:sub>
                                    <m:f>
                                      <m:fPr>
                                        <m:type m:val="lin"/>
                                        <m:ctrlPr>
                                          <a:rPr lang="en-US" i="1">
                                            <a:latin typeface="Cambria Math" panose="02040503050406030204" pitchFamily="18" charset="0"/>
                                          </a:rPr>
                                        </m:ctrlPr>
                                      </m:fPr>
                                      <m:num>
                                        <m:r>
                                          <a:rPr lang="en-US" i="1">
                                            <a:latin typeface="Cambria Math"/>
                                            <a:ea typeface="Cambria Math"/>
                                          </a:rPr>
                                          <m:t>𝛼</m:t>
                                        </m:r>
                                      </m:num>
                                      <m:den>
                                        <m:r>
                                          <a:rPr lang="en-US" i="1">
                                            <a:latin typeface="Cambria Math"/>
                                          </a:rPr>
                                          <m:t>2</m:t>
                                        </m:r>
                                      </m:den>
                                    </m:f>
                                  </m:sub>
                                </m:sSub>
                              </m:num>
                              <m:den>
                                <m:r>
                                  <a:rPr lang="en-US" i="1">
                                    <a:latin typeface="Cambria Math"/>
                                  </a:rPr>
                                  <m:t>𝑚</m:t>
                                </m:r>
                              </m:den>
                            </m:f>
                          </m:e>
                        </m:d>
                      </m:e>
                      <m:sup>
                        <m:r>
                          <a:rPr lang="en-US" i="1">
                            <a:latin typeface="Cambria Math"/>
                          </a:rPr>
                          <m:t>2</m:t>
                        </m:r>
                      </m:sup>
                    </m:sSup>
                    <m:r>
                      <a:rPr lang="en-US" i="1">
                        <a:latin typeface="Cambria Math"/>
                      </a:rPr>
                      <m:t>=</m:t>
                    </m:r>
                    <m:sSup>
                      <m:sSupPr>
                        <m:ctrlPr>
                          <a:rPr lang="en-US" i="1">
                            <a:latin typeface="Cambria Math" panose="02040503050406030204" pitchFamily="18" charset="0"/>
                          </a:rPr>
                        </m:ctrlPr>
                      </m:sSupPr>
                      <m:e>
                        <m:r>
                          <a:rPr lang="en-US" i="1">
                            <a:latin typeface="Cambria Math"/>
                          </a:rPr>
                          <m:t>0.25</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1.96</m:t>
                                </m:r>
                              </m:num>
                              <m:den>
                                <m:r>
                                  <a:rPr lang="en-US" i="1">
                                    <a:latin typeface="Cambria Math"/>
                                  </a:rPr>
                                  <m:t>0.0</m:t>
                                </m:r>
                                <m:r>
                                  <a:rPr lang="en-US" b="0" i="1" smtClean="0">
                                    <a:latin typeface="Cambria Math" panose="02040503050406030204" pitchFamily="18" charset="0"/>
                                  </a:rPr>
                                  <m:t>25</m:t>
                                </m:r>
                              </m:den>
                            </m:f>
                          </m:e>
                        </m:d>
                      </m:e>
                      <m:sup>
                        <m:r>
                          <a:rPr lang="en-US" i="1">
                            <a:latin typeface="Cambria Math"/>
                          </a:rPr>
                          <m:t>2</m:t>
                        </m:r>
                      </m:sup>
                    </m:sSup>
                    <m:r>
                      <a:rPr lang="en-US" i="1">
                        <a:latin typeface="Cambria Math" panose="02040503050406030204" pitchFamily="18" charset="0"/>
                      </a:rPr>
                      <m:t>=</m:t>
                    </m:r>
                    <m:r>
                      <a:rPr lang="en-US" i="1">
                        <a:latin typeface="Cambria Math"/>
                      </a:rPr>
                      <m:t>1</m:t>
                    </m:r>
                    <m:r>
                      <a:rPr lang="en-US" b="0" i="1" smtClean="0">
                        <a:latin typeface="Cambria Math" panose="02040503050406030204" pitchFamily="18" charset="0"/>
                      </a:rPr>
                      <m:t>536.64</m:t>
                    </m:r>
                  </m:oMath>
                </a14:m>
                <a:endParaRPr lang="en-US" dirty="0"/>
              </a:p>
              <a:p>
                <a:pPr marL="0" indent="0">
                  <a:spcBef>
                    <a:spcPts val="0"/>
                  </a:spcBef>
                  <a:spcAft>
                    <a:spcPts val="0"/>
                  </a:spcAft>
                  <a:buNone/>
                </a:pPr>
                <a:r>
                  <a:rPr lang="en-US" dirty="0"/>
                  <a:t>We round up to 1537.</a:t>
                </a:r>
              </a:p>
            </p:txBody>
          </p:sp>
        </mc:Choice>
        <mc:Fallback xmlns="">
          <p:sp>
            <p:nvSpPr>
              <p:cNvPr id="5" name="Content Placeholder 4"/>
              <p:cNvSpPr>
                <a:spLocks noGrp="1" noRot="1" noChangeAspect="1" noMove="1" noResize="1" noEditPoints="1" noAdjustHandles="1" noChangeArrowheads="1" noChangeShapeType="1" noTextEdit="1"/>
              </p:cNvSpPr>
              <p:nvPr>
                <p:ph sz="quarter" idx="14"/>
              </p:nvPr>
            </p:nvSpPr>
            <p:spPr>
              <a:xfrm>
                <a:off x="76200" y="3048000"/>
                <a:ext cx="8852170" cy="3657600"/>
              </a:xfrm>
              <a:blipFill>
                <a:blip r:embed="rId4"/>
                <a:stretch>
                  <a:fillRect l="-1102" t="-1167" r="-275"/>
                </a:stretch>
              </a:blipFill>
            </p:spPr>
            <p:txBody>
              <a:bodyPr/>
              <a:lstStyle/>
              <a:p>
                <a:r>
                  <a:rPr lang="en-US">
                    <a:noFill/>
                  </a:rPr>
                  <a:t> </a:t>
                </a:r>
              </a:p>
            </p:txBody>
          </p:sp>
        </mc:Fallback>
      </mc:AlternateContent>
      <p:pic>
        <p:nvPicPr>
          <p:cNvPr id="3" name="Content Placeholder 2" descr="Image of Table A.3 which shows that the critical value of a 95% confidence interval is 1.960."/>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5574502" y="3429000"/>
            <a:ext cx="3340898" cy="944962"/>
          </a:xfrm>
        </p:spPr>
      </p:pic>
    </p:spTree>
    <p:extLst>
      <p:ext uri="{BB962C8B-B14F-4D97-AF65-F5344CB8AC3E}">
        <p14:creationId xmlns:p14="http://schemas.microsoft.com/office/powerpoint/2010/main" val="93454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Confidence Interval (Continued)</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0"/>
              </p:nvPr>
            </p:nvSpPr>
            <p:spPr>
              <a:xfrm>
                <a:off x="6792847" y="1290897"/>
                <a:ext cx="1893953" cy="1380606"/>
              </a:xfrm>
            </p:spPr>
            <p:style>
              <a:lnRef idx="2">
                <a:schemeClr val="accent2"/>
              </a:lnRef>
              <a:fillRef idx="1">
                <a:schemeClr val="lt1"/>
              </a:fillRef>
              <a:effectRef idx="0">
                <a:schemeClr val="accent2"/>
              </a:effectRef>
              <a:fontRef idx="minor">
                <a:schemeClr val="dk1"/>
              </a:fontRef>
            </p:style>
            <p:txBody>
              <a:bodyPr/>
              <a:lstStyle/>
              <a:p>
                <a:pPr marL="0" indent="0">
                  <a:buNone/>
                  <a:tabLst>
                    <a:tab pos="457200" algn="l"/>
                  </a:tabLst>
                </a:pPr>
                <a:r>
                  <a:rPr lang="en-US" sz="1800" dirty="0">
                    <a:solidFill>
                      <a:schemeClr val="bg2"/>
                    </a:solidFill>
                  </a:rPr>
                  <a:t>Remember:</a:t>
                </a:r>
              </a:p>
              <a:p>
                <a:pPr marL="0" indent="0">
                  <a:buNone/>
                  <a:tabLst>
                    <a:tab pos="344488" algn="l"/>
                  </a:tabLst>
                </a:pPr>
                <a:r>
                  <a:rPr lang="en-US" sz="1800" dirty="0"/>
                  <a:t>	</a:t>
                </a:r>
                <a14:m>
                  <m:oMath xmlns:m="http://schemas.openxmlformats.org/officeDocument/2006/math">
                    <m:bar>
                      <m:barPr>
                        <m:pos m:val="top"/>
                        <m:ctrlPr>
                          <a:rPr lang="en-US" sz="1800" i="1">
                            <a:latin typeface="Cambria Math" panose="02040503050406030204" pitchFamily="18" charset="0"/>
                          </a:rPr>
                        </m:ctrlPr>
                      </m:barPr>
                      <m:e>
                        <m:r>
                          <a:rPr lang="en-US" sz="1800" i="1">
                            <a:latin typeface="Cambria Math" panose="02040503050406030204" pitchFamily="18" charset="0"/>
                          </a:rPr>
                          <m:t>𝑥</m:t>
                        </m:r>
                      </m:e>
                    </m:bar>
                    <m:r>
                      <a:rPr lang="en-US" sz="1800" i="1">
                        <a:latin typeface="Cambria Math" panose="02040503050406030204" pitchFamily="18" charset="0"/>
                      </a:rPr>
                      <m:t>=67.30</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𝜎</m:t>
                    </m:r>
                    <m:r>
                      <a:rPr lang="en-US" sz="1800" i="1">
                        <a:latin typeface="Cambria Math" panose="02040503050406030204" pitchFamily="18" charset="0"/>
                      </a:rPr>
                      <m:t>=15</m:t>
                    </m:r>
                  </m:oMath>
                </a14:m>
                <a:endParaRPr lang="en-US" sz="1800" dirty="0"/>
              </a:p>
              <a:p>
                <a:pPr marL="0" indent="0">
                  <a:buNone/>
                  <a:tabLst>
                    <a:tab pos="344488" algn="l"/>
                  </a:tabLst>
                </a:pPr>
                <a:r>
                  <a:rPr lang="en-US" sz="1800" dirty="0"/>
                  <a:t>	</a:t>
                </a:r>
                <a14:m>
                  <m:oMath xmlns:m="http://schemas.openxmlformats.org/officeDocument/2006/math">
                    <m:r>
                      <a:rPr lang="en-US" sz="1800" i="1">
                        <a:latin typeface="Cambria Math" panose="02040503050406030204" pitchFamily="18" charset="0"/>
                      </a:rPr>
                      <m:t>𝑛</m:t>
                    </m:r>
                    <m:r>
                      <a:rPr lang="en-US" sz="1800" i="1">
                        <a:latin typeface="Cambria Math" panose="02040503050406030204" pitchFamily="18" charset="0"/>
                      </a:rPr>
                      <m:t>=100</m:t>
                    </m:r>
                  </m:oMath>
                </a14:m>
                <a:endParaRPr lang="en-US" sz="1800" dirty="0"/>
              </a:p>
              <a:p>
                <a:pPr marL="0" indent="0">
                  <a:buNone/>
                </a:pPr>
                <a:endParaRPr lang="en-US" sz="1800" dirty="0"/>
              </a:p>
            </p:txBody>
          </p:sp>
        </mc:Choice>
        <mc:Fallback xmlns="">
          <p:sp>
            <p:nvSpPr>
              <p:cNvPr id="5" name="Content Placeholder 4"/>
              <p:cNvSpPr>
                <a:spLocks noGrp="1" noRot="1" noChangeAspect="1" noMove="1" noResize="1" noEditPoints="1" noAdjustHandles="1" noChangeArrowheads="1" noChangeShapeType="1" noTextEdit="1"/>
              </p:cNvSpPr>
              <p:nvPr>
                <p:ph sz="quarter" idx="10"/>
              </p:nvPr>
            </p:nvSpPr>
            <p:spPr>
              <a:xfrm>
                <a:off x="6792847" y="1290897"/>
                <a:ext cx="1893953" cy="1380606"/>
              </a:xfrm>
              <a:blipFill>
                <a:blip r:embed="rId3"/>
                <a:stretch>
                  <a:fillRect l="-1905" t="-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50"/>
                <a:ext cx="8991600" cy="791950"/>
              </a:xfrm>
            </p:spPr>
            <p:txBody>
              <a:bodyPr/>
              <a:lstStyle/>
              <a:p>
                <a:pPr marL="0" indent="0">
                  <a:buNone/>
                </a:pPr>
                <a:r>
                  <a:rPr lang="en-US" sz="2200" dirty="0"/>
                  <a:t>For the teaching reading example, the standard error </a:t>
                </a:r>
                <a:br>
                  <a:rPr lang="en-US" sz="2200" dirty="0"/>
                </a:br>
                <a:r>
                  <a:rPr lang="en-US" sz="2200" dirty="0"/>
                  <a:t>is</a:t>
                </a:r>
                <a:r>
                  <a:rPr lang="en-US" sz="2200" b="1" dirty="0"/>
                  <a:t> </a:t>
                </a:r>
                <a14:m>
                  <m:oMath xmlns:m="http://schemas.openxmlformats.org/officeDocument/2006/math">
                    <m:f>
                      <m:fPr>
                        <m:ctrlPr>
                          <a:rPr lang="en-US" sz="2200" b="1" i="1">
                            <a:latin typeface="Cambria Math" panose="02040503050406030204" pitchFamily="18" charset="0"/>
                          </a:rPr>
                        </m:ctrlPr>
                      </m:fPr>
                      <m:num>
                        <m:r>
                          <a:rPr lang="en-US" sz="2200" b="1" i="1">
                            <a:latin typeface="Cambria Math" panose="02040503050406030204" pitchFamily="18" charset="0"/>
                          </a:rPr>
                          <m:t>𝝈</m:t>
                        </m:r>
                      </m:num>
                      <m:den>
                        <m:rad>
                          <m:radPr>
                            <m:degHide m:val="on"/>
                            <m:ctrlPr>
                              <a:rPr lang="en-US" sz="2200" b="1" i="1">
                                <a:latin typeface="Cambria Math" panose="02040503050406030204" pitchFamily="18" charset="0"/>
                              </a:rPr>
                            </m:ctrlPr>
                          </m:radPr>
                          <m:deg/>
                          <m:e>
                            <m:r>
                              <a:rPr lang="en-US" sz="2200" b="1" i="1">
                                <a:latin typeface="Cambria Math" panose="02040503050406030204" pitchFamily="18" charset="0"/>
                              </a:rPr>
                              <m:t>𝒏</m:t>
                            </m:r>
                          </m:e>
                        </m:rad>
                      </m:den>
                    </m:f>
                    <m:r>
                      <a:rPr lang="en-US" sz="2200" b="1" i="1">
                        <a:latin typeface="Cambria Math" panose="02040503050406030204" pitchFamily="18" charset="0"/>
                      </a:rPr>
                      <m:t>=</m:t>
                    </m:r>
                    <m:f>
                      <m:fPr>
                        <m:ctrlPr>
                          <a:rPr lang="en-US" sz="2200" b="1" i="1">
                            <a:latin typeface="Cambria Math" panose="02040503050406030204" pitchFamily="18" charset="0"/>
                          </a:rPr>
                        </m:ctrlPr>
                      </m:fPr>
                      <m:num>
                        <m:r>
                          <a:rPr lang="en-US" sz="2200" b="1" i="1">
                            <a:latin typeface="Cambria Math" panose="02040503050406030204" pitchFamily="18" charset="0"/>
                          </a:rPr>
                          <m:t>𝟏𝟓</m:t>
                        </m:r>
                      </m:num>
                      <m:den>
                        <m:rad>
                          <m:radPr>
                            <m:degHide m:val="on"/>
                            <m:ctrlPr>
                              <a:rPr lang="en-US" sz="2200" b="1" i="1">
                                <a:latin typeface="Cambria Math" panose="02040503050406030204" pitchFamily="18" charset="0"/>
                              </a:rPr>
                            </m:ctrlPr>
                          </m:radPr>
                          <m:deg/>
                          <m:e>
                            <m:r>
                              <a:rPr lang="en-US" sz="2200" b="1" i="1">
                                <a:latin typeface="Cambria Math" panose="02040503050406030204" pitchFamily="18" charset="0"/>
                              </a:rPr>
                              <m:t>𝟏𝟎𝟎</m:t>
                            </m:r>
                          </m:e>
                        </m:rad>
                      </m:den>
                    </m:f>
                    <m:r>
                      <a:rPr lang="en-US" sz="2200" b="1" i="1">
                        <a:latin typeface="Cambria Math" panose="02040503050406030204" pitchFamily="18" charset="0"/>
                      </a:rPr>
                      <m:t>=</m:t>
                    </m:r>
                    <m:r>
                      <a:rPr lang="en-US" sz="2200" b="1" i="1">
                        <a:latin typeface="Cambria Math" panose="02040503050406030204" pitchFamily="18" charset="0"/>
                      </a:rPr>
                      <m:t>𝟏</m:t>
                    </m:r>
                    <m:r>
                      <a:rPr lang="en-US" sz="2200" b="1" i="1">
                        <a:latin typeface="Cambria Math" panose="02040503050406030204" pitchFamily="18" charset="0"/>
                      </a:rPr>
                      <m:t>.</m:t>
                    </m:r>
                    <m:r>
                      <a:rPr lang="en-US" sz="2200" b="1" i="1">
                        <a:latin typeface="Cambria Math" panose="02040503050406030204" pitchFamily="18" charset="0"/>
                      </a:rPr>
                      <m:t>𝟓</m:t>
                    </m:r>
                  </m:oMath>
                </a14:m>
                <a:r>
                  <a:rPr lang="en-US" sz="2200" dirty="0"/>
                  <a:t>.</a:t>
                </a:r>
              </a:p>
              <a:p>
                <a:pPr marL="0" indent="0">
                  <a:buNone/>
                </a:pPr>
                <a:endParaRPr lang="en-US" sz="2200" dirty="0"/>
              </a:p>
              <a:p>
                <a:pPr marL="0" indent="0">
                  <a:buNone/>
                </a:pPr>
                <a:r>
                  <a:rPr lang="en-US" sz="2200" dirty="0"/>
                  <a:t>We now construct a 95% confidence interval for </a:t>
                </a:r>
                <a14:m>
                  <m:oMath xmlns:m="http://schemas.openxmlformats.org/officeDocument/2006/math">
                    <m:r>
                      <a:rPr lang="en-US" sz="2200" i="1">
                        <a:latin typeface="Cambria Math" panose="02040503050406030204" pitchFamily="18" charset="0"/>
                      </a:rPr>
                      <m:t>𝜇</m:t>
                    </m:r>
                  </m:oMath>
                </a14:m>
                <a:r>
                  <a:rPr lang="en-US" sz="2200" dirty="0"/>
                  <a:t>. </a:t>
                </a:r>
                <a:br>
                  <a:rPr lang="en-US" sz="2200" dirty="0"/>
                </a:br>
                <a:r>
                  <a:rPr lang="en-US" sz="2200" dirty="0"/>
                  <a:t>Begin with a normal curve and find the </a:t>
                </a:r>
                <a14:m>
                  <m:oMath xmlns:m="http://schemas.openxmlformats.org/officeDocument/2006/math">
                    <m:r>
                      <a:rPr lang="en-US" sz="2200" i="1">
                        <a:latin typeface="Cambria Math" panose="02040503050406030204" pitchFamily="18" charset="0"/>
                      </a:rPr>
                      <m:t>𝑧</m:t>
                    </m:r>
                  </m:oMath>
                </a14:m>
                <a:r>
                  <a:rPr lang="en-US" sz="2200" dirty="0"/>
                  <a:t>-scores that </a:t>
                </a:r>
                <a:br>
                  <a:rPr lang="en-US" sz="2200" dirty="0"/>
                </a:br>
                <a:r>
                  <a:rPr lang="en-US" sz="2200" dirty="0"/>
                  <a:t>bound the middle 95% of the area under the curve. </a:t>
                </a:r>
                <a:br>
                  <a:rPr lang="en-US" sz="2200" dirty="0"/>
                </a:br>
                <a:r>
                  <a:rPr lang="en-US" sz="2200" dirty="0"/>
                  <a:t>The </a:t>
                </a:r>
                <a14:m>
                  <m:oMath xmlns:m="http://schemas.openxmlformats.org/officeDocument/2006/math">
                    <m:r>
                      <a:rPr lang="en-US" sz="2200" i="1">
                        <a:latin typeface="Cambria Math" panose="02040503050406030204" pitchFamily="18" charset="0"/>
                      </a:rPr>
                      <m:t>𝑧</m:t>
                    </m:r>
                  </m:oMath>
                </a14:m>
                <a:r>
                  <a:rPr lang="en-US" sz="2200" dirty="0"/>
                  <a:t>-scores are 1.96 and –1.96. The value 1.96 is </a:t>
                </a:r>
                <a:br>
                  <a:rPr lang="en-US" sz="2200" dirty="0"/>
                </a:br>
                <a:r>
                  <a:rPr lang="en-US" sz="2200" dirty="0"/>
                  <a:t>called the </a:t>
                </a:r>
                <a:r>
                  <a:rPr lang="en-US" sz="2200" b="1" dirty="0"/>
                  <a:t>critical value</a:t>
                </a:r>
                <a:r>
                  <a:rPr lang="en-US" sz="2200" dirty="0"/>
                  <a:t>. To obtain the margin of error, </a:t>
                </a:r>
                <a:br>
                  <a:rPr lang="en-US" sz="2200" dirty="0"/>
                </a:br>
                <a:r>
                  <a:rPr lang="en-US" sz="2200" dirty="0"/>
                  <a:t>multiply the critical value by the standard error.</a:t>
                </a:r>
              </a:p>
              <a:p>
                <a:pPr marL="0" indent="0" algn="ctr">
                  <a:buNone/>
                </a:pPr>
                <a:r>
                  <a:rPr lang="en-US" sz="2200" b="1" dirty="0"/>
                  <a:t>Margin of error = (Critical value)∙(Standard error) = (1.96)∙(1.5) = 2.94</a:t>
                </a:r>
                <a:endParaRPr lang="en-US" sz="2200" dirty="0"/>
              </a:p>
              <a:p>
                <a:pPr marL="0" indent="0">
                  <a:buNone/>
                </a:pPr>
                <a:r>
                  <a:rPr lang="en-US" sz="2200" dirty="0"/>
                  <a:t>A 95% confidence interval for </a:t>
                </a:r>
                <a14:m>
                  <m:oMath xmlns:m="http://schemas.openxmlformats.org/officeDocument/2006/math">
                    <m:r>
                      <a:rPr lang="en-US" sz="2200" i="1">
                        <a:latin typeface="Cambria Math" panose="02040503050406030204" pitchFamily="18" charset="0"/>
                      </a:rPr>
                      <m:t>𝜇</m:t>
                    </m:r>
                  </m:oMath>
                </a14:m>
                <a:r>
                  <a:rPr lang="en-US" sz="2200" dirty="0"/>
                  <a:t> is therefore</a:t>
                </a:r>
                <a:br>
                  <a:rPr lang="en-US" sz="2200" dirty="0"/>
                </a:br>
                <a:r>
                  <a:rPr lang="en-US" sz="2200" dirty="0"/>
                  <a:t>	</a:t>
                </a:r>
                <a14:m>
                  <m:oMath xmlns:m="http://schemas.openxmlformats.org/officeDocument/2006/math">
                    <m:eqArr>
                      <m:eqArrPr>
                        <m:ctrlPr>
                          <a:rPr lang="en-US" sz="2200" i="1">
                            <a:latin typeface="Cambria Math" panose="02040503050406030204" pitchFamily="18" charset="0"/>
                          </a:rPr>
                        </m:ctrlPr>
                      </m:eqArrPr>
                      <m:e>
                        <m:acc>
                          <m:accPr>
                            <m:chr m:val="̅"/>
                            <m:ctrlPr>
                              <a:rPr lang="en-US" sz="2200" i="1">
                                <a:latin typeface="Cambria Math" panose="02040503050406030204" pitchFamily="18" charset="0"/>
                              </a:rPr>
                            </m:ctrlPr>
                          </m:accPr>
                          <m:e>
                            <m:r>
                              <a:rPr lang="en-US" sz="2200" i="1">
                                <a:latin typeface="Cambria Math" panose="02040503050406030204" pitchFamily="18" charset="0"/>
                              </a:rPr>
                              <m:t>𝑥</m:t>
                            </m:r>
                          </m:e>
                        </m:acc>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2.94</m:t>
                        </m:r>
                      </m:e>
                      <m:e>
                        <m:r>
                          <a:rPr lang="en-US" sz="2200" i="1">
                            <a:latin typeface="Cambria Math" panose="02040503050406030204" pitchFamily="18" charset="0"/>
                          </a:rPr>
                          <m:t>67.30</m:t>
                        </m:r>
                        <m:r>
                          <a:rPr lang="en-US" sz="2200" i="1" smtClean="0">
                            <a:latin typeface="Cambria Math" panose="02040503050406030204" pitchFamily="18" charset="0"/>
                            <a:ea typeface="Cambria Math" panose="02040503050406030204" pitchFamily="18" charset="0"/>
                          </a:rPr>
                          <m:t>±</m:t>
                        </m:r>
                        <m:r>
                          <a:rPr lang="en-US" sz="2200" i="1">
                            <a:latin typeface="Cambria Math" panose="02040503050406030204" pitchFamily="18" charset="0"/>
                          </a:rPr>
                          <m:t>2.94</m:t>
                        </m:r>
                      </m:e>
                      <m:e>
                        <m:r>
                          <a:rPr lang="en-US" sz="2200" i="1">
                            <a:latin typeface="Cambria Math" panose="02040503050406030204" pitchFamily="18" charset="0"/>
                          </a:rPr>
                          <m:t>64.36&amp;&lt;</m:t>
                        </m:r>
                        <m:r>
                          <a:rPr lang="en-US" sz="2200" i="1">
                            <a:latin typeface="Cambria Math" panose="02040503050406030204" pitchFamily="18" charset="0"/>
                          </a:rPr>
                          <m:t>𝜇</m:t>
                        </m:r>
                        <m:r>
                          <a:rPr lang="en-US" sz="2200" i="1">
                            <a:latin typeface="Cambria Math" panose="02040503050406030204" pitchFamily="18" charset="0"/>
                          </a:rPr>
                          <m:t>&lt;70.24</m:t>
                        </m:r>
                      </m:e>
                    </m:eqArr>
                  </m:oMath>
                </a14:m>
                <a:endParaRPr lang="en-US" sz="22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50"/>
                <a:ext cx="8991600" cy="791950"/>
              </a:xfrm>
              <a:blipFill>
                <a:blip r:embed="rId4"/>
                <a:stretch>
                  <a:fillRect l="-881" t="-5385" b="-526923"/>
                </a:stretch>
              </a:blipFill>
            </p:spPr>
            <p:txBody>
              <a:bodyPr/>
              <a:lstStyle/>
              <a:p>
                <a:r>
                  <a:rPr lang="en-US">
                    <a:noFill/>
                  </a:rPr>
                  <a:t> </a:t>
                </a:r>
              </a:p>
            </p:txBody>
          </p:sp>
        </mc:Fallback>
      </mc:AlternateContent>
      <p:pic>
        <p:nvPicPr>
          <p:cNvPr id="7" name="Content Placeholder 6" descr="Image of normal cuver with an area of 0.95 bounded in the middle."/>
          <p:cNvPicPr>
            <a:picLocks noGrp="1" noChangeAspect="1"/>
          </p:cNvPicPr>
          <p:nvPr>
            <p:ph sz="quarter" idx="12"/>
          </p:nvPr>
        </p:nvPicPr>
        <p:blipFill>
          <a:blip r:embed="rId5" cstate="print">
            <a:extLst>
              <a:ext uri="{28A0092B-C50C-407E-A947-70E740481C1C}">
                <a14:useLocalDpi xmlns:a14="http://schemas.microsoft.com/office/drawing/2010/main" val="0"/>
              </a:ext>
            </a:extLst>
          </a:blip>
          <a:stretch>
            <a:fillRect/>
          </a:stretch>
        </p:blipFill>
        <p:spPr>
          <a:xfrm>
            <a:off x="6551103" y="2830176"/>
            <a:ext cx="2377440" cy="1506387"/>
          </a:xfrm>
        </p:spPr>
      </p:pic>
      <p:sp>
        <p:nvSpPr>
          <p:cNvPr id="9" name="Content Placeholder 8"/>
          <p:cNvSpPr>
            <a:spLocks noGrp="1"/>
          </p:cNvSpPr>
          <p:nvPr>
            <p:ph sz="quarter" idx="13"/>
          </p:nvPr>
        </p:nvSpPr>
        <p:spPr>
          <a:xfrm>
            <a:off x="3276600" y="5334000"/>
            <a:ext cx="5651943" cy="623455"/>
          </a:xfrm>
        </p:spPr>
        <p:txBody>
          <a:bodyPr/>
          <a:lstStyle/>
          <a:p>
            <a:pPr marL="0" indent="0">
              <a:buNone/>
            </a:pPr>
            <a:r>
              <a:rPr lang="en-US" dirty="0">
                <a:solidFill>
                  <a:schemeClr val="bg2"/>
                </a:solidFill>
              </a:rPr>
              <a:t>We are 95% confident that the population mean is between 64.36 and 70.24. </a:t>
            </a:r>
          </a:p>
          <a:p>
            <a:pPr marL="0" indent="0">
              <a:buNone/>
            </a:pPr>
            <a:endParaRPr lang="en-US" dirty="0"/>
          </a:p>
        </p:txBody>
      </p:sp>
    </p:spTree>
    <p:extLst>
      <p:ext uri="{BB962C8B-B14F-4D97-AF65-F5344CB8AC3E}">
        <p14:creationId xmlns:p14="http://schemas.microsoft.com/office/powerpoint/2010/main" val="275620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500"/>
                                        <p:tgtEl>
                                          <p:spTgt spid="6">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0"/>
          </p:nvPr>
        </p:nvSpPr>
        <p:spPr/>
        <p:txBody>
          <a:bodyPr/>
          <a:lstStyle/>
          <a:p>
            <a:r>
              <a:rPr lang="en-US" dirty="0"/>
              <a:t>Describe a method for constructing confidence intervals with small samples</a:t>
            </a:r>
          </a:p>
        </p:txBody>
      </p:sp>
      <p:sp>
        <p:nvSpPr>
          <p:cNvPr id="2" name="Title 1"/>
          <p:cNvSpPr>
            <a:spLocks noGrp="1"/>
          </p:cNvSpPr>
          <p:nvPr>
            <p:ph type="ctrTitle"/>
          </p:nvPr>
        </p:nvSpPr>
        <p:spPr/>
        <p:txBody>
          <a:bodyPr/>
          <a:lstStyle/>
          <a:p>
            <a:r>
              <a:rPr lang="en-US" dirty="0"/>
              <a:t>Objective 3</a:t>
            </a:r>
          </a:p>
        </p:txBody>
      </p:sp>
    </p:spTree>
    <p:extLst>
      <p:ext uri="{BB962C8B-B14F-4D97-AF65-F5344CB8AC3E}">
        <p14:creationId xmlns:p14="http://schemas.microsoft.com/office/powerpoint/2010/main" val="238806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Adjusted Sample Proportion</a:t>
                </a:r>
                <a:r>
                  <a:rPr lang="en-US" b="1" dirty="0"/>
                  <a:t> </a:t>
                </a:r>
                <a14:m>
                  <m:oMath xmlns:m="http://schemas.openxmlformats.org/officeDocument/2006/math">
                    <m:acc>
                      <m:accPr>
                        <m:chr m:val="̃"/>
                        <m:ctrlPr>
                          <a:rPr lang="en-US" i="1">
                            <a:latin typeface="Cambria Math" panose="02040503050406030204" pitchFamily="18" charset="0"/>
                          </a:rPr>
                        </m:ctrlPr>
                      </m:accPr>
                      <m:e>
                        <m:r>
                          <a:rPr lang="en-US" i="1">
                            <a:latin typeface="Cambria Math"/>
                          </a:rPr>
                          <m:t>𝑝</m:t>
                        </m:r>
                      </m:e>
                    </m:acc>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15000" b="-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dirty="0"/>
                  <a:t>The method presented for constructing a confidence interval for a proportion requires that we have at least 10 individuals in each category. When this condition is not met, we can still construct a confidence interval by adjusting the sample proportion a bit. </a:t>
                </a:r>
              </a:p>
              <a:p>
                <a:pPr marL="0" indent="0">
                  <a:buNone/>
                </a:pPr>
                <a:endParaRPr lang="en-US" dirty="0"/>
              </a:p>
              <a:p>
                <a:pPr marL="0" indent="0">
                  <a:buNone/>
                </a:pPr>
                <a:r>
                  <a:rPr lang="en-US" dirty="0"/>
                  <a:t>We increase the number of individuals in each category by 2, so that the sample size increases by 4. Thus, instead of using the sample proportion </a:t>
                </a:r>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a:rPr>
                          <m:t>𝑝</m:t>
                        </m:r>
                      </m:e>
                    </m:acc>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𝑥</m:t>
                        </m:r>
                      </m:num>
                      <m:den>
                        <m:r>
                          <a:rPr lang="en-US" i="1" dirty="0">
                            <a:latin typeface="Cambria Math" panose="02040503050406030204" pitchFamily="18" charset="0"/>
                          </a:rPr>
                          <m:t>𝑛</m:t>
                        </m:r>
                      </m:den>
                    </m:f>
                  </m:oMath>
                </a14:m>
                <a:r>
                  <a:rPr lang="en-US" dirty="0"/>
                  <a:t>, we use the </a:t>
                </a:r>
                <a:r>
                  <a:rPr lang="en-US" b="1" dirty="0">
                    <a:solidFill>
                      <a:schemeClr val="accent4"/>
                    </a:solidFill>
                  </a:rPr>
                  <a:t>adjusted sample proportion</a:t>
                </a:r>
                <a:r>
                  <a:rPr lang="en-US" b="1" dirty="0"/>
                  <a:t>, </a:t>
                </a:r>
                <a14:m>
                  <m:oMath xmlns:m="http://schemas.openxmlformats.org/officeDocument/2006/math">
                    <m:acc>
                      <m:accPr>
                        <m:chr m:val="̃"/>
                        <m:ctrlPr>
                          <a:rPr lang="en-US" b="1" i="1">
                            <a:latin typeface="Cambria Math" panose="02040503050406030204" pitchFamily="18" charset="0"/>
                          </a:rPr>
                        </m:ctrlPr>
                      </m:accPr>
                      <m:e>
                        <m:r>
                          <a:rPr lang="en-US" i="1">
                            <a:latin typeface="Cambria Math"/>
                          </a:rPr>
                          <m:t>𝑝</m:t>
                        </m:r>
                      </m:e>
                    </m:acc>
                  </m:oMath>
                </a14:m>
                <a:r>
                  <a:rPr lang="en-US" b="1" dirty="0"/>
                  <a:t>.</a:t>
                </a:r>
              </a:p>
              <a:p>
                <a:pPr marL="0" indent="0" algn="ctr">
                  <a:buNone/>
                </a:pPr>
                <a:endParaRPr lang="en-US" b="1" dirty="0"/>
              </a:p>
              <a:p>
                <a:pPr marL="0" indent="0" algn="ctr">
                  <a:buNone/>
                </a:pPr>
                <a:r>
                  <a:rPr lang="en-US" b="1" dirty="0">
                    <a:solidFill>
                      <a:schemeClr val="bg2"/>
                    </a:solidFill>
                  </a:rPr>
                  <a:t>Adjusted sample proportion</a:t>
                </a:r>
              </a:p>
              <a:p>
                <a:pPr marL="0" indent="0" algn="ctr">
                  <a:buNone/>
                </a:pPr>
                <a14:m>
                  <m:oMathPara xmlns:m="http://schemas.openxmlformats.org/officeDocument/2006/math">
                    <m:oMathParaPr>
                      <m:jc m:val="centerGroup"/>
                    </m:oMathParaPr>
                    <m:oMath xmlns:m="http://schemas.openxmlformats.org/officeDocument/2006/math">
                      <m:acc>
                        <m:accPr>
                          <m:chr m:val="̃"/>
                          <m:ctrlPr>
                            <a:rPr lang="en-US" b="1" i="1">
                              <a:solidFill>
                                <a:schemeClr val="bg2"/>
                              </a:solidFill>
                              <a:latin typeface="Cambria Math" panose="02040503050406030204" pitchFamily="18" charset="0"/>
                            </a:rPr>
                          </m:ctrlPr>
                        </m:accPr>
                        <m:e>
                          <m:r>
                            <a:rPr lang="en-US" b="1" i="1">
                              <a:solidFill>
                                <a:schemeClr val="bg2"/>
                              </a:solidFill>
                              <a:latin typeface="Cambria Math"/>
                            </a:rPr>
                            <m:t>𝒑</m:t>
                          </m:r>
                        </m:e>
                      </m:acc>
                      <m:r>
                        <a:rPr lang="en-US" b="1" i="1">
                          <a:solidFill>
                            <a:schemeClr val="bg2"/>
                          </a:solidFill>
                          <a:latin typeface="Cambria Math"/>
                        </a:rPr>
                        <m:t>=</m:t>
                      </m:r>
                      <m:f>
                        <m:fPr>
                          <m:ctrlPr>
                            <a:rPr lang="en-US" b="1" i="1">
                              <a:solidFill>
                                <a:schemeClr val="bg2"/>
                              </a:solidFill>
                              <a:latin typeface="Cambria Math" panose="02040503050406030204" pitchFamily="18" charset="0"/>
                            </a:rPr>
                          </m:ctrlPr>
                        </m:fPr>
                        <m:num>
                          <m:r>
                            <a:rPr lang="en-US" b="1" i="1">
                              <a:solidFill>
                                <a:schemeClr val="bg2"/>
                              </a:solidFill>
                              <a:latin typeface="Cambria Math"/>
                            </a:rPr>
                            <m:t>𝒙</m:t>
                          </m:r>
                          <m:r>
                            <a:rPr lang="en-US" b="1" i="1">
                              <a:solidFill>
                                <a:schemeClr val="bg2"/>
                              </a:solidFill>
                              <a:latin typeface="Cambria Math"/>
                            </a:rPr>
                            <m:t>+</m:t>
                          </m:r>
                          <m:r>
                            <a:rPr lang="en-US" b="1" i="1">
                              <a:solidFill>
                                <a:schemeClr val="bg2"/>
                              </a:solidFill>
                              <a:latin typeface="Cambria Math"/>
                            </a:rPr>
                            <m:t>𝟐</m:t>
                          </m:r>
                        </m:num>
                        <m:den>
                          <m:r>
                            <a:rPr lang="en-US" b="1" i="1">
                              <a:solidFill>
                                <a:schemeClr val="bg2"/>
                              </a:solidFill>
                              <a:latin typeface="Cambria Math"/>
                            </a:rPr>
                            <m:t>𝒏</m:t>
                          </m:r>
                          <m:r>
                            <a:rPr lang="en-US" b="1" i="1">
                              <a:solidFill>
                                <a:schemeClr val="bg2"/>
                              </a:solidFill>
                              <a:latin typeface="Cambria Math"/>
                            </a:rPr>
                            <m:t>+</m:t>
                          </m:r>
                          <m:r>
                            <a:rPr lang="en-US" b="1" i="1">
                              <a:solidFill>
                                <a:schemeClr val="bg2"/>
                              </a:solidFill>
                              <a:latin typeface="Cambria Math"/>
                            </a:rPr>
                            <m:t>𝟒</m:t>
                          </m:r>
                        </m:den>
                      </m:f>
                    </m:oMath>
                  </m:oMathPara>
                </a14:m>
                <a:endParaRPr lang="en-US" b="1" dirty="0">
                  <a:solidFill>
                    <a:schemeClr val="bg2"/>
                  </a:solidFill>
                </a:endParaRPr>
              </a:p>
              <a:p>
                <a:pPr marL="0" indent="0">
                  <a:buNone/>
                </a:pPr>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4"/>
                <a:stretch>
                  <a:fillRect l="-1034" t="-914"/>
                </a:stretch>
              </a:blipFill>
            </p:spPr>
            <p:txBody>
              <a:bodyPr/>
              <a:lstStyle/>
              <a:p>
                <a:r>
                  <a:rPr lang="en-US">
                    <a:noFill/>
                  </a:rPr>
                  <a:t> </a:t>
                </a:r>
              </a:p>
            </p:txBody>
          </p:sp>
        </mc:Fallback>
      </mc:AlternateContent>
    </p:spTree>
    <p:extLst>
      <p:ext uri="{BB962C8B-B14F-4D97-AF65-F5344CB8AC3E}">
        <p14:creationId xmlns:p14="http://schemas.microsoft.com/office/powerpoint/2010/main" val="335014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Error and Critical Values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buNone/>
                </a:pPr>
                <a:r>
                  <a:rPr lang="en-US" sz="2800" dirty="0"/>
                  <a:t>When using the small sample method, the standard error and critical value are calculated in the same way as in the traditional method, except that we use the adjusted sample proportion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r>
                      <a:rPr lang="en-US" sz="2800" b="1" i="1">
                        <a:latin typeface="Cambria Math"/>
                      </a:rPr>
                      <m:t> </m:t>
                    </m:r>
                  </m:oMath>
                </a14:m>
                <a:r>
                  <a:rPr lang="en-US" sz="2800" dirty="0"/>
                  <a:t>in place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oMath>
                </a14:m>
                <a:r>
                  <a:rPr lang="en-US" sz="2800" dirty="0"/>
                  <a:t>, and </a:t>
                </a:r>
                <a14:m>
                  <m:oMath xmlns:m="http://schemas.openxmlformats.org/officeDocument/2006/math">
                    <m:r>
                      <a:rPr lang="en-US" sz="2800" i="1" dirty="0">
                        <a:latin typeface="Cambria Math" panose="02040503050406030204" pitchFamily="18" charset="0"/>
                      </a:rPr>
                      <m:t>𝑛</m:t>
                    </m:r>
                    <m:r>
                      <a:rPr lang="en-US" sz="2800" i="1" dirty="0">
                        <a:latin typeface="Cambria Math" panose="02040503050406030204" pitchFamily="18" charset="0"/>
                      </a:rPr>
                      <m:t> + 4</m:t>
                    </m:r>
                  </m:oMath>
                </a14:m>
                <a:r>
                  <a:rPr lang="en-US" sz="2800" dirty="0"/>
                  <a:t> in place of </a:t>
                </a:r>
                <a14:m>
                  <m:oMath xmlns:m="http://schemas.openxmlformats.org/officeDocument/2006/math">
                    <m:r>
                      <a:rPr lang="en-US" sz="2800" i="1" dirty="0">
                        <a:latin typeface="Cambria Math" panose="02040503050406030204" pitchFamily="18" charset="0"/>
                      </a:rPr>
                      <m:t>𝑛</m:t>
                    </m:r>
                  </m:oMath>
                </a14:m>
                <a:r>
                  <a:rPr lang="en-US" sz="2800" dirty="0"/>
                  <a:t>. </a:t>
                </a:r>
              </a:p>
              <a:p>
                <a:pPr marL="0" indent="0">
                  <a:buNone/>
                </a:pPr>
                <a:endParaRPr lang="en-US" sz="2800" dirty="0"/>
              </a:p>
              <a:p>
                <a:pPr marL="0" indent="0">
                  <a:buNone/>
                </a:pPr>
                <a:r>
                  <a:rPr lang="en-US" sz="2800" dirty="0"/>
                  <a:t>The standard error becomes </a:t>
                </a:r>
                <a14:m>
                  <m:oMath xmlns:m="http://schemas.openxmlformats.org/officeDocument/2006/math">
                    <m:rad>
                      <m:radPr>
                        <m:degHide m:val="on"/>
                        <m:ctrlPr>
                          <a:rPr lang="en-US" sz="2800" i="1">
                            <a:latin typeface="Cambria Math" panose="02040503050406030204" pitchFamily="18" charset="0"/>
                            <a:ea typeface="Cambria Math"/>
                          </a:rPr>
                        </m:ctrlPr>
                      </m:radPr>
                      <m:deg/>
                      <m:e>
                        <m:f>
                          <m:fPr>
                            <m:ctrlPr>
                              <a:rPr lang="en-US" sz="2800" i="1">
                                <a:latin typeface="Cambria Math" panose="02040503050406030204" pitchFamily="18" charset="0"/>
                                <a:ea typeface="Cambria Math"/>
                              </a:rPr>
                            </m:ctrlPr>
                          </m:fPr>
                          <m:num>
                            <m:acc>
                              <m:accPr>
                                <m:chr m:val="̃"/>
                                <m:ctrlPr>
                                  <a:rPr lang="en-US" sz="2800" i="1">
                                    <a:latin typeface="Cambria Math" panose="02040503050406030204" pitchFamily="18" charset="0"/>
                                  </a:rPr>
                                </m:ctrlPr>
                              </m:accPr>
                              <m:e>
                                <m:r>
                                  <a:rPr lang="en-US" sz="2800" i="1">
                                    <a:latin typeface="Cambria Math"/>
                                  </a:rPr>
                                  <m:t>𝑝</m:t>
                                </m:r>
                              </m:e>
                            </m:acc>
                            <m:r>
                              <a:rPr lang="en-US" sz="2800" i="1">
                                <a:latin typeface="Cambria Math"/>
                              </a:rPr>
                              <m:t>(1−</m:t>
                            </m:r>
                            <m:acc>
                              <m:accPr>
                                <m:chr m:val="̃"/>
                                <m:ctrlPr>
                                  <a:rPr lang="en-US" sz="2800" i="1">
                                    <a:latin typeface="Cambria Math" panose="02040503050406030204" pitchFamily="18" charset="0"/>
                                  </a:rPr>
                                </m:ctrlPr>
                              </m:accPr>
                              <m:e>
                                <m:r>
                                  <a:rPr lang="en-US" sz="2800" i="1">
                                    <a:latin typeface="Cambria Math"/>
                                  </a:rPr>
                                  <m:t>𝑝</m:t>
                                </m:r>
                              </m:e>
                            </m:acc>
                            <m:r>
                              <a:rPr lang="en-US" sz="2800" i="1">
                                <a:latin typeface="Cambria Math"/>
                              </a:rPr>
                              <m:t>)</m:t>
                            </m:r>
                          </m:num>
                          <m:den>
                            <m:r>
                              <a:rPr lang="en-US" sz="2800" i="1">
                                <a:latin typeface="Cambria Math"/>
                                <a:ea typeface="Cambria Math"/>
                              </a:rPr>
                              <m:t>𝑛</m:t>
                            </m:r>
                            <m:r>
                              <a:rPr lang="en-US" sz="2800" i="1">
                                <a:latin typeface="Cambria Math"/>
                                <a:ea typeface="Cambria Math"/>
                              </a:rPr>
                              <m:t>+4</m:t>
                            </m:r>
                          </m:den>
                        </m:f>
                      </m:e>
                    </m:rad>
                  </m:oMath>
                </a14:m>
                <a:r>
                  <a:rPr lang="en-US" sz="2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379" t="-1029" r="-1793"/>
                </a:stretch>
              </a:blipFill>
            </p:spPr>
            <p:txBody>
              <a:bodyPr/>
              <a:lstStyle/>
              <a:p>
                <a:r>
                  <a:rPr lang="en-US">
                    <a:noFill/>
                  </a:rPr>
                  <a:t> </a:t>
                </a:r>
              </a:p>
            </p:txBody>
          </p:sp>
        </mc:Fallback>
      </mc:AlternateContent>
    </p:spTree>
    <p:extLst>
      <p:ext uri="{BB962C8B-B14F-4D97-AF65-F5344CB8AC3E}">
        <p14:creationId xmlns:p14="http://schemas.microsoft.com/office/powerpoint/2010/main" val="222863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Small Sample Confidence Interval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spcBef>
                    <a:spcPts val="0"/>
                  </a:spcBef>
                  <a:buNone/>
                </a:pPr>
                <a:r>
                  <a:rPr lang="en-US" dirty="0"/>
                  <a:t>In a random sample of 10 businesses in a certain city, 6 of them had more than 15 employees. Use the small-sample method to construct a 95% confidence interval for the proportion of businesses in this city that have more than 15 employees.</a:t>
                </a:r>
              </a:p>
              <a:p>
                <a:pPr marL="0" indent="0">
                  <a:spcBef>
                    <a:spcPts val="0"/>
                  </a:spcBef>
                  <a:buNone/>
                </a:pPr>
                <a:r>
                  <a:rPr lang="en-US" b="1" dirty="0"/>
                  <a:t>Solution:</a:t>
                </a:r>
                <a:br>
                  <a:rPr lang="en-US" b="1" dirty="0"/>
                </a:br>
                <a:r>
                  <a:rPr lang="en-US" dirty="0"/>
                  <a:t>The adjusted sample proportion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𝑥</m:t>
                        </m:r>
                        <m:r>
                          <a:rPr lang="en-US" i="1">
                            <a:latin typeface="Cambria Math" panose="02040503050406030204" pitchFamily="18" charset="0"/>
                          </a:rPr>
                          <m:t>+2</m:t>
                        </m:r>
                      </m:num>
                      <m:den>
                        <m:r>
                          <a:rPr lang="en-US" i="1">
                            <a:latin typeface="Cambria Math" panose="02040503050406030204" pitchFamily="18" charset="0"/>
                          </a:rPr>
                          <m:t>𝑛</m:t>
                        </m:r>
                        <m:r>
                          <a:rPr lang="en-US" i="1">
                            <a:latin typeface="Cambria Math" panose="02040503050406030204" pitchFamily="18" charset="0"/>
                          </a:rPr>
                          <m:t>+4</m:t>
                        </m:r>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6+2</m:t>
                        </m:r>
                      </m:num>
                      <m:den>
                        <m:r>
                          <a:rPr lang="en-US" i="1">
                            <a:latin typeface="Cambria Math" panose="02040503050406030204" pitchFamily="18" charset="0"/>
                          </a:rPr>
                          <m:t>10+4</m:t>
                        </m:r>
                      </m:den>
                    </m:f>
                    <m:r>
                      <a:rPr lang="en-US" i="1">
                        <a:latin typeface="Cambria Math" panose="02040503050406030204" pitchFamily="18" charset="0"/>
                      </a:rPr>
                      <m:t>=0.5714</m:t>
                    </m:r>
                  </m:oMath>
                </a14:m>
                <a:r>
                  <a:rPr lang="en-US" dirty="0"/>
                  <a:t>. The critical value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a:rPr>
                              <m:t>𝛼</m:t>
                            </m:r>
                          </m:num>
                          <m:den>
                            <m:r>
                              <a:rPr lang="en-US" i="1">
                                <a:latin typeface="Cambria Math" panose="02040503050406030204" pitchFamily="18" charset="0"/>
                              </a:rPr>
                              <m:t>2</m:t>
                            </m:r>
                          </m:den>
                        </m:f>
                      </m:sub>
                    </m:sSub>
                  </m:oMath>
                </a14:m>
                <a:r>
                  <a:rPr lang="en-US" dirty="0"/>
                  <a:t>= 1.96.</a:t>
                </a:r>
              </a:p>
              <a:p>
                <a:pPr marL="0" indent="0">
                  <a:spcBef>
                    <a:spcPts val="0"/>
                  </a:spcBef>
                  <a:buNone/>
                </a:pPr>
                <a:r>
                  <a:rPr lang="en-US" dirty="0">
                    <a:ea typeface="STIX" pitchFamily="50" charset="0"/>
                    <a:cs typeface="STIX" pitchFamily="50" charset="0"/>
                  </a:rPr>
                  <a:t>The confidence interval is given by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f>
                          <m:fPr>
                            <m:type m:val="lin"/>
                            <m:ctrlPr>
                              <a:rPr lang="en-US" i="1">
                                <a:latin typeface="Cambria Math" panose="02040503050406030204" pitchFamily="18" charset="0"/>
                              </a:rPr>
                            </m:ctrlPr>
                          </m:fPr>
                          <m:num>
                            <m:r>
                              <a:rPr lang="en-US" i="1">
                                <a:latin typeface="Cambria Math" panose="02040503050406030204" pitchFamily="18" charset="0"/>
                                <a:ea typeface="Cambria Math"/>
                              </a:rPr>
                              <m:t>𝛼</m:t>
                            </m:r>
                          </m:num>
                          <m:den>
                            <m:r>
                              <a:rPr lang="en-US" i="1">
                                <a:latin typeface="Cambria Math" panose="02040503050406030204" pitchFamily="18" charset="0"/>
                              </a:rPr>
                              <m:t>2</m:t>
                            </m:r>
                          </m:den>
                        </m:f>
                      </m:sub>
                    </m:sSub>
                    <m:rad>
                      <m:radPr>
                        <m:degHide m:val="on"/>
                        <m:ctrlPr>
                          <a:rPr lang="en-US" i="1">
                            <a:latin typeface="Cambria Math" panose="02040503050406030204" pitchFamily="18" charset="0"/>
                            <a:ea typeface="Cambria Math"/>
                          </a:rPr>
                        </m:ctrlPr>
                      </m:radPr>
                      <m:deg/>
                      <m:e>
                        <m:f>
                          <m:fPr>
                            <m:ctrlPr>
                              <a:rPr lang="en-US" i="1">
                                <a:latin typeface="Cambria Math" panose="02040503050406030204" pitchFamily="18" charset="0"/>
                                <a:ea typeface="Cambria Math"/>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num>
                          <m:den>
                            <m:r>
                              <a:rPr lang="en-US" i="1">
                                <a:latin typeface="Cambria Math" panose="02040503050406030204" pitchFamily="18" charset="0"/>
                                <a:ea typeface="Cambria Math"/>
                              </a:rPr>
                              <m:t>𝑛</m:t>
                            </m:r>
                            <m:r>
                              <a:rPr lang="en-US" i="1">
                                <a:latin typeface="Cambria Math" panose="02040503050406030204" pitchFamily="18" charset="0"/>
                                <a:ea typeface="Cambria Math"/>
                              </a:rPr>
                              <m:t>+4</m:t>
                            </m:r>
                          </m:den>
                        </m:f>
                      </m:e>
                    </m:rad>
                  </m:oMath>
                </a14:m>
                <a:r>
                  <a:rPr lang="en-US" dirty="0">
                    <a:ea typeface="STIX" pitchFamily="50" charset="0"/>
                    <a:cs typeface="STIX" pitchFamily="50" charset="0"/>
                  </a:rPr>
                  <a:t>. </a:t>
                </a:r>
              </a:p>
              <a:p>
                <a:pPr marL="0" indent="0">
                  <a:spcBef>
                    <a:spcPts val="0"/>
                  </a:spcBef>
                  <a:buNone/>
                </a:pPr>
                <a:r>
                  <a:rPr lang="en-US" dirty="0">
                    <a:ea typeface="STIX" pitchFamily="50" charset="0"/>
                    <a:cs typeface="STIX" pitchFamily="50" charset="0"/>
                  </a:rPr>
                  <a:t/>
                </a:r>
                <a:br>
                  <a:rPr lang="en-US" dirty="0">
                    <a:ea typeface="STIX" pitchFamily="50" charset="0"/>
                    <a:cs typeface="STIX" pitchFamily="50" charset="0"/>
                  </a:rPr>
                </a:br>
                <a:r>
                  <a:rPr lang="en-US" dirty="0">
                    <a:ea typeface="STIX" pitchFamily="50" charset="0"/>
                    <a:cs typeface="STIX" pitchFamily="50" charset="0"/>
                  </a:rPr>
                  <a:t>We have </a:t>
                </a:r>
                <a14:m>
                  <m:oMath xmlns:m="http://schemas.openxmlformats.org/officeDocument/2006/math">
                    <m:r>
                      <a:rPr lang="en-US">
                        <a:latin typeface="Cambria Math" panose="02040503050406030204" pitchFamily="18" charset="0"/>
                        <a:ea typeface="Cambria Math"/>
                      </a:rPr>
                      <m:t>0.5714</m:t>
                    </m:r>
                    <m:r>
                      <a:rPr lang="en-US" i="1">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a:rPr>
                      <m:t>1.96</m:t>
                    </m:r>
                    <m:rad>
                      <m:radPr>
                        <m:degHide m:val="on"/>
                        <m:ctrlPr>
                          <a:rPr lang="en-US" i="1">
                            <a:latin typeface="Cambria Math" panose="02040503050406030204" pitchFamily="18" charset="0"/>
                            <a:ea typeface="Cambria Math"/>
                          </a:rPr>
                        </m:ctrlPr>
                      </m:radPr>
                      <m:deg/>
                      <m:e>
                        <m:f>
                          <m:fPr>
                            <m:ctrlPr>
                              <a:rPr lang="en-US" i="1">
                                <a:latin typeface="Cambria Math" panose="02040503050406030204" pitchFamily="18" charset="0"/>
                                <a:ea typeface="Cambria Math"/>
                              </a:rPr>
                            </m:ctrlPr>
                          </m:fPr>
                          <m:num>
                            <m:r>
                              <a:rPr lang="en-US" i="1">
                                <a:latin typeface="Cambria Math" panose="02040503050406030204" pitchFamily="18" charset="0"/>
                                <a:ea typeface="Cambria Math"/>
                              </a:rPr>
                              <m:t>0.5714</m:t>
                            </m:r>
                            <m:r>
                              <a:rPr lang="en-US" i="1">
                                <a:latin typeface="Cambria Math" panose="02040503050406030204" pitchFamily="18" charset="0"/>
                              </a:rPr>
                              <m:t> (1−0.5714)</m:t>
                            </m:r>
                          </m:num>
                          <m:den>
                            <m:r>
                              <a:rPr lang="en-US" i="1">
                                <a:latin typeface="Cambria Math" panose="02040503050406030204" pitchFamily="18" charset="0"/>
                              </a:rPr>
                              <m:t>10</m:t>
                            </m:r>
                            <m:r>
                              <a:rPr lang="en-US" i="1">
                                <a:latin typeface="Cambria Math" panose="02040503050406030204" pitchFamily="18" charset="0"/>
                                <a:ea typeface="Cambria Math"/>
                              </a:rPr>
                              <m:t>+ 4</m:t>
                            </m:r>
                          </m:den>
                        </m:f>
                      </m:e>
                    </m:rad>
                  </m:oMath>
                </a14:m>
                <a:r>
                  <a:rPr lang="en-US" dirty="0">
                    <a:ea typeface="STIX" pitchFamily="50" charset="0"/>
                    <a:cs typeface="STIX" pitchFamily="50" charset="0"/>
                  </a:rPr>
                  <a:t> so that </a:t>
                </a:r>
                <a14:m>
                  <m:oMath xmlns:m="http://schemas.openxmlformats.org/officeDocument/2006/math">
                    <m:r>
                      <a:rPr lang="en-US" i="1" dirty="0" smtClean="0">
                        <a:latin typeface="Cambria Math" panose="02040503050406030204" pitchFamily="18" charset="0"/>
                      </a:rPr>
                      <m:t>0.312&lt;</m:t>
                    </m:r>
                    <m:r>
                      <a:rPr lang="en-US" i="1" dirty="0">
                        <a:latin typeface="Cambria Math" panose="02040503050406030204" pitchFamily="18" charset="0"/>
                      </a:rPr>
                      <m:t>𝑝</m:t>
                    </m:r>
                    <m:r>
                      <a:rPr lang="en-US" i="1" dirty="0">
                        <a:latin typeface="Cambria Math" panose="02040503050406030204" pitchFamily="18" charset="0"/>
                      </a:rPr>
                      <m:t>&lt;0.831</m:t>
                    </m:r>
                  </m:oMath>
                </a14:m>
                <a:r>
                  <a:rPr lang="en-US" dirty="0">
                    <a:ea typeface="STIX" pitchFamily="50" charset="0"/>
                    <a:cs typeface="STIX" pitchFamily="50"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034" t="-914" r="-483"/>
                </a:stretch>
              </a:blipFill>
            </p:spPr>
            <p:txBody>
              <a:bodyPr/>
              <a:lstStyle/>
              <a:p>
                <a:r>
                  <a:rPr lang="en-US">
                    <a:noFill/>
                  </a:rPr>
                  <a:t> </a:t>
                </a:r>
              </a:p>
            </p:txBody>
          </p:sp>
        </mc:Fallback>
      </mc:AlternateContent>
    </p:spTree>
    <p:extLst>
      <p:ext uri="{BB962C8B-B14F-4D97-AF65-F5344CB8AC3E}">
        <p14:creationId xmlns:p14="http://schemas.microsoft.com/office/powerpoint/2010/main" val="155285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Small-Sample Method: TI-84 PLUS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839200" cy="5334000"/>
              </a:xfrm>
            </p:spPr>
            <p:txBody>
              <a:bodyPr/>
              <a:lstStyle/>
              <a:p>
                <a:pPr marL="0" indent="0">
                  <a:spcBef>
                    <a:spcPts val="0"/>
                  </a:spcBef>
                  <a:buNone/>
                </a:pPr>
                <a:r>
                  <a:rPr lang="en-US" sz="2800" dirty="0"/>
                  <a:t>Because the only difference between the small-sample method and the traditional method is the use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oMath>
                </a14:m>
                <a:r>
                  <a:rPr lang="en-US" sz="2800" dirty="0"/>
                  <a:t> rather than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a:rPr>
                          <m:t>𝑝</m:t>
                        </m:r>
                      </m:e>
                    </m:acc>
                  </m:oMath>
                </a14:m>
                <a:r>
                  <a:rPr lang="en-US" sz="2800" dirty="0"/>
                  <a:t>, a software package or calculator such as TI-84 PLUS can be made to produce a confidence interval using the small-sample method. Simply input </a:t>
                </a:r>
                <a14:m>
                  <m:oMath xmlns:m="http://schemas.openxmlformats.org/officeDocument/2006/math">
                    <m:r>
                      <a:rPr lang="en-US" sz="2800" i="1" dirty="0">
                        <a:latin typeface="Cambria Math" panose="02040503050406030204" pitchFamily="18" charset="0"/>
                      </a:rPr>
                      <m:t>𝑥</m:t>
                    </m:r>
                    <m:r>
                      <a:rPr lang="en-US" sz="2800" i="1" dirty="0">
                        <a:latin typeface="Cambria Math" panose="02040503050406030204" pitchFamily="18" charset="0"/>
                      </a:rPr>
                      <m:t> + 2</m:t>
                    </m:r>
                  </m:oMath>
                </a14:m>
                <a:r>
                  <a:rPr lang="en-US" sz="2800" dirty="0"/>
                  <a:t> for the number of individuals in the category of interest, and </a:t>
                </a:r>
                <a14:m>
                  <m:oMath xmlns:m="http://schemas.openxmlformats.org/officeDocument/2006/math">
                    <m:r>
                      <a:rPr lang="en-US" sz="2800" i="1" dirty="0">
                        <a:latin typeface="Cambria Math" panose="02040503050406030204" pitchFamily="18" charset="0"/>
                      </a:rPr>
                      <m:t>𝑛</m:t>
                    </m:r>
                    <m:r>
                      <a:rPr lang="en-US" sz="2800" i="1" dirty="0">
                        <a:latin typeface="Cambria Math" panose="02040503050406030204" pitchFamily="18" charset="0"/>
                      </a:rPr>
                      <m:t> + 4</m:t>
                    </m:r>
                  </m:oMath>
                </a14:m>
                <a:r>
                  <a:rPr lang="en-US" sz="2800" dirty="0"/>
                  <a:t> for the sample size.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839200" cy="5334000"/>
              </a:xfrm>
              <a:blipFill>
                <a:blip r:embed="rId3"/>
                <a:stretch>
                  <a:fillRect l="-1379" t="-1029" r="-1172"/>
                </a:stretch>
              </a:blipFill>
            </p:spPr>
            <p:txBody>
              <a:bodyPr/>
              <a:lstStyle/>
              <a:p>
                <a:r>
                  <a:rPr lang="en-US">
                    <a:noFill/>
                  </a:rPr>
                  <a:t> </a:t>
                </a:r>
              </a:p>
            </p:txBody>
          </p:sp>
        </mc:Fallback>
      </mc:AlternateContent>
    </p:spTree>
    <p:extLst>
      <p:ext uri="{BB962C8B-B14F-4D97-AF65-F5344CB8AC3E}">
        <p14:creationId xmlns:p14="http://schemas.microsoft.com/office/powerpoint/2010/main" val="370677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Example: Small Sample Confidence Interval (TI-84 PLUS)</a:t>
            </a:r>
          </a:p>
        </p:txBody>
      </p:sp>
      <p:sp>
        <p:nvSpPr>
          <p:cNvPr id="9" name="Content Placeholder 8"/>
          <p:cNvSpPr>
            <a:spLocks noGrp="1"/>
          </p:cNvSpPr>
          <p:nvPr>
            <p:ph sz="quarter" idx="11"/>
          </p:nvPr>
        </p:nvSpPr>
        <p:spPr>
          <a:xfrm>
            <a:off x="110359" y="1209287"/>
            <a:ext cx="8805041" cy="623455"/>
          </a:xfrm>
        </p:spPr>
        <p:txBody>
          <a:bodyPr/>
          <a:lstStyle/>
          <a:p>
            <a:pPr marL="0" indent="0">
              <a:spcBef>
                <a:spcPts val="0"/>
              </a:spcBef>
              <a:buNone/>
            </a:pPr>
            <a:r>
              <a:rPr lang="en-US" dirty="0"/>
              <a:t>In a random sample of 10 businesses in a certain city, 6 of them had more than 15 employees. Use the small-sample method to construct a 95% confidence interval for the proportion of businesses in this city that have more than 15 employees.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0"/>
              </p:nvPr>
            </p:nvSpPr>
            <p:spPr>
              <a:xfrm>
                <a:off x="110359" y="2667000"/>
                <a:ext cx="5985641" cy="748145"/>
              </a:xfrm>
            </p:spPr>
            <p:txBody>
              <a:bodyPr/>
              <a:lstStyle/>
              <a:p>
                <a:pPr marL="0" indent="0">
                  <a:spcBef>
                    <a:spcPts val="0"/>
                  </a:spcBef>
                  <a:buNone/>
                </a:pPr>
                <a:r>
                  <a:rPr lang="en-US" b="1" dirty="0"/>
                  <a:t>Solution:</a:t>
                </a:r>
                <a:br>
                  <a:rPr lang="en-US" b="1" dirty="0"/>
                </a:br>
                <a:r>
                  <a:rPr lang="en-US" dirty="0">
                    <a:ea typeface="STIX" pitchFamily="50" charset="0"/>
                    <a:cs typeface="STIX" pitchFamily="50" charset="0"/>
                  </a:rPr>
                  <a:t>We press </a:t>
                </a:r>
                <a:r>
                  <a:rPr lang="en-US" b="1" dirty="0">
                    <a:ea typeface="STIX" pitchFamily="50" charset="0"/>
                    <a:cs typeface="STIX" pitchFamily="50" charset="0"/>
                  </a:rPr>
                  <a:t>STAT</a:t>
                </a:r>
                <a:r>
                  <a:rPr lang="en-US" dirty="0">
                    <a:ea typeface="STIX" pitchFamily="50" charset="0"/>
                    <a:cs typeface="STIX" pitchFamily="50" charset="0"/>
                  </a:rPr>
                  <a:t> and highlight the </a:t>
                </a:r>
                <a:r>
                  <a:rPr lang="en-US" b="1" dirty="0">
                    <a:ea typeface="STIX" pitchFamily="50" charset="0"/>
                    <a:cs typeface="STIX" pitchFamily="50" charset="0"/>
                  </a:rPr>
                  <a:t>TESTS </a:t>
                </a:r>
                <a:r>
                  <a:rPr lang="en-US" dirty="0">
                    <a:ea typeface="STIX" pitchFamily="50" charset="0"/>
                    <a:cs typeface="STIX" pitchFamily="50" charset="0"/>
                  </a:rPr>
                  <a:t>menu and select </a:t>
                </a:r>
                <a:r>
                  <a:rPr lang="en-US" b="1" dirty="0">
                    <a:ea typeface="STIX" pitchFamily="50" charset="0"/>
                    <a:cs typeface="STIX" pitchFamily="50" charset="0"/>
                  </a:rPr>
                  <a:t>1-PropZInt</a:t>
                </a:r>
                <a:r>
                  <a:rPr lang="en-US" dirty="0">
                    <a:ea typeface="STIX" pitchFamily="50" charset="0"/>
                    <a:cs typeface="STIX" pitchFamily="50" charset="0"/>
                  </a:rPr>
                  <a:t>.</a:t>
                </a:r>
              </a:p>
              <a:p>
                <a:pPr marL="0" indent="0">
                  <a:spcBef>
                    <a:spcPts val="0"/>
                  </a:spcBef>
                  <a:buNone/>
                </a:pPr>
                <a:endParaRPr lang="en-US" b="1" dirty="0">
                  <a:ea typeface="STIX" pitchFamily="50" charset="0"/>
                  <a:cs typeface="STIX" pitchFamily="50" charset="0"/>
                </a:endParaRPr>
              </a:p>
              <a:p>
                <a:pPr marL="0" indent="0">
                  <a:spcBef>
                    <a:spcPts val="0"/>
                  </a:spcBef>
                  <a:buNone/>
                </a:pPr>
                <a:r>
                  <a:rPr lang="en-US" dirty="0">
                    <a:ea typeface="STIX" pitchFamily="50" charset="0"/>
                    <a:cs typeface="STIX" pitchFamily="50" charset="0"/>
                  </a:rPr>
                  <a:t>Enter 8 (which is 6+2) in the </a:t>
                </a:r>
                <a14:m>
                  <m:oMath xmlns:m="http://schemas.openxmlformats.org/officeDocument/2006/math">
                    <m:r>
                      <a:rPr lang="en-US" i="1" dirty="0">
                        <a:latin typeface="Cambria Math" panose="02040503050406030204" pitchFamily="18" charset="0"/>
                        <a:cs typeface="Calibri"/>
                      </a:rPr>
                      <m:t>𝑥</m:t>
                    </m:r>
                  </m:oMath>
                </a14:m>
                <a:r>
                  <a:rPr lang="en-US" i="1" dirty="0">
                    <a:ea typeface="STIX" pitchFamily="50" charset="0"/>
                    <a:cs typeface="STIX" pitchFamily="50" charset="0"/>
                  </a:rPr>
                  <a:t> </a:t>
                </a:r>
                <a:r>
                  <a:rPr lang="en-US" dirty="0">
                    <a:ea typeface="STIX" pitchFamily="50" charset="0"/>
                    <a:cs typeface="STIX" pitchFamily="50" charset="0"/>
                  </a:rPr>
                  <a:t>field, 14 (which is 10+4) in the </a:t>
                </a:r>
                <a14:m>
                  <m:oMath xmlns:m="http://schemas.openxmlformats.org/officeDocument/2006/math">
                    <m:r>
                      <a:rPr lang="en-US" i="1" dirty="0">
                        <a:latin typeface="Cambria Math" panose="02040503050406030204" pitchFamily="18" charset="0"/>
                        <a:cs typeface="Calibri"/>
                      </a:rPr>
                      <m:t>𝑛</m:t>
                    </m:r>
                  </m:oMath>
                </a14:m>
                <a:r>
                  <a:rPr lang="en-US" i="1" dirty="0">
                    <a:ea typeface="STIX" pitchFamily="50" charset="0"/>
                    <a:cs typeface="STIX" pitchFamily="50" charset="0"/>
                  </a:rPr>
                  <a:t> </a:t>
                </a:r>
                <a:r>
                  <a:rPr lang="en-US" dirty="0">
                    <a:ea typeface="STIX" pitchFamily="50" charset="0"/>
                    <a:cs typeface="STIX" pitchFamily="50" charset="0"/>
                  </a:rPr>
                  <a:t>field, and 0.95 in the C-level field. Select </a:t>
                </a:r>
                <a:r>
                  <a:rPr lang="en-US" b="1" dirty="0">
                    <a:ea typeface="STIX" pitchFamily="50" charset="0"/>
                    <a:cs typeface="STIX" pitchFamily="50" charset="0"/>
                  </a:rPr>
                  <a:t>Calculate</a:t>
                </a:r>
                <a:r>
                  <a:rPr lang="en-US" dirty="0">
                    <a:ea typeface="STIX" pitchFamily="50" charset="0"/>
                    <a:cs typeface="STIX" pitchFamily="50" charset="0"/>
                  </a:rPr>
                  <a:t>. </a:t>
                </a:r>
              </a:p>
              <a:p>
                <a:pPr marL="0" indent="0">
                  <a:spcBef>
                    <a:spcPts val="0"/>
                  </a:spcBef>
                  <a:buNone/>
                </a:pPr>
                <a:endParaRPr lang="en-US" dirty="0">
                  <a:ea typeface="STIX" pitchFamily="50" charset="0"/>
                  <a:cs typeface="STIX" pitchFamily="50" charset="0"/>
                </a:endParaRPr>
              </a:p>
              <a:p>
                <a:pPr marL="0" indent="0">
                  <a:spcBef>
                    <a:spcPts val="0"/>
                  </a:spcBef>
                  <a:buNone/>
                </a:pPr>
                <a:r>
                  <a:rPr lang="en-US" dirty="0">
                    <a:solidFill>
                      <a:schemeClr val="bg2"/>
                    </a:solidFill>
                    <a:ea typeface="STIX" pitchFamily="50" charset="0"/>
                    <a:cs typeface="STIX" pitchFamily="50" charset="0"/>
                  </a:rPr>
                  <a:t>The confidence interval is (0.312, 0.831).</a:t>
                </a:r>
              </a:p>
              <a:p>
                <a:pPr marL="0" indent="0">
                  <a:spcBef>
                    <a:spcPts val="0"/>
                  </a:spcBef>
                  <a:buNone/>
                </a:pPr>
                <a:endParaRPr lang="en-US" dirty="0">
                  <a:ea typeface="STIX" pitchFamily="50" charset="0"/>
                  <a:cs typeface="STIX" pitchFamily="50"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0"/>
              </p:nvPr>
            </p:nvSpPr>
            <p:spPr>
              <a:xfrm>
                <a:off x="110359" y="2667000"/>
                <a:ext cx="5985641" cy="748145"/>
              </a:xfrm>
              <a:blipFill>
                <a:blip r:embed="rId3"/>
                <a:stretch>
                  <a:fillRect l="-1527" t="-6557" r="-102" b="-379508"/>
                </a:stretch>
              </a:blipFill>
            </p:spPr>
            <p:txBody>
              <a:bodyPr/>
              <a:lstStyle/>
              <a:p>
                <a:r>
                  <a:rPr lang="en-US">
                    <a:noFill/>
                  </a:rPr>
                  <a:t> </a:t>
                </a:r>
              </a:p>
            </p:txBody>
          </p:sp>
        </mc:Fallback>
      </mc:AlternateContent>
      <p:pic>
        <p:nvPicPr>
          <p:cNvPr id="8" name="Content Placeholder 7" descr="TI-84 PLUS screen shots showing the 1-PropZInt command to construct a confidence interval. The result is 0.3122 to 0.8306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6324600" y="2438400"/>
            <a:ext cx="2103120" cy="4327329"/>
          </a:xfrm>
        </p:spPr>
      </p:pic>
    </p:spTree>
    <p:extLst>
      <p:ext uri="{BB962C8B-B14F-4D97-AF65-F5344CB8AC3E}">
        <p14:creationId xmlns:p14="http://schemas.microsoft.com/office/powerpoint/2010/main" val="9641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Advantages of the Small-Sample Method</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2"/>
              </p:nvPr>
            </p:nvSpPr>
            <p:spPr>
              <a:xfrm>
                <a:off x="152400" y="1160418"/>
                <a:ext cx="8915400" cy="685800"/>
              </a:xfrm>
            </p:spPr>
            <p:txBody>
              <a:bodyPr/>
              <a:lstStyle/>
              <a:p>
                <a:pPr marL="0" indent="0">
                  <a:buNone/>
                </a:pPr>
                <a:r>
                  <a:rPr lang="en-US" sz="2800" dirty="0"/>
                  <a:t>The small-sample method can be used for any sample size, and recent research has shown that it has two advantages over the traditional method;</a:t>
                </a:r>
              </a:p>
              <a:p>
                <a:pPr marL="777240" lvl="1" indent="-457200">
                  <a:buFont typeface="+mj-lt"/>
                  <a:buAutoNum type="arabicPeriod"/>
                </a:pPr>
                <a:r>
                  <a:rPr lang="en-US" sz="2800" dirty="0"/>
                  <a:t>The margin of error is smaller, because we divide by </a:t>
                </a:r>
                <a14:m>
                  <m:oMath xmlns:m="http://schemas.openxmlformats.org/officeDocument/2006/math">
                    <m:r>
                      <a:rPr lang="en-US" sz="2800" i="1" dirty="0">
                        <a:latin typeface="Cambria Math" panose="02040503050406030204" pitchFamily="18" charset="0"/>
                      </a:rPr>
                      <m:t>𝑛</m:t>
                    </m:r>
                    <m:r>
                      <a:rPr lang="en-US" sz="2800" i="1" dirty="0">
                        <a:latin typeface="Cambria Math" panose="02040503050406030204" pitchFamily="18" charset="0"/>
                      </a:rPr>
                      <m:t>+4</m:t>
                    </m:r>
                  </m:oMath>
                </a14:m>
                <a:r>
                  <a:rPr lang="en-US" sz="2800" dirty="0"/>
                  <a:t> rather than </a:t>
                </a:r>
                <a14:m>
                  <m:oMath xmlns:m="http://schemas.openxmlformats.org/officeDocument/2006/math">
                    <m:r>
                      <a:rPr lang="en-US" sz="2800" i="1" dirty="0">
                        <a:latin typeface="Cambria Math" panose="02040503050406030204" pitchFamily="18" charset="0"/>
                      </a:rPr>
                      <m:t>𝑛</m:t>
                    </m:r>
                  </m:oMath>
                </a14:m>
                <a:r>
                  <a:rPr lang="en-US" sz="2800" dirty="0"/>
                  <a:t>.</a:t>
                </a:r>
              </a:p>
              <a:p>
                <a:pPr marL="777240" lvl="1" indent="-457200">
                  <a:buFont typeface="+mj-lt"/>
                  <a:buAutoNum type="arabicPeriod"/>
                </a:pPr>
                <a:r>
                  <a:rPr lang="en-US" sz="2800" dirty="0"/>
                  <a:t>The actual probability that the small-sample confidence interval covers the true proportion is almost always at least as great as, or greater than, that of the traditional method.</a:t>
                </a:r>
              </a:p>
            </p:txBody>
          </p:sp>
        </mc:Choice>
        <mc:Fallback xmlns="">
          <p:sp>
            <p:nvSpPr>
              <p:cNvPr id="4" name="Content Placeholder 3"/>
              <p:cNvSpPr>
                <a:spLocks noGrp="1" noRot="1" noChangeAspect="1" noMove="1" noResize="1" noEditPoints="1" noAdjustHandles="1" noChangeArrowheads="1" noChangeShapeType="1" noTextEdit="1"/>
              </p:cNvSpPr>
              <p:nvPr>
                <p:ph sz="quarter" idx="12"/>
              </p:nvPr>
            </p:nvSpPr>
            <p:spPr>
              <a:xfrm>
                <a:off x="152400" y="1160418"/>
                <a:ext cx="8915400" cy="685800"/>
              </a:xfrm>
              <a:blipFill>
                <a:blip r:embed="rId3"/>
                <a:stretch>
                  <a:fillRect l="-1367" t="-7965" r="-1299" b="-503540"/>
                </a:stretch>
              </a:blipFill>
            </p:spPr>
            <p:txBody>
              <a:bodyPr/>
              <a:lstStyle/>
              <a:p>
                <a:r>
                  <a:rPr lang="en-US">
                    <a:noFill/>
                  </a:rPr>
                  <a:t> </a:t>
                </a:r>
              </a:p>
            </p:txBody>
          </p:sp>
        </mc:Fallback>
      </mc:AlternateContent>
    </p:spTree>
    <p:extLst>
      <p:ext uri="{BB962C8B-B14F-4D97-AF65-F5344CB8AC3E}">
        <p14:creationId xmlns:p14="http://schemas.microsoft.com/office/powerpoint/2010/main" val="21750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Should Know . . .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219200"/>
                <a:ext cx="8915400" cy="2743200"/>
              </a:xfrm>
            </p:spPr>
            <p:txBody>
              <a:bodyPr/>
              <a:lstStyle/>
              <a:p>
                <a:pPr>
                  <a:buFont typeface="Arial" pitchFamily="34" charset="0"/>
                  <a:buChar char="•"/>
                </a:pPr>
                <a:r>
                  <a:rPr lang="en-US" sz="3200" dirty="0"/>
                  <a:t>How to construct and interpret confidence intervals for a population proportion</a:t>
                </a:r>
              </a:p>
              <a:p>
                <a:pPr>
                  <a:buFont typeface="Arial" pitchFamily="34" charset="0"/>
                  <a:buChar char="•"/>
                </a:pPr>
                <a:r>
                  <a:rPr lang="en-US" sz="3200" dirty="0"/>
                  <a:t>How to find the sample size necessary to obtain a given confidence interval for a population proportion of a given width where:</a:t>
                </a:r>
              </a:p>
              <a:p>
                <a:pPr marL="800100" lvl="1" indent="-342900"/>
                <a:r>
                  <a:rPr lang="en-US" sz="2800" dirty="0"/>
                  <a:t>An estimate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oMath>
                </a14:m>
                <a:r>
                  <a:rPr lang="en-US" sz="2800" dirty="0"/>
                  <a:t> exists</a:t>
                </a:r>
              </a:p>
              <a:p>
                <a:pPr marL="800100" lvl="1" indent="-342900"/>
                <a:r>
                  <a:rPr lang="en-US" sz="2800" dirty="0"/>
                  <a:t>No estimate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panose="02040503050406030204" pitchFamily="18" charset="0"/>
                          </a:rPr>
                          <m:t>𝑝</m:t>
                        </m:r>
                      </m:e>
                    </m:acc>
                  </m:oMath>
                </a14:m>
                <a:r>
                  <a:rPr lang="en-US" sz="2800" dirty="0"/>
                  <a:t> exists</a:t>
                </a:r>
              </a:p>
              <a:p>
                <a:pPr>
                  <a:buFont typeface="Arial" pitchFamily="34" charset="0"/>
                  <a:buChar char="•"/>
                </a:pPr>
                <a:r>
                  <a:rPr lang="en-US" sz="3200" dirty="0"/>
                  <a:t>How to construct confidence intervals for a population proportion with small samples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219200"/>
                <a:ext cx="8915400" cy="2743200"/>
              </a:xfrm>
              <a:blipFill>
                <a:blip r:embed="rId2"/>
                <a:stretch>
                  <a:fillRect l="-1572" t="-2889" r="-68" b="-70000"/>
                </a:stretch>
              </a:blipFill>
            </p:spPr>
            <p:txBody>
              <a:bodyPr/>
              <a:lstStyle/>
              <a:p>
                <a:r>
                  <a:rPr lang="en-US">
                    <a:noFill/>
                  </a:rPr>
                  <a:t> </a:t>
                </a:r>
              </a:p>
            </p:txBody>
          </p:sp>
        </mc:Fallback>
      </mc:AlternateContent>
    </p:spTree>
    <p:extLst>
      <p:ext uri="{BB962C8B-B14F-4D97-AF65-F5344CB8AC3E}">
        <p14:creationId xmlns:p14="http://schemas.microsoft.com/office/powerpoint/2010/main" val="429395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Confidence Level</a:t>
            </a:r>
          </a:p>
        </p:txBody>
      </p:sp>
      <mc:AlternateContent xmlns:mc="http://schemas.openxmlformats.org/markup-compatibility/2006" xmlns:a14="http://schemas.microsoft.com/office/drawing/2010/main">
        <mc:Choice Requires="a14">
          <p:sp>
            <p:nvSpPr>
              <p:cNvPr id="6" name="Content Placeholder 5"/>
              <p:cNvSpPr>
                <a:spLocks noGrp="1"/>
              </p:cNvSpPr>
              <p:nvPr>
                <p:ph sz="quarter" idx="11"/>
              </p:nvPr>
            </p:nvSpPr>
            <p:spPr>
              <a:xfrm>
                <a:off x="76200" y="1189249"/>
                <a:ext cx="6477000" cy="5164573"/>
              </a:xfrm>
            </p:spPr>
            <p:txBody>
              <a:bodyPr/>
              <a:lstStyle/>
              <a:p>
                <a:pPr marL="0" indent="0">
                  <a:buNone/>
                </a:pPr>
                <a:r>
                  <a:rPr lang="en-US" sz="2300" dirty="0"/>
                  <a:t>Based on the sample of 100 fourth-graders using the new approach to teaching reading, a 95% confidence interval for the mean score was constructed. </a:t>
                </a:r>
              </a:p>
              <a:p>
                <a:pPr marL="0" indent="0">
                  <a:buNone/>
                </a:pPr>
                <a:endParaRPr lang="en-US" sz="2300" dirty="0"/>
              </a:p>
              <a:p>
                <a:pPr marL="0" indent="0">
                  <a:buNone/>
                </a:pPr>
                <a:r>
                  <a:rPr lang="en-US" sz="2300" b="1" dirty="0"/>
                  <a:t>95% </a:t>
                </a:r>
                <a:r>
                  <a:rPr lang="en-US" sz="2300" dirty="0"/>
                  <a:t>is the </a:t>
                </a:r>
                <a:r>
                  <a:rPr lang="en-US" sz="2300" b="1" dirty="0">
                    <a:solidFill>
                      <a:schemeClr val="accent4"/>
                    </a:solidFill>
                  </a:rPr>
                  <a:t>confidence level </a:t>
                </a:r>
                <a:r>
                  <a:rPr lang="en-US" sz="2300" dirty="0"/>
                  <a:t>for the confidence interval. The confidence level measures the success rate of the method used to construct the confidence interval.</a:t>
                </a:r>
              </a:p>
              <a:p>
                <a:pPr marL="0" indent="0">
                  <a:buNone/>
                </a:pPr>
                <a:endParaRPr lang="en-US" sz="2300" dirty="0"/>
              </a:p>
              <a:p>
                <a:pPr marL="0" indent="0">
                  <a:buNone/>
                </a:pPr>
                <a:r>
                  <a:rPr lang="en-US" sz="2300" dirty="0"/>
                  <a:t>If we were to draw many samples and use each one to construct a confidence interval, then in the long run, the percentage of confidence intervals that cover the true value of </a:t>
                </a:r>
                <a14:m>
                  <m:oMath xmlns:m="http://schemas.openxmlformats.org/officeDocument/2006/math">
                    <m:r>
                      <a:rPr lang="en-US" sz="2300" i="1">
                        <a:latin typeface="Cambria Math"/>
                      </a:rPr>
                      <m:t>𝜇</m:t>
                    </m:r>
                  </m:oMath>
                </a14:m>
                <a:r>
                  <a:rPr lang="en-US" sz="2300" dirty="0"/>
                  <a:t> would be equal to the confidence level. </a:t>
                </a:r>
              </a:p>
            </p:txBody>
          </p:sp>
        </mc:Choice>
        <mc:Fallback xmlns="">
          <p:sp>
            <p:nvSpPr>
              <p:cNvPr id="6" name="Content Placeholder 5"/>
              <p:cNvSpPr>
                <a:spLocks noGrp="1" noRot="1" noChangeAspect="1" noMove="1" noResize="1" noEditPoints="1" noAdjustHandles="1" noChangeArrowheads="1" noChangeShapeType="1" noTextEdit="1"/>
              </p:cNvSpPr>
              <p:nvPr>
                <p:ph sz="quarter" idx="11"/>
              </p:nvPr>
            </p:nvSpPr>
            <p:spPr>
              <a:xfrm>
                <a:off x="76200" y="1189249"/>
                <a:ext cx="6477000" cy="5164573"/>
              </a:xfrm>
              <a:blipFill>
                <a:blip r:embed="rId3"/>
                <a:stretch>
                  <a:fillRect l="-1412" t="-826" r="-2260" b="-1417"/>
                </a:stretch>
              </a:blipFill>
            </p:spPr>
            <p:txBody>
              <a:bodyPr/>
              <a:lstStyle/>
              <a:p>
                <a:r>
                  <a:rPr lang="en-US">
                    <a:noFill/>
                  </a:rPr>
                  <a:t> </a:t>
                </a:r>
              </a:p>
            </p:txBody>
          </p:sp>
        </mc:Fallback>
      </mc:AlternateContent>
      <p:pic>
        <p:nvPicPr>
          <p:cNvPr id="10" name="Content Placeholder 9" descr="Image of 100 confidence intervals with the true value of the population mean indicated. Most of the confidence intervals cover the mean, but some do not."/>
          <p:cNvPicPr>
            <a:picLocks noGrp="1" noChangeAspect="1"/>
          </p:cNvPicPr>
          <p:nvPr>
            <p:ph sz="quarter" idx="12"/>
          </p:nvPr>
        </p:nvPicPr>
        <p:blipFill rotWithShape="1">
          <a:blip r:embed="rId4" cstate="print">
            <a:extLst>
              <a:ext uri="{28A0092B-C50C-407E-A947-70E740481C1C}">
                <a14:useLocalDpi xmlns:a14="http://schemas.microsoft.com/office/drawing/2010/main" val="0"/>
              </a:ext>
            </a:extLst>
          </a:blip>
          <a:srcRect r="3473"/>
          <a:stretch/>
        </p:blipFill>
        <p:spPr>
          <a:xfrm>
            <a:off x="6544905" y="1524000"/>
            <a:ext cx="2294295" cy="4576624"/>
          </a:xfrm>
        </p:spPr>
      </p:pic>
    </p:spTree>
    <p:extLst>
      <p:ext uri="{BB962C8B-B14F-4D97-AF65-F5344CB8AC3E}">
        <p14:creationId xmlns:p14="http://schemas.microsoft.com/office/powerpoint/2010/main" val="398513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lternate FIRST, BREAK, LAST slides">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_APPENDIX">
  <a:themeElements>
    <a:clrScheme name="Custom: Navidi/Monk">
      <a:dk1>
        <a:sysClr val="windowText" lastClr="000000"/>
      </a:dk1>
      <a:lt1>
        <a:sysClr val="window" lastClr="FFFFFF"/>
      </a:lt1>
      <a:dk2>
        <a:srgbClr val="E6E4CC"/>
      </a:dk2>
      <a:lt2>
        <a:srgbClr val="09639C"/>
      </a:lt2>
      <a:accent1>
        <a:srgbClr val="802754"/>
      </a:accent1>
      <a:accent2>
        <a:srgbClr val="813937"/>
      </a:accent2>
      <a:accent3>
        <a:srgbClr val="777777"/>
      </a:accent3>
      <a:accent4>
        <a:srgbClr val="813937"/>
      </a:accent4>
      <a:accent5>
        <a:srgbClr val="39858E"/>
      </a:accent5>
      <a:accent6>
        <a:srgbClr val="09639C"/>
      </a:accent6>
      <a:hlink>
        <a:srgbClr val="39858E"/>
      </a:hlink>
      <a:folHlink>
        <a:srgbClr val="3985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MHHE_Accessible_PPT_Template-v3</Template>
  <TotalTime>1766</TotalTime>
  <Words>4725</Words>
  <Application>Microsoft Office PowerPoint</Application>
  <PresentationFormat>On-screen Show (4:3)</PresentationFormat>
  <Paragraphs>521</Paragraphs>
  <Slides>87</Slides>
  <Notes>63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87</vt:i4>
      </vt:variant>
    </vt:vector>
  </HeadingPairs>
  <TitlesOfParts>
    <vt:vector size="95" baseType="lpstr">
      <vt:lpstr>Arial</vt:lpstr>
      <vt:lpstr>Calibri</vt:lpstr>
      <vt:lpstr>Cambria Math</vt:lpstr>
      <vt:lpstr>STIX</vt:lpstr>
      <vt:lpstr>Times New Roman</vt:lpstr>
      <vt:lpstr>Alternate FIRST, BREAK, LAST slides</vt:lpstr>
      <vt:lpstr>Plain BODY/MAIN CONTENT</vt:lpstr>
      <vt:lpstr>Plain_APPENDIX</vt:lpstr>
      <vt:lpstr>Elementary Statistics 3E</vt:lpstr>
      <vt:lpstr>Confidence Intervals for a Population Mean, σ Known</vt:lpstr>
      <vt:lpstr>Objectives</vt:lpstr>
      <vt:lpstr>Objective 1</vt:lpstr>
      <vt:lpstr>Point Estimate</vt:lpstr>
      <vt:lpstr>Margin of Error</vt:lpstr>
      <vt:lpstr>95% Confidence Interval</vt:lpstr>
      <vt:lpstr>95% Confidence Interval (Continued)</vt:lpstr>
      <vt:lpstr>Confidence Level</vt:lpstr>
      <vt:lpstr>Terminology</vt:lpstr>
      <vt:lpstr>Objective 2</vt:lpstr>
      <vt:lpstr>Finding the Critical Value</vt:lpstr>
      <vt:lpstr>Example 1: Confidence Interval</vt:lpstr>
      <vt:lpstr>z_α Notation</vt:lpstr>
      <vt:lpstr>Example: Finding a Critical Value Not in the Table</vt:lpstr>
      <vt:lpstr>Assumptions</vt:lpstr>
      <vt:lpstr>Example 2: Confidence Interval</vt:lpstr>
      <vt:lpstr>Example 2: Confidence Interval (Continued 1)</vt:lpstr>
      <vt:lpstr>Example 2: Confidence Interval (Continued 2)</vt:lpstr>
      <vt:lpstr>Confidence Intervals on the TI-84 PLUS</vt:lpstr>
      <vt:lpstr>Example: Confidence Interval (TI-84 PLUS)</vt:lpstr>
      <vt:lpstr>Objective 3</vt:lpstr>
      <vt:lpstr>Confidence Versus Margin of Error</vt:lpstr>
      <vt:lpstr>Comparing Confidence Levels</vt:lpstr>
      <vt:lpstr>Measuring the Success Rate of the Method</vt:lpstr>
      <vt:lpstr>Objective 4</vt:lpstr>
      <vt:lpstr>Sample Size</vt:lpstr>
      <vt:lpstr>Example: Sample Size</vt:lpstr>
      <vt:lpstr>Objective 5</vt:lpstr>
      <vt:lpstr>Interpreting a Confidence Level</vt:lpstr>
      <vt:lpstr>You Should Know . . . </vt:lpstr>
      <vt:lpstr>Elementary Statistics 3E</vt:lpstr>
      <vt:lpstr>Confidence Intervals for a Population Mean, σ Unknown</vt:lpstr>
      <vt:lpstr>Objectives</vt:lpstr>
      <vt:lpstr>Objective 1</vt:lpstr>
      <vt:lpstr>Student’s t Distribution</vt:lpstr>
      <vt:lpstr>Student’s t Distribution and the Standard Normal</vt:lpstr>
      <vt:lpstr>The Critical Value t_(α∕2)</vt:lpstr>
      <vt:lpstr>Example: Critical Value</vt:lpstr>
      <vt:lpstr>Degrees of Freedom Not in the Table</vt:lpstr>
      <vt:lpstr>Assumptions</vt:lpstr>
      <vt:lpstr>Objective 2*</vt:lpstr>
      <vt:lpstr> Confidence Interval When σ is Unknown</vt:lpstr>
      <vt:lpstr>Example 1: Confidence Interval</vt:lpstr>
      <vt:lpstr>Example 1: Confidence Interval (Continued)</vt:lpstr>
      <vt:lpstr>Example 2: Confidence Interval</vt:lpstr>
      <vt:lpstr>Example 2: Confidence Interval (Continued)</vt:lpstr>
      <vt:lpstr>Objective 2**</vt:lpstr>
      <vt:lpstr>Confidence Intervals on the TI-84 PLUS</vt:lpstr>
      <vt:lpstr>Example 1: Confidence Interval (TI-84 PLUS)</vt:lpstr>
      <vt:lpstr>Example 1: Confidence Interval (TI-84 PLUS Continued)</vt:lpstr>
      <vt:lpstr>Example 2: Confidence Interval (TI-84 PLUS)</vt:lpstr>
      <vt:lpstr>Example 2: Confidence Interval (TI-84 PLUS Continued)</vt:lpstr>
      <vt:lpstr>You Should Know . . . </vt:lpstr>
      <vt:lpstr>Elementary Statistics 3E</vt:lpstr>
      <vt:lpstr>Confidence Intervals for a Population Proportion</vt:lpstr>
      <vt:lpstr>Objectives</vt:lpstr>
      <vt:lpstr>Objective 1*</vt:lpstr>
      <vt:lpstr>Confidence Interval for a Proportion*</vt:lpstr>
      <vt:lpstr>Notation*</vt:lpstr>
      <vt:lpstr>Confidence Interval*</vt:lpstr>
      <vt:lpstr>Assumptions*</vt:lpstr>
      <vt:lpstr>Example: Confidence Interval (Tables)</vt:lpstr>
      <vt:lpstr>Example: Confidence Interval (Tables, Continued 1)</vt:lpstr>
      <vt:lpstr>Example: Confidence Interval (Tables, Continued 2)</vt:lpstr>
      <vt:lpstr>Objective 1**</vt:lpstr>
      <vt:lpstr>Confidence Interval for a Proportion**</vt:lpstr>
      <vt:lpstr>Notation**</vt:lpstr>
      <vt:lpstr>Confidence Interval**</vt:lpstr>
      <vt:lpstr>Assumptions**</vt:lpstr>
      <vt:lpstr>Confidence Intervals on the TI-84 PLUS</vt:lpstr>
      <vt:lpstr>Example: Confidence Interval (TI-84 PLUS)</vt:lpstr>
      <vt:lpstr>Example: Confidence Interval (TI-84 PLUS, Continued)</vt:lpstr>
      <vt:lpstr>Example: Confidence Interval (TI-84 PLUS, Continued 2)</vt:lpstr>
      <vt:lpstr>Objective 2</vt:lpstr>
      <vt:lpstr>Reducing the Margin of Error</vt:lpstr>
      <vt:lpstr>Reducing the Margin of Error (Continued)</vt:lpstr>
      <vt:lpstr>Example 1: Finding the Sample Size</vt:lpstr>
      <vt:lpstr>Example 2: Finding the Sample Size</vt:lpstr>
      <vt:lpstr>Objective 3</vt:lpstr>
      <vt:lpstr>Adjusted Sample Proportion p ̃</vt:lpstr>
      <vt:lpstr>Standard Error and Critical Values</vt:lpstr>
      <vt:lpstr>Example: Small Sample Confidence Interval</vt:lpstr>
      <vt:lpstr>Small-Sample Method: TI-84 PLUS</vt:lpstr>
      <vt:lpstr>Example: Small Sample Confidence Interval (TI-84 PLUS)</vt:lpstr>
      <vt:lpstr>Advantages of the Small-Sample Method</vt:lpstr>
      <vt:lpstr>You Should Know .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3E</dc:title>
  <dc:subject>Navidi/Monk Statistics</dc:subject>
  <dc:creator>Barry Monk</dc:creator>
  <cp:lastModifiedBy>Chris Lumanglas</cp:lastModifiedBy>
  <cp:revision>2</cp:revision>
  <dcterms:created xsi:type="dcterms:W3CDTF">2016-08-12T00:41:15Z</dcterms:created>
  <dcterms:modified xsi:type="dcterms:W3CDTF">2019-10-16T20:49:13Z</dcterms:modified>
  <cp:category>Navidi/Monk Statistics</cp:category>
</cp:coreProperties>
</file>